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310" r:id="rId2"/>
    <p:sldId id="256" r:id="rId3"/>
    <p:sldId id="258" r:id="rId4"/>
    <p:sldId id="260" r:id="rId5"/>
    <p:sldId id="261" r:id="rId6"/>
    <p:sldId id="311" r:id="rId7"/>
    <p:sldId id="264" r:id="rId8"/>
    <p:sldId id="267" r:id="rId9"/>
    <p:sldId id="268" r:id="rId10"/>
    <p:sldId id="312" r:id="rId11"/>
    <p:sldId id="345" r:id="rId12"/>
    <p:sldId id="259" r:id="rId13"/>
    <p:sldId id="270" r:id="rId14"/>
    <p:sldId id="271" r:id="rId15"/>
    <p:sldId id="273" r:id="rId16"/>
    <p:sldId id="313" r:id="rId17"/>
    <p:sldId id="314" r:id="rId18"/>
    <p:sldId id="274" r:id="rId19"/>
    <p:sldId id="275" r:id="rId20"/>
    <p:sldId id="276" r:id="rId21"/>
    <p:sldId id="277" r:id="rId22"/>
    <p:sldId id="315" r:id="rId23"/>
    <p:sldId id="316" r:id="rId24"/>
    <p:sldId id="278" r:id="rId25"/>
    <p:sldId id="279" r:id="rId26"/>
    <p:sldId id="280" r:id="rId27"/>
    <p:sldId id="281" r:id="rId28"/>
    <p:sldId id="282" r:id="rId29"/>
    <p:sldId id="283" r:id="rId30"/>
    <p:sldId id="284" r:id="rId31"/>
    <p:sldId id="285" r:id="rId32"/>
    <p:sldId id="286" r:id="rId33"/>
    <p:sldId id="287" r:id="rId34"/>
    <p:sldId id="288" r:id="rId35"/>
    <p:sldId id="317" r:id="rId36"/>
    <p:sldId id="318" r:id="rId37"/>
    <p:sldId id="319" r:id="rId38"/>
    <p:sldId id="320" r:id="rId39"/>
    <p:sldId id="321" r:id="rId40"/>
    <p:sldId id="322" r:id="rId41"/>
    <p:sldId id="323" r:id="rId42"/>
    <p:sldId id="324" r:id="rId43"/>
    <p:sldId id="295" r:id="rId44"/>
    <p:sldId id="294" r:id="rId45"/>
    <p:sldId id="296" r:id="rId46"/>
    <p:sldId id="297" r:id="rId47"/>
    <p:sldId id="298" r:id="rId48"/>
    <p:sldId id="299" r:id="rId49"/>
    <p:sldId id="300" r:id="rId50"/>
    <p:sldId id="301" r:id="rId51"/>
    <p:sldId id="302" r:id="rId52"/>
    <p:sldId id="304" r:id="rId53"/>
    <p:sldId id="305" r:id="rId54"/>
    <p:sldId id="306" r:id="rId55"/>
    <p:sldId id="329" r:id="rId56"/>
    <p:sldId id="293" r:id="rId57"/>
    <p:sldId id="325" r:id="rId58"/>
    <p:sldId id="326" r:id="rId59"/>
    <p:sldId id="327" r:id="rId60"/>
    <p:sldId id="328" r:id="rId61"/>
    <p:sldId id="307" r:id="rId62"/>
    <p:sldId id="308" r:id="rId63"/>
    <p:sldId id="309" r:id="rId64"/>
    <p:sldId id="330" r:id="rId65"/>
    <p:sldId id="331" r:id="rId66"/>
    <p:sldId id="332" r:id="rId67"/>
    <p:sldId id="333" r:id="rId68"/>
    <p:sldId id="334" r:id="rId69"/>
    <p:sldId id="335" r:id="rId70"/>
    <p:sldId id="336" r:id="rId71"/>
    <p:sldId id="337" r:id="rId72"/>
    <p:sldId id="338" r:id="rId73"/>
    <p:sldId id="339" r:id="rId74"/>
    <p:sldId id="340" r:id="rId75"/>
    <p:sldId id="343" r:id="rId76"/>
    <p:sldId id="344" r:id="rId7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kolay Zubtsov" initials="NZ" lastIdx="1" clrIdx="0">
    <p:extLst>
      <p:ext uri="{19B8F6BF-5375-455C-9EA6-DF929625EA0E}">
        <p15:presenceInfo xmlns:p15="http://schemas.microsoft.com/office/powerpoint/2012/main" userId="Nikolay Zubtsov" providerId="None"/>
      </p:ext>
    </p:extLst>
  </p:cmAuthor>
  <p:cmAuthor id="2" name="Anton Dzyatkovskiy" initials="AD" lastIdx="2" clrIdx="1">
    <p:extLst>
      <p:ext uri="{19B8F6BF-5375-455C-9EA6-DF929625EA0E}">
        <p15:presenceInfo xmlns:p15="http://schemas.microsoft.com/office/powerpoint/2012/main" userId="Anton Dzyatkovski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A8EE"/>
    <a:srgbClr val="2172BD"/>
    <a:srgbClr val="E3E3E3"/>
    <a:srgbClr val="D6DCE5"/>
    <a:srgbClr val="3A9DE4"/>
    <a:srgbClr val="C55A11"/>
    <a:srgbClr val="2579C3"/>
    <a:srgbClr val="2173B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3"/>
    <p:restoredTop sz="94703"/>
  </p:normalViewPr>
  <p:slideViewPr>
    <p:cSldViewPr snapToGrid="0" snapToObjects="1">
      <p:cViewPr>
        <p:scale>
          <a:sx n="66" d="100"/>
          <a:sy n="66" d="100"/>
        </p:scale>
        <p:origin x="4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erlion\AppData\Local\Microsoft\Windows\Temporary%20Internet%20Files\Content.Outlook\XKX5MXYD\Risk%20roll%20rates%20+%20graph%20MM15092016.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r>
              <a:rPr lang="en-MY" sz="1800"/>
              <a:t>Estimated Sales of Moneylenders* &amp; Grey Market, Our Share</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title>
    <c:autoTitleDeleted val="0"/>
    <c:plotArea>
      <c:layout>
        <c:manualLayout>
          <c:layoutTarget val="inner"/>
          <c:xMode val="edge"/>
          <c:yMode val="edge"/>
          <c:x val="9.3945552592754597E-2"/>
          <c:y val="0.23203729413256799"/>
          <c:w val="0.85124711842926204"/>
          <c:h val="0.63361575897429401"/>
        </c:manualLayout>
      </c:layout>
      <c:barChart>
        <c:barDir val="col"/>
        <c:grouping val="stacked"/>
        <c:varyColors val="0"/>
        <c:ser>
          <c:idx val="0"/>
          <c:order val="0"/>
          <c:tx>
            <c:strRef>
              <c:f>'Main parameters'!$A$160</c:f>
              <c:strCache>
                <c:ptCount val="1"/>
                <c:pt idx="0">
                  <c:v>MFIs, NGO and Co-op, mln usd</c:v>
                </c:pt>
              </c:strCache>
            </c:strRef>
          </c:tx>
          <c:spPr>
            <a:solidFill>
              <a:srgbClr val="2172BD"/>
            </a:solidFill>
            <a:ln>
              <a:noFill/>
            </a:ln>
            <a:effectLst/>
          </c:spPr>
          <c:invertIfNegative val="0"/>
          <c:dLbls>
            <c:dLbl>
              <c:idx val="0"/>
              <c:layout>
                <c:manualLayout>
                  <c:x val="0"/>
                  <c:y val="-3.0972444523352401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750-43FC-B23F-F79D2CDDE8FB}"/>
                </c:ext>
              </c:extLst>
            </c:dLbl>
            <c:dLbl>
              <c:idx val="1"/>
              <c:layout>
                <c:manualLayout>
                  <c:x val="0"/>
                  <c:y val="-5.26531556896990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750-43FC-B23F-F79D2CDDE8FB}"/>
                </c:ext>
              </c:extLst>
            </c:dLbl>
            <c:dLbl>
              <c:idx val="2"/>
              <c:layout>
                <c:manualLayout>
                  <c:x val="0"/>
                  <c:y val="-6.8139377951375299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750-43FC-B23F-F79D2CDDE8FB}"/>
                </c:ext>
              </c:extLst>
            </c:dLbl>
            <c:dLbl>
              <c:idx val="3"/>
              <c:layout>
                <c:manualLayout>
                  <c:x val="0"/>
                  <c:y val="-8.672284466538669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750-43FC-B23F-F79D2CDDE8FB}"/>
                </c:ext>
              </c:extLst>
            </c:dLbl>
            <c:dLbl>
              <c:idx val="4"/>
              <c:layout>
                <c:manualLayout>
                  <c:x val="0"/>
                  <c:y val="-8.982008911772179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750-43FC-B23F-F79D2CDDE8FB}"/>
                </c:ext>
              </c:extLst>
            </c:dLbl>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Segoe UI Semibold" panose="020B0702040204020203" pitchFamily="34" charset="0"/>
                    <a:ea typeface="Segoe UI" panose="020B0502040204020203" pitchFamily="34" charset="0"/>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2017</c:v>
                </c:pt>
                <c:pt idx="1">
                  <c:v>2018</c:v>
                </c:pt>
                <c:pt idx="2">
                  <c:v>2019</c:v>
                </c:pt>
                <c:pt idx="3">
                  <c:v>2020</c:v>
                </c:pt>
                <c:pt idx="4">
                  <c:v>2021</c:v>
                </c:pt>
              </c:numCache>
            </c:numRef>
          </c:cat>
          <c:val>
            <c:numRef>
              <c:f>'Main parameters'!$B$160:$F$160</c:f>
              <c:numCache>
                <c:formatCode>_(* #,##0_);_(* \(#,##0\);_(* "-"??_);_(@_)</c:formatCode>
                <c:ptCount val="5"/>
                <c:pt idx="0">
                  <c:v>1250</c:v>
                </c:pt>
                <c:pt idx="1">
                  <c:v>1362.5</c:v>
                </c:pt>
                <c:pt idx="2">
                  <c:v>1485.125</c:v>
                </c:pt>
                <c:pt idx="3">
                  <c:v>1618.7862500000001</c:v>
                </c:pt>
                <c:pt idx="4">
                  <c:v>1764.4770125</c:v>
                </c:pt>
              </c:numCache>
            </c:numRef>
          </c:val>
          <c:extLst>
            <c:ext xmlns:c16="http://schemas.microsoft.com/office/drawing/2014/chart" uri="{C3380CC4-5D6E-409C-BE32-E72D297353CC}">
              <c16:uniqueId val="{00000005-4750-43FC-B23F-F79D2CDDE8FB}"/>
            </c:ext>
          </c:extLst>
        </c:ser>
        <c:ser>
          <c:idx val="1"/>
          <c:order val="1"/>
          <c:tx>
            <c:strRef>
              <c:f>'Main parameters'!$A$161</c:f>
              <c:strCache>
                <c:ptCount val="1"/>
                <c:pt idx="0">
                  <c:v>Pawnshops and unofficial lenders, mln usd</c:v>
                </c:pt>
              </c:strCache>
            </c:strRef>
          </c:tx>
          <c:spPr>
            <a:solidFill>
              <a:schemeClr val="tx2">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bg1"/>
                    </a:solidFill>
                    <a:latin typeface="Segoe UI Semibold" panose="020B0702040204020203" pitchFamily="34" charset="0"/>
                    <a:ea typeface="Segoe UI" panose="020B0502040204020203" pitchFamily="34" charset="0"/>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2017</c:v>
                </c:pt>
                <c:pt idx="1">
                  <c:v>2018</c:v>
                </c:pt>
                <c:pt idx="2">
                  <c:v>2019</c:v>
                </c:pt>
                <c:pt idx="3">
                  <c:v>2020</c:v>
                </c:pt>
                <c:pt idx="4">
                  <c:v>2021</c:v>
                </c:pt>
              </c:numCache>
            </c:numRef>
          </c:cat>
          <c:val>
            <c:numRef>
              <c:f>'Main parameters'!$B$161:$F$161</c:f>
              <c:numCache>
                <c:formatCode>_(* #,##0_);_(* \(#,##0\);_(* "-"??_);_(@_)</c:formatCode>
                <c:ptCount val="5"/>
                <c:pt idx="0" formatCode="_(* #,##0_);_(* \(#,##0\);_(* &quot;-&quot;?_);_(@_)">
                  <c:v>350</c:v>
                </c:pt>
                <c:pt idx="1">
                  <c:v>381.5</c:v>
                </c:pt>
                <c:pt idx="2">
                  <c:v>415.83499999999998</c:v>
                </c:pt>
                <c:pt idx="3">
                  <c:v>453.26015000000001</c:v>
                </c:pt>
                <c:pt idx="4">
                  <c:v>494.05356350000011</c:v>
                </c:pt>
              </c:numCache>
            </c:numRef>
          </c:val>
          <c:extLst>
            <c:ext xmlns:c16="http://schemas.microsoft.com/office/drawing/2014/chart" uri="{C3380CC4-5D6E-409C-BE32-E72D297353CC}">
              <c16:uniqueId val="{00000006-4750-43FC-B23F-F79D2CDDE8FB}"/>
            </c:ext>
          </c:extLst>
        </c:ser>
        <c:dLbls>
          <c:showLegendKey val="0"/>
          <c:showVal val="0"/>
          <c:showCatName val="0"/>
          <c:showSerName val="0"/>
          <c:showPercent val="0"/>
          <c:showBubbleSize val="0"/>
        </c:dLbls>
        <c:gapWidth val="150"/>
        <c:overlap val="100"/>
        <c:axId val="-1746335120"/>
        <c:axId val="-1709640864"/>
        <c:extLst>
          <c:ext xmlns:c15="http://schemas.microsoft.com/office/drawing/2012/chart" uri="{02D57815-91ED-43cb-92C2-25804820EDAC}">
            <c15:filteredBarSeries>
              <c15:ser>
                <c:idx val="2"/>
                <c:order val="2"/>
                <c:tx>
                  <c:strRef>
                    <c:extLst>
                      <c:ext uri="{02D57815-91ED-43cb-92C2-25804820EDAC}">
                        <c15:formulaRef>
                          <c15:sqref>'Main parameters'!$A$162</c15:sqref>
                        </c15:formulaRef>
                      </c:ext>
                    </c:extLst>
                    <c:strCache>
                      <c:ptCount val="1"/>
                      <c:pt idx="0">
                        <c:v>Overal Market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'Main parameters'!$B$159:$F$159</c15:sqref>
                        </c15:formulaRef>
                      </c:ext>
                    </c:extLst>
                    <c:numCache>
                      <c:formatCode>General</c:formatCode>
                      <c:ptCount val="5"/>
                      <c:pt idx="0">
                        <c:v>2017</c:v>
                      </c:pt>
                      <c:pt idx="1">
                        <c:v>2018</c:v>
                      </c:pt>
                      <c:pt idx="2">
                        <c:v>2019</c:v>
                      </c:pt>
                      <c:pt idx="3">
                        <c:v>2020</c:v>
                      </c:pt>
                      <c:pt idx="4">
                        <c:v>2021</c:v>
                      </c:pt>
                    </c:numCache>
                  </c:numRef>
                </c:cat>
                <c:val>
                  <c:numRef>
                    <c:extLst>
                      <c:ext uri="{02D57815-91ED-43cb-92C2-25804820EDAC}">
                        <c15:formulaRef>
                          <c15:sqref>'Main parameters'!$B$162:$F$162</c15:sqref>
                        </c15:formulaRef>
                      </c:ext>
                    </c:extLst>
                    <c:numCache>
                      <c:formatCode>_(* #,##0_);_(* \(#,##0\);_(* "-"??_);_(@_)</c:formatCode>
                      <c:ptCount val="5"/>
                      <c:pt idx="0">
                        <c:v>1600</c:v>
                      </c:pt>
                      <c:pt idx="1">
                        <c:v>1744</c:v>
                      </c:pt>
                      <c:pt idx="2">
                        <c:v>1900.96</c:v>
                      </c:pt>
                      <c:pt idx="3">
                        <c:v>2072.0464000000002</c:v>
                      </c:pt>
                      <c:pt idx="4">
                        <c:v>2258.5305760000001</c:v>
                      </c:pt>
                    </c:numCache>
                  </c:numRef>
                </c:val>
                <c:extLst>
                  <c:ext xmlns:c16="http://schemas.microsoft.com/office/drawing/2014/chart" uri="{C3380CC4-5D6E-409C-BE32-E72D297353CC}">
                    <c16:uniqueId val="{0000000D-4750-43FC-B23F-F79D2CDDE8FB}"/>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'Main parameters'!$A$164</c15:sqref>
                        </c15:formulaRef>
                      </c:ext>
                    </c:extLst>
                    <c:strCache>
                      <c:ptCount val="1"/>
                      <c:pt idx="0">
                        <c:v>Our Market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'Main parameters'!$B$159:$F$159</c15:sqref>
                        </c15:formulaRef>
                      </c:ext>
                    </c:extLst>
                    <c:numCache>
                      <c:formatCode>General</c:formatCode>
                      <c:ptCount val="5"/>
                      <c:pt idx="0">
                        <c:v>2017</c:v>
                      </c:pt>
                      <c:pt idx="1">
                        <c:v>2018</c:v>
                      </c:pt>
                      <c:pt idx="2">
                        <c:v>2019</c:v>
                      </c:pt>
                      <c:pt idx="3">
                        <c:v>2020</c:v>
                      </c:pt>
                      <c:pt idx="4">
                        <c:v>2021</c:v>
                      </c:pt>
                    </c:numCache>
                  </c:numRef>
                </c:cat>
                <c:val>
                  <c:numRef>
                    <c:extLst xmlns:c15="http://schemas.microsoft.com/office/drawing/2012/chart">
                      <c:ext xmlns:c15="http://schemas.microsoft.com/office/drawing/2012/chart" uri="{02D57815-91ED-43cb-92C2-25804820EDAC}">
                        <c15:formulaRef>
                          <c15:sqref>'Main parameters'!$B$164:$F$164</c15:sqref>
                        </c15:formulaRef>
                      </c:ext>
                    </c:extLst>
                    <c:numCache>
                      <c:formatCode>0.0</c:formatCode>
                      <c:ptCount val="5"/>
                      <c:pt idx="0">
                        <c:v>3.4</c:v>
                      </c:pt>
                      <c:pt idx="1">
                        <c:v>14.8</c:v>
                      </c:pt>
                      <c:pt idx="2">
                        <c:v>26.7</c:v>
                      </c:pt>
                      <c:pt idx="3">
                        <c:v>38.4</c:v>
                      </c:pt>
                      <c:pt idx="4">
                        <c:v>50.2</c:v>
                      </c:pt>
                    </c:numCache>
                  </c:numRef>
                </c:val>
                <c:extLst xmlns:c15="http://schemas.microsoft.com/office/drawing/2012/chart">
                  <c:ext xmlns:c16="http://schemas.microsoft.com/office/drawing/2014/chart" uri="{C3380CC4-5D6E-409C-BE32-E72D297353CC}">
                    <c16:uniqueId val="{0000000E-4750-43FC-B23F-F79D2CDDE8FB}"/>
                  </c:ext>
                </c:extLst>
              </c15:ser>
            </c15:filteredBarSeries>
          </c:ext>
        </c:extLst>
      </c:barChart>
      <c:lineChart>
        <c:grouping val="standard"/>
        <c:varyColors val="0"/>
        <c:ser>
          <c:idx val="3"/>
          <c:order val="3"/>
          <c:tx>
            <c:strRef>
              <c:f>'Main parameters'!$A$163</c:f>
              <c:strCache>
                <c:ptCount val="1"/>
                <c:pt idx="0">
                  <c:v>Our market share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0"/>
              <c:layout>
                <c:manualLayout>
                  <c:x val="-2.02908714123856E-2"/>
                  <c:y val="1.85834667140113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50-43FC-B23F-F79D2CDDE8FB}"/>
                </c:ext>
              </c:extLst>
            </c:dLbl>
            <c:dLbl>
              <c:idx val="1"/>
              <c:layout>
                <c:manualLayout>
                  <c:x val="-2.4736555306758001E-2"/>
                  <c:y val="3.0972444523352301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50-43FC-B23F-F79D2CDDE8FB}"/>
                </c:ext>
              </c:extLst>
            </c:dLbl>
            <c:dLbl>
              <c:idx val="2"/>
              <c:layout>
                <c:manualLayout>
                  <c:x val="-2.7736825889441801E-2"/>
                  <c:y val="1.90256978840755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750-43FC-B23F-F79D2CDDE8FB}"/>
                </c:ext>
              </c:extLst>
            </c:dLbl>
            <c:dLbl>
              <c:idx val="3"/>
              <c:layout>
                <c:manualLayout>
                  <c:x val="-3.3664385064306003E-2"/>
                  <c:y val="2.686371144754209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50-43FC-B23F-F79D2CDDE8FB}"/>
                </c:ext>
              </c:extLst>
            </c:dLbl>
            <c:dLbl>
              <c:idx val="4"/>
              <c:layout>
                <c:manualLayout>
                  <c:x val="-3.2219050086493999E-2"/>
                  <c:y val="3.862073179274189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750-43FC-B23F-F79D2CDDE8FB}"/>
                </c:ext>
              </c:extLst>
            </c:dLbl>
            <c:spPr>
              <a:solidFill>
                <a:schemeClr val="bg1"/>
              </a:solid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2017</c:v>
                </c:pt>
                <c:pt idx="1">
                  <c:v>2018</c:v>
                </c:pt>
                <c:pt idx="2">
                  <c:v>2019</c:v>
                </c:pt>
                <c:pt idx="3">
                  <c:v>2020</c:v>
                </c:pt>
                <c:pt idx="4">
                  <c:v>2021</c:v>
                </c:pt>
              </c:numCache>
            </c:numRef>
          </c:cat>
          <c:val>
            <c:numRef>
              <c:f>'Main parameters'!$B$163:$F$163</c:f>
              <c:numCache>
                <c:formatCode>0.00%</c:formatCode>
                <c:ptCount val="5"/>
                <c:pt idx="0">
                  <c:v>2.1250000000000002E-3</c:v>
                </c:pt>
                <c:pt idx="1">
                  <c:v>8.4862385321100905E-3</c:v>
                </c:pt>
                <c:pt idx="2">
                  <c:v>1.4045534887635699E-2</c:v>
                </c:pt>
                <c:pt idx="3">
                  <c:v>1.8532403521465499E-2</c:v>
                </c:pt>
                <c:pt idx="4">
                  <c:v>2.22268409971705E-2</c:v>
                </c:pt>
              </c:numCache>
            </c:numRef>
          </c:val>
          <c:smooth val="0"/>
          <c:extLst>
            <c:ext xmlns:c16="http://schemas.microsoft.com/office/drawing/2014/chart" uri="{C3380CC4-5D6E-409C-BE32-E72D297353CC}">
              <c16:uniqueId val="{0000000C-4750-43FC-B23F-F79D2CDDE8FB}"/>
            </c:ext>
          </c:extLst>
        </c:ser>
        <c:dLbls>
          <c:showLegendKey val="0"/>
          <c:showVal val="0"/>
          <c:showCatName val="0"/>
          <c:showSerName val="0"/>
          <c:showPercent val="0"/>
          <c:showBubbleSize val="0"/>
        </c:dLbls>
        <c:marker val="1"/>
        <c:smooth val="0"/>
        <c:axId val="-1995509536"/>
        <c:axId val="-2063249168"/>
      </c:lineChart>
      <c:catAx>
        <c:axId val="-17463351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crossAx val="-1709640864"/>
        <c:crosses val="autoZero"/>
        <c:auto val="1"/>
        <c:lblAlgn val="ctr"/>
        <c:lblOffset val="100"/>
        <c:noMultiLvlLbl val="0"/>
      </c:catAx>
      <c:valAx>
        <c:axId val="-1709640864"/>
        <c:scaling>
          <c:orientation val="minMax"/>
          <c:max val="3000"/>
        </c:scaling>
        <c:delete val="0"/>
        <c:axPos val="l"/>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crossAx val="-1746335120"/>
        <c:crosses val="autoZero"/>
        <c:crossBetween val="between"/>
      </c:valAx>
      <c:valAx>
        <c:axId val="-2063249168"/>
        <c:scaling>
          <c:orientation val="minMax"/>
          <c:max val="0.2"/>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crossAx val="-1995509536"/>
        <c:crosses val="max"/>
        <c:crossBetween val="between"/>
      </c:valAx>
      <c:catAx>
        <c:axId val="-1995509536"/>
        <c:scaling>
          <c:orientation val="minMax"/>
        </c:scaling>
        <c:delete val="1"/>
        <c:axPos val="b"/>
        <c:numFmt formatCode="General" sourceLinked="1"/>
        <c:majorTickMark val="out"/>
        <c:minorTickMark val="none"/>
        <c:tickLblPos val="nextTo"/>
        <c:crossAx val="-2063249168"/>
        <c:crosses val="autoZero"/>
        <c:auto val="1"/>
        <c:lblAlgn val="ctr"/>
        <c:lblOffset val="100"/>
        <c:noMultiLvlLbl val="0"/>
      </c:catAx>
      <c:spPr>
        <a:noFill/>
        <a:ln>
          <a:noFill/>
        </a:ln>
        <a:effectLst/>
      </c:spPr>
    </c:plotArea>
    <c:legend>
      <c:legendPos val="b"/>
      <c:layout>
        <c:manualLayout>
          <c:xMode val="edge"/>
          <c:yMode val="edge"/>
          <c:x val="0.10184655920248201"/>
          <c:y val="0.13034338831154699"/>
          <c:w val="0.79675313385709201"/>
          <c:h val="9.6868590148110695E-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legend>
    <c:plotVisOnly val="1"/>
    <c:dispBlanksAs val="gap"/>
    <c:showDLblsOverMax val="0"/>
  </c:chart>
  <c:spPr>
    <a:noFill/>
    <a:ln>
      <a:noFill/>
    </a:ln>
    <a:effectLst/>
  </c:spPr>
  <c:txPr>
    <a:bodyPr/>
    <a:lstStyle/>
    <a:p>
      <a:pPr>
        <a:defRPr>
          <a:latin typeface="Segoe UI" panose="020B0502040204020203" pitchFamily="34" charset="0"/>
          <a:ea typeface="Segoe UI" panose="020B0502040204020203" pitchFamily="34" charset="0"/>
          <a:cs typeface="Segoe UI" panose="020B0502040204020203"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0313472114209532E-2"/>
          <c:w val="0.9665506514601826"/>
          <c:h val="0.89654361320964338"/>
        </c:manualLayout>
      </c:layout>
      <c:lineChart>
        <c:grouping val="standard"/>
        <c:varyColors val="0"/>
        <c:ser>
          <c:idx val="0"/>
          <c:order val="0"/>
          <c:tx>
            <c:strRef>
              <c:f>Sheet1!$B$1</c:f>
              <c:strCache>
                <c:ptCount val="1"/>
                <c:pt idx="0">
                  <c:v>Success app</c:v>
                </c:pt>
              </c:strCache>
            </c:strRef>
          </c:tx>
          <c:spPr>
            <a:ln w="28575" cap="rnd">
              <a:gradFill>
                <a:gsLst>
                  <a:gs pos="0">
                    <a:srgbClr val="2172BD"/>
                  </a:gs>
                  <a:gs pos="100000">
                    <a:srgbClr val="3A9DE4"/>
                  </a:gs>
                </a:gsLst>
                <a:lin ang="5400000" scaled="1"/>
              </a:gradFill>
              <a:round/>
            </a:ln>
            <a:effectLst/>
          </c:spPr>
          <c:marker>
            <c:symbol val="circle"/>
            <c:size val="5"/>
            <c:sp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w="9525">
                <a:solidFill>
                  <a:schemeClr val="accent1"/>
                </a:solidFill>
              </a:ln>
              <a:effectLst/>
            </c:spPr>
          </c:marker>
          <c:dLbls>
            <c:dLbl>
              <c:idx val="2"/>
              <c:layout>
                <c:manualLayout>
                  <c:x val="-2.7777777777777779E-3"/>
                  <c:y val="-3.7037037037037035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9DB5-4EB5-A128-E331959A5DE6}"/>
                </c:ext>
              </c:extLst>
            </c:dLbl>
            <c:dLbl>
              <c:idx val="3"/>
              <c:layout>
                <c:manualLayout>
                  <c:x val="-1.3888888888888888E-2"/>
                  <c:y val="-5.092592592592592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9DB5-4EB5-A128-E331959A5DE6}"/>
                </c:ext>
              </c:extLst>
            </c:dLbl>
            <c:dLbl>
              <c:idx val="4"/>
              <c:layout>
                <c:manualLayout>
                  <c:x val="-1.9444444444444445E-2"/>
                  <c:y val="-5.55555555555554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DB5-4EB5-A128-E331959A5DE6}"/>
                </c:ext>
              </c:extLst>
            </c:dLbl>
            <c:dLbl>
              <c:idx val="5"/>
              <c:layout>
                <c:manualLayout>
                  <c:x val="-2.777777777777788E-2"/>
                  <c:y val="-5.55555555555557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9DB5-4EB5-A128-E331959A5DE6}"/>
                </c:ext>
              </c:extLst>
            </c:dLbl>
            <c:dLbl>
              <c:idx val="6"/>
              <c:layout>
                <c:manualLayout>
                  <c:x val="-1.6666666666666666E-2"/>
                  <c:y val="-6.018518518518527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9DB5-4EB5-A128-E331959A5DE6}"/>
                </c:ext>
              </c:extLst>
            </c:dLbl>
            <c:dLbl>
              <c:idx val="7"/>
              <c:layout>
                <c:manualLayout>
                  <c:x val="-8.3333333333333332E-3"/>
                  <c:y val="-5.555555555555564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9DB5-4EB5-A128-E331959A5DE6}"/>
                </c:ext>
              </c:extLst>
            </c:dLbl>
            <c:dLbl>
              <c:idx val="8"/>
              <c:layout>
                <c:manualLayout>
                  <c:x val="-1.3888888888888888E-2"/>
                  <c:y val="-5.0925925925926013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9DB5-4EB5-A128-E331959A5DE6}"/>
                </c:ext>
              </c:extLst>
            </c:dLbl>
            <c:spPr>
              <a:noFill/>
              <a:ln>
                <a:noFill/>
              </a:ln>
              <a:effectLst/>
            </c:spPr>
            <c:txPr>
              <a:bodyPr rot="0" spcFirstLastPara="1" vertOverflow="ellipsis" vert="horz" wrap="square" lIns="38100" tIns="19050" rIns="38100" bIns="19050" anchor="ctr" anchorCtr="1">
                <a:spAutoFit/>
              </a:bodyPr>
              <a:lstStyle/>
              <a:p>
                <a:pPr>
                  <a:defRPr sz="2400" b="0" i="0" u="none" strike="noStrike" kern="1200" baseline="0">
                    <a:solidFill>
                      <a:schemeClr val="tx1">
                        <a:lumMod val="75000"/>
                        <a:lumOff val="25000"/>
                      </a:schemeClr>
                    </a:solidFill>
                    <a:latin typeface="Segoe UI Semibold" panose="020B0702040204020203"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13.08.2016</c:v>
                </c:pt>
                <c:pt idx="1">
                  <c:v>14.08.2016</c:v>
                </c:pt>
                <c:pt idx="2">
                  <c:v>15.08.2016</c:v>
                </c:pt>
                <c:pt idx="3">
                  <c:v>16.08.2016</c:v>
                </c:pt>
                <c:pt idx="4">
                  <c:v>17.08.2016</c:v>
                </c:pt>
                <c:pt idx="5">
                  <c:v>18.08.2016</c:v>
                </c:pt>
                <c:pt idx="6">
                  <c:v>19.08.2016</c:v>
                </c:pt>
                <c:pt idx="7">
                  <c:v>20.08.2016</c:v>
                </c:pt>
                <c:pt idx="8">
                  <c:v>21.08.2016</c:v>
                </c:pt>
              </c:strCache>
            </c:strRef>
          </c:cat>
          <c:val>
            <c:numRef>
              <c:f>Sheet1!$B$2:$B$10</c:f>
              <c:numCache>
                <c:formatCode>General</c:formatCode>
                <c:ptCount val="9"/>
                <c:pt idx="0">
                  <c:v>122</c:v>
                </c:pt>
                <c:pt idx="1">
                  <c:v>372</c:v>
                </c:pt>
                <c:pt idx="2">
                  <c:v>93</c:v>
                </c:pt>
                <c:pt idx="3">
                  <c:v>32</c:v>
                </c:pt>
                <c:pt idx="4">
                  <c:v>24</c:v>
                </c:pt>
                <c:pt idx="5">
                  <c:v>11</c:v>
                </c:pt>
                <c:pt idx="6">
                  <c:v>31</c:v>
                </c:pt>
                <c:pt idx="7">
                  <c:v>7</c:v>
                </c:pt>
                <c:pt idx="8">
                  <c:v>7</c:v>
                </c:pt>
              </c:numCache>
            </c:numRef>
          </c:val>
          <c:smooth val="0"/>
          <c:extLst>
            <c:ext xmlns:c16="http://schemas.microsoft.com/office/drawing/2014/chart" uri="{C3380CC4-5D6E-409C-BE32-E72D297353CC}">
              <c16:uniqueId val="{00000007-9DB5-4EB5-A128-E331959A5DE6}"/>
            </c:ext>
          </c:extLst>
        </c:ser>
        <c:dLbls>
          <c:showLegendKey val="0"/>
          <c:showVal val="0"/>
          <c:showCatName val="0"/>
          <c:showSerName val="0"/>
          <c:showPercent val="0"/>
          <c:showBubbleSize val="0"/>
        </c:dLbls>
        <c:marker val="1"/>
        <c:smooth val="0"/>
        <c:axId val="103613952"/>
        <c:axId val="159880256"/>
      </c:lineChart>
      <c:catAx>
        <c:axId val="103613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defRPr>
            </a:pPr>
            <a:endParaRPr lang="en-US"/>
          </a:p>
        </c:txPr>
        <c:crossAx val="159880256"/>
        <c:crosses val="autoZero"/>
        <c:auto val="1"/>
        <c:lblAlgn val="ctr"/>
        <c:lblOffset val="100"/>
        <c:noMultiLvlLbl val="0"/>
      </c:catAx>
      <c:valAx>
        <c:axId val="159880256"/>
        <c:scaling>
          <c:orientation val="minMax"/>
        </c:scaling>
        <c:delete val="1"/>
        <c:axPos val="l"/>
        <c:numFmt formatCode="General" sourceLinked="1"/>
        <c:majorTickMark val="none"/>
        <c:minorTickMark val="none"/>
        <c:tickLblPos val="nextTo"/>
        <c:crossAx val="103613952"/>
        <c:crosses val="autoZero"/>
        <c:crossBetween val="between"/>
        <c:majorUnit val="25"/>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Segoe UI" panose="020B0502040204020203" pitchFamily="34" charset="0"/>
                <a:ea typeface="Segoe UI" panose="020B0502040204020203" pitchFamily="34" charset="0"/>
                <a:cs typeface="Segoe UI" panose="020B0502040204020203" pitchFamily="34" charset="0"/>
              </a:defRPr>
            </a:pPr>
            <a:r>
              <a:rPr lang="en-US" sz="2400" dirty="0">
                <a:latin typeface="Segoe UI" panose="020B0502040204020203" pitchFamily="34" charset="0"/>
                <a:ea typeface="Segoe UI" panose="020B0502040204020203" pitchFamily="34" charset="0"/>
                <a:cs typeface="Segoe UI" panose="020B0502040204020203" pitchFamily="34" charset="0"/>
              </a:rPr>
              <a:t>Final</a:t>
            </a:r>
            <a:r>
              <a:rPr lang="en-US" sz="2400" baseline="0" dirty="0">
                <a:latin typeface="Segoe UI" panose="020B0502040204020203" pitchFamily="34" charset="0"/>
                <a:ea typeface="Segoe UI" panose="020B0502040204020203" pitchFamily="34" charset="0"/>
                <a:cs typeface="Segoe UI" panose="020B0502040204020203" pitchFamily="34" charset="0"/>
              </a:rPr>
              <a:t> losses evaluation 1-24 months</a:t>
            </a:r>
            <a:endParaRPr lang="en-US" sz="2400" dirty="0">
              <a:latin typeface="Segoe UI" panose="020B0502040204020203" pitchFamily="34" charset="0"/>
              <a:ea typeface="Segoe UI" panose="020B0502040204020203" pitchFamily="34" charset="0"/>
              <a:cs typeface="Segoe UI" panose="020B0502040204020203" pitchFamily="34" charset="0"/>
            </a:endParaRPr>
          </a:p>
        </c:rich>
      </c:tx>
      <c:layout>
        <c:manualLayout>
          <c:xMode val="edge"/>
          <c:yMode val="edge"/>
          <c:x val="0.2770818845291842"/>
          <c:y val="9.1594002693998061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a:p>
      </c:txPr>
    </c:title>
    <c:autoTitleDeleted val="0"/>
    <c:plotArea>
      <c:layout>
        <c:manualLayout>
          <c:layoutTarget val="inner"/>
          <c:xMode val="edge"/>
          <c:yMode val="edge"/>
          <c:x val="6.6665377556043071E-2"/>
          <c:y val="0.1281490572110183"/>
          <c:w val="0.91892881122534498"/>
          <c:h val="0.7191422251229207"/>
        </c:manualLayout>
      </c:layout>
      <c:lineChart>
        <c:grouping val="standard"/>
        <c:varyColors val="0"/>
        <c:ser>
          <c:idx val="0"/>
          <c:order val="0"/>
          <c:tx>
            <c:strRef>
              <c:f>Sheet1!$A$1</c:f>
              <c:strCache>
                <c:ptCount val="1"/>
                <c:pt idx="0">
                  <c:v>Primary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Sheet1!$C$6:$AD$6</c:f>
              <c:numCache>
                <c:formatCode>0%</c:formatCode>
                <c:ptCount val="24"/>
                <c:pt idx="0">
                  <c:v>0.38102400000000003</c:v>
                </c:pt>
                <c:pt idx="1">
                  <c:v>0.38102400000000003</c:v>
                </c:pt>
                <c:pt idx="2">
                  <c:v>0.37255679999999997</c:v>
                </c:pt>
                <c:pt idx="3">
                  <c:v>0.34386239999999996</c:v>
                </c:pt>
                <c:pt idx="4">
                  <c:v>0.31987199999999999</c:v>
                </c:pt>
                <c:pt idx="5">
                  <c:v>0.27988799999999997</c:v>
                </c:pt>
                <c:pt idx="6">
                  <c:v>0.2558976</c:v>
                </c:pt>
                <c:pt idx="7">
                  <c:v>0.22579199999999999</c:v>
                </c:pt>
                <c:pt idx="8">
                  <c:v>0.21073920000000004</c:v>
                </c:pt>
                <c:pt idx="9">
                  <c:v>0.19568639999999998</c:v>
                </c:pt>
                <c:pt idx="10">
                  <c:v>0.18815999999999999</c:v>
                </c:pt>
                <c:pt idx="11">
                  <c:v>0.18815999999999999</c:v>
                </c:pt>
                <c:pt idx="12">
                  <c:v>0.185</c:v>
                </c:pt>
                <c:pt idx="13">
                  <c:v>0.18</c:v>
                </c:pt>
                <c:pt idx="14">
                  <c:v>0.18</c:v>
                </c:pt>
                <c:pt idx="15">
                  <c:v>0.17499999999999999</c:v>
                </c:pt>
                <c:pt idx="16">
                  <c:v>0.17</c:v>
                </c:pt>
                <c:pt idx="17">
                  <c:v>0.17</c:v>
                </c:pt>
                <c:pt idx="18">
                  <c:v>0.16500000000000001</c:v>
                </c:pt>
                <c:pt idx="19">
                  <c:v>0.16</c:v>
                </c:pt>
                <c:pt idx="20">
                  <c:v>0.16</c:v>
                </c:pt>
                <c:pt idx="21">
                  <c:v>0.155</c:v>
                </c:pt>
                <c:pt idx="22">
                  <c:v>0.15</c:v>
                </c:pt>
                <c:pt idx="23">
                  <c:v>0.15</c:v>
                </c:pt>
              </c:numCache>
            </c:numRef>
          </c:val>
          <c:smooth val="0"/>
          <c:extLst>
            <c:ext xmlns:c16="http://schemas.microsoft.com/office/drawing/2014/chart" uri="{C3380CC4-5D6E-409C-BE32-E72D297353CC}">
              <c16:uniqueId val="{00000000-9C53-44F6-BFBF-762943F3BDFB}"/>
            </c:ext>
          </c:extLst>
        </c:ser>
        <c:ser>
          <c:idx val="1"/>
          <c:order val="1"/>
          <c:tx>
            <c:strRef>
              <c:f>Sheet1!$A$16</c:f>
              <c:strCache>
                <c:ptCount val="1"/>
                <c:pt idx="0">
                  <c:v>Prolong</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Sheet1!$C$14:$Z$14</c:f>
              <c:numCache>
                <c:formatCode>0%</c:formatCode>
                <c:ptCount val="24"/>
                <c:pt idx="0">
                  <c:v>0.25401599999999996</c:v>
                </c:pt>
                <c:pt idx="1">
                  <c:v>0.24554880000000001</c:v>
                </c:pt>
                <c:pt idx="2">
                  <c:v>0.22861440000000002</c:v>
                </c:pt>
                <c:pt idx="3">
                  <c:v>0.21591359999999998</c:v>
                </c:pt>
                <c:pt idx="4">
                  <c:v>0.19991999999999999</c:v>
                </c:pt>
                <c:pt idx="5">
                  <c:v>0.18392640000000002</c:v>
                </c:pt>
                <c:pt idx="6">
                  <c:v>0.1655808</c:v>
                </c:pt>
                <c:pt idx="7">
                  <c:v>0.15052800000000002</c:v>
                </c:pt>
                <c:pt idx="8">
                  <c:v>0.14499999999999999</c:v>
                </c:pt>
                <c:pt idx="9">
                  <c:v>0.13547519999999996</c:v>
                </c:pt>
                <c:pt idx="10">
                  <c:v>0.13547519999999996</c:v>
                </c:pt>
                <c:pt idx="11">
                  <c:v>0.13547519999999996</c:v>
                </c:pt>
                <c:pt idx="12">
                  <c:v>0.13500000000000001</c:v>
                </c:pt>
                <c:pt idx="13">
                  <c:v>0.13</c:v>
                </c:pt>
                <c:pt idx="14">
                  <c:v>0.13</c:v>
                </c:pt>
                <c:pt idx="15">
                  <c:v>0.13</c:v>
                </c:pt>
                <c:pt idx="16">
                  <c:v>0.13</c:v>
                </c:pt>
                <c:pt idx="17">
                  <c:v>0.125</c:v>
                </c:pt>
                <c:pt idx="18">
                  <c:v>0.12</c:v>
                </c:pt>
                <c:pt idx="19">
                  <c:v>0.12</c:v>
                </c:pt>
                <c:pt idx="20">
                  <c:v>0.12</c:v>
                </c:pt>
                <c:pt idx="21">
                  <c:v>0.115</c:v>
                </c:pt>
                <c:pt idx="22">
                  <c:v>0.11</c:v>
                </c:pt>
                <c:pt idx="23">
                  <c:v>0.11</c:v>
                </c:pt>
              </c:numCache>
            </c:numRef>
          </c:val>
          <c:smooth val="0"/>
          <c:extLst>
            <c:ext xmlns:c16="http://schemas.microsoft.com/office/drawing/2014/chart" uri="{C3380CC4-5D6E-409C-BE32-E72D297353CC}">
              <c16:uniqueId val="{00000001-9C53-44F6-BFBF-762943F3BDFB}"/>
            </c:ext>
          </c:extLst>
        </c:ser>
        <c:ser>
          <c:idx val="2"/>
          <c:order val="2"/>
          <c:tx>
            <c:strRef>
              <c:f>Sheet1!$A$9</c:f>
              <c:strCache>
                <c:ptCount val="1"/>
                <c:pt idx="0">
                  <c:v>Repeat</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Sheet1!$C$21:$Z$21</c:f>
              <c:numCache>
                <c:formatCode>0%</c:formatCode>
                <c:ptCount val="24"/>
                <c:pt idx="0">
                  <c:v>0.64165500000000009</c:v>
                </c:pt>
                <c:pt idx="1">
                  <c:v>0.62454419999999999</c:v>
                </c:pt>
                <c:pt idx="2">
                  <c:v>0.59887800000000002</c:v>
                </c:pt>
                <c:pt idx="3">
                  <c:v>0.53956055999999997</c:v>
                </c:pt>
                <c:pt idx="4">
                  <c:v>0.47672589999999992</c:v>
                </c:pt>
                <c:pt idx="5">
                  <c:v>0.41826400000000008</c:v>
                </c:pt>
                <c:pt idx="6">
                  <c:v>0.38024000000000002</c:v>
                </c:pt>
                <c:pt idx="7">
                  <c:v>0.34221600000000002</c:v>
                </c:pt>
                <c:pt idx="8">
                  <c:v>0.31940160000000001</c:v>
                </c:pt>
                <c:pt idx="9">
                  <c:v>0.31179679999999999</c:v>
                </c:pt>
                <c:pt idx="10">
                  <c:v>0.30419200000000007</c:v>
                </c:pt>
                <c:pt idx="11">
                  <c:v>0.30419200000000007</c:v>
                </c:pt>
                <c:pt idx="12">
                  <c:v>0.29499999999999998</c:v>
                </c:pt>
                <c:pt idx="13">
                  <c:v>0.28999999999999998</c:v>
                </c:pt>
                <c:pt idx="14">
                  <c:v>0.28000000000000003</c:v>
                </c:pt>
                <c:pt idx="15">
                  <c:v>0.28000000000000003</c:v>
                </c:pt>
                <c:pt idx="16">
                  <c:v>0.27500000000000002</c:v>
                </c:pt>
                <c:pt idx="17">
                  <c:v>0.27</c:v>
                </c:pt>
                <c:pt idx="18">
                  <c:v>0.26500000000000001</c:v>
                </c:pt>
                <c:pt idx="19">
                  <c:v>0.26</c:v>
                </c:pt>
                <c:pt idx="20">
                  <c:v>0.26</c:v>
                </c:pt>
                <c:pt idx="21">
                  <c:v>0.255</c:v>
                </c:pt>
                <c:pt idx="22">
                  <c:v>0.25</c:v>
                </c:pt>
                <c:pt idx="23">
                  <c:v>0.25</c:v>
                </c:pt>
              </c:numCache>
            </c:numRef>
          </c:val>
          <c:smooth val="0"/>
          <c:extLst>
            <c:ext xmlns:c16="http://schemas.microsoft.com/office/drawing/2014/chart" uri="{C3380CC4-5D6E-409C-BE32-E72D297353CC}">
              <c16:uniqueId val="{00000002-9C53-44F6-BFBF-762943F3BDFB}"/>
            </c:ext>
          </c:extLst>
        </c:ser>
        <c:dLbls>
          <c:showLegendKey val="0"/>
          <c:showVal val="0"/>
          <c:showCatName val="0"/>
          <c:showSerName val="0"/>
          <c:showPercent val="0"/>
          <c:showBubbleSize val="0"/>
        </c:dLbls>
        <c:marker val="1"/>
        <c:smooth val="0"/>
        <c:axId val="678669864"/>
        <c:axId val="678670192"/>
      </c:lineChart>
      <c:catAx>
        <c:axId val="67866986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r>
                  <a:rPr lang="en-US"/>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title>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Avenir LT Com 35 Light" panose="020B0402020203020204" pitchFamily="34" charset="0"/>
                <a:ea typeface="+mn-ea"/>
                <a:cs typeface="+mn-cs"/>
              </a:defRPr>
            </a:pPr>
            <a:endParaRPr lang="en-US"/>
          </a:p>
        </c:txPr>
        <c:crossAx val="678670192"/>
        <c:crosses val="autoZero"/>
        <c:auto val="1"/>
        <c:lblAlgn val="ctr"/>
        <c:lblOffset val="100"/>
        <c:noMultiLvlLbl val="0"/>
      </c:catAx>
      <c:valAx>
        <c:axId val="678670192"/>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Avenir LT Com 35 Light" panose="020B0402020203020204" pitchFamily="34" charset="0"/>
                <a:ea typeface="+mn-ea"/>
                <a:cs typeface="+mn-cs"/>
              </a:defRPr>
            </a:pPr>
            <a:endParaRPr lang="en-US"/>
          </a:p>
        </c:txPr>
        <c:crossAx val="678669864"/>
        <c:crosses val="autoZero"/>
        <c:crossBetween val="between"/>
      </c:valAx>
      <c:spPr>
        <a:noFill/>
        <a:ln>
          <a:noFill/>
        </a:ln>
        <a:effectLst/>
      </c:spPr>
    </c:plotArea>
    <c:legend>
      <c:legendPos val="r"/>
      <c:layout>
        <c:manualLayout>
          <c:xMode val="edge"/>
          <c:yMode val="edge"/>
          <c:x val="0.81950574733504866"/>
          <c:y val="1.8876070470944008E-2"/>
          <c:w val="0.13465711426101359"/>
          <c:h val="0.29778167865325916"/>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pPr>
          <a:endParaRPr lang="en-US"/>
        </a:p>
      </c:txPr>
    </c:legend>
    <c:plotVisOnly val="1"/>
    <c:dispBlanksAs val="gap"/>
    <c:showDLblsOverMax val="0"/>
  </c:chart>
  <c:spPr>
    <a:noFill/>
    <a:ln>
      <a:noFill/>
    </a:ln>
    <a:effectLst/>
  </c:spPr>
  <c:txPr>
    <a:bodyPr/>
    <a:lstStyle/>
    <a:p>
      <a:pPr>
        <a:defRPr>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0.2343</cdr:x>
      <cdr:y>0</cdr:y>
    </cdr:from>
    <cdr:to>
      <cdr:x>0.24292</cdr:x>
      <cdr:y>0.96875</cdr:y>
    </cdr:to>
    <cdr:cxnSp macro="">
      <cdr:nvCxnSpPr>
        <cdr:cNvPr id="2" name="Straight Connector 1"/>
        <cdr:cNvCxnSpPr/>
      </cdr:nvCxnSpPr>
      <cdr:spPr>
        <a:xfrm xmlns:a="http://schemas.openxmlformats.org/drawingml/2006/main">
          <a:off x="1957052" y="-1082423"/>
          <a:ext cx="72008" cy="4464496"/>
        </a:xfrm>
        <a:prstGeom xmlns:a="http://schemas.openxmlformats.org/drawingml/2006/main" prst="line">
          <a:avLst/>
        </a:prstGeom>
      </cdr:spPr>
      <cdr:style>
        <a:lnRef xmlns:a="http://schemas.openxmlformats.org/drawingml/2006/main" idx="1">
          <a:schemeClr val="accent2"/>
        </a:lnRef>
        <a:fillRef xmlns:a="http://schemas.openxmlformats.org/drawingml/2006/main" idx="0">
          <a:schemeClr val="accent2"/>
        </a:fillRef>
        <a:effectRef xmlns:a="http://schemas.openxmlformats.org/drawingml/2006/main" idx="0">
          <a:schemeClr val="accent2"/>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017A4-8EFB-430C-8689-BC3A3A03C1C2}" type="datetimeFigureOut">
              <a:rPr lang="en-US" smtClean="0"/>
              <a:t>11/8/2017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5A87B9-8740-4092-9C33-36AC74246FAD}" type="slidenum">
              <a:rPr lang="en-US" smtClean="0"/>
              <a:t>‹#›</a:t>
            </a:fld>
            <a:endParaRPr lang="en-US"/>
          </a:p>
        </p:txBody>
      </p:sp>
    </p:spTree>
    <p:extLst>
      <p:ext uri="{BB962C8B-B14F-4D97-AF65-F5344CB8AC3E}">
        <p14:creationId xmlns:p14="http://schemas.microsoft.com/office/powerpoint/2010/main" val="2632539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p:cNvSpPr>
            <a:spLocks noGrp="1"/>
          </p:cNvSpPr>
          <p:nvPr>
            <p:ph type="dt" sz="half" idx="10"/>
          </p:nvPr>
        </p:nvSpPr>
        <p:spPr/>
        <p:txBody>
          <a:bodyPr/>
          <a:lstStyle/>
          <a:p>
            <a:fld id="{77164179-1F80-5840-B590-7D046089B1D6}" type="datetimeFigureOut">
              <a:rPr lang="ru-RU" smtClean="0"/>
              <a:t>11.08.2017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7E23643-D25B-B247-8EFF-CC06DD0C702C}" type="slidenum">
              <a:rPr lang="ru-RU" smtClean="0"/>
              <a:t>‹#›</a:t>
            </a:fld>
            <a:endParaRPr lang="ru-RU"/>
          </a:p>
        </p:txBody>
      </p:sp>
    </p:spTree>
    <p:extLst>
      <p:ext uri="{BB962C8B-B14F-4D97-AF65-F5344CB8AC3E}">
        <p14:creationId xmlns:p14="http://schemas.microsoft.com/office/powerpoint/2010/main" val="355574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7164179-1F80-5840-B590-7D046089B1D6}" type="datetimeFigureOut">
              <a:rPr lang="ru-RU" smtClean="0"/>
              <a:t>11.08.2017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7E23643-D25B-B247-8EFF-CC06DD0C702C}" type="slidenum">
              <a:rPr lang="ru-RU" smtClean="0"/>
              <a:t>‹#›</a:t>
            </a:fld>
            <a:endParaRPr lang="ru-RU"/>
          </a:p>
        </p:txBody>
      </p:sp>
    </p:spTree>
    <p:extLst>
      <p:ext uri="{BB962C8B-B14F-4D97-AF65-F5344CB8AC3E}">
        <p14:creationId xmlns:p14="http://schemas.microsoft.com/office/powerpoint/2010/main" val="399394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 загол.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7164179-1F80-5840-B590-7D046089B1D6}" type="datetimeFigureOut">
              <a:rPr lang="ru-RU" smtClean="0"/>
              <a:t>11.08.2017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7E23643-D25B-B247-8EFF-CC06DD0C702C}" type="slidenum">
              <a:rPr lang="ru-RU" smtClean="0"/>
              <a:t>‹#›</a:t>
            </a:fld>
            <a:endParaRPr lang="ru-RU"/>
          </a:p>
        </p:txBody>
      </p:sp>
    </p:spTree>
    <p:extLst>
      <p:ext uri="{BB962C8B-B14F-4D97-AF65-F5344CB8AC3E}">
        <p14:creationId xmlns:p14="http://schemas.microsoft.com/office/powerpoint/2010/main" val="1737720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77164179-1F80-5840-B590-7D046089B1D6}" type="datetimeFigureOut">
              <a:rPr lang="ru-RU" smtClean="0"/>
              <a:t>11.08.2017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7E23643-D25B-B247-8EFF-CC06DD0C702C}" type="slidenum">
              <a:rPr lang="ru-RU" smtClean="0"/>
              <a:t>‹#›</a:t>
            </a:fld>
            <a:endParaRPr lang="ru-RU"/>
          </a:p>
        </p:txBody>
      </p:sp>
    </p:spTree>
    <p:extLst>
      <p:ext uri="{BB962C8B-B14F-4D97-AF65-F5344CB8AC3E}">
        <p14:creationId xmlns:p14="http://schemas.microsoft.com/office/powerpoint/2010/main" val="1843771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77164179-1F80-5840-B590-7D046089B1D6}" type="datetimeFigureOut">
              <a:rPr lang="ru-RU" smtClean="0"/>
              <a:t>11.08.2017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F7E23643-D25B-B247-8EFF-CC06DD0C702C}" type="slidenum">
              <a:rPr lang="ru-RU" smtClean="0"/>
              <a:t>‹#›</a:t>
            </a:fld>
            <a:endParaRPr lang="ru-RU"/>
          </a:p>
        </p:txBody>
      </p:sp>
    </p:spTree>
    <p:extLst>
      <p:ext uri="{BB962C8B-B14F-4D97-AF65-F5344CB8AC3E}">
        <p14:creationId xmlns:p14="http://schemas.microsoft.com/office/powerpoint/2010/main" val="71044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p:cNvSpPr>
            <a:spLocks noGrp="1"/>
          </p:cNvSpPr>
          <p:nvPr>
            <p:ph type="dt" sz="half" idx="10"/>
          </p:nvPr>
        </p:nvSpPr>
        <p:spPr/>
        <p:txBody>
          <a:bodyPr/>
          <a:lstStyle/>
          <a:p>
            <a:fld id="{77164179-1F80-5840-B590-7D046089B1D6}" type="datetimeFigureOut">
              <a:rPr lang="ru-RU" smtClean="0"/>
              <a:t>11.08.2017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7E23643-D25B-B247-8EFF-CC06DD0C702C}" type="slidenum">
              <a:rPr lang="ru-RU" smtClean="0"/>
              <a:t>‹#›</a:t>
            </a:fld>
            <a:endParaRPr lang="ru-RU"/>
          </a:p>
        </p:txBody>
      </p:sp>
    </p:spTree>
    <p:extLst>
      <p:ext uri="{BB962C8B-B14F-4D97-AF65-F5344CB8AC3E}">
        <p14:creationId xmlns:p14="http://schemas.microsoft.com/office/powerpoint/2010/main" val="48272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77164179-1F80-5840-B590-7D046089B1D6}" type="datetimeFigureOut">
              <a:rPr lang="ru-RU" smtClean="0"/>
              <a:t>11.08.2017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F7E23643-D25B-B247-8EFF-CC06DD0C702C}" type="slidenum">
              <a:rPr lang="ru-RU" smtClean="0"/>
              <a:t>‹#›</a:t>
            </a:fld>
            <a:endParaRPr lang="ru-RU"/>
          </a:p>
        </p:txBody>
      </p:sp>
    </p:spTree>
    <p:extLst>
      <p:ext uri="{BB962C8B-B14F-4D97-AF65-F5344CB8AC3E}">
        <p14:creationId xmlns:p14="http://schemas.microsoft.com/office/powerpoint/2010/main" val="1718707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77164179-1F80-5840-B590-7D046089B1D6}" type="datetimeFigureOut">
              <a:rPr lang="ru-RU" smtClean="0"/>
              <a:t>11.08.2017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F7E23643-D25B-B247-8EFF-CC06DD0C702C}" type="slidenum">
              <a:rPr lang="ru-RU" smtClean="0"/>
              <a:t>‹#›</a:t>
            </a:fld>
            <a:endParaRPr lang="ru-RU"/>
          </a:p>
        </p:txBody>
      </p:sp>
    </p:spTree>
    <p:extLst>
      <p:ext uri="{BB962C8B-B14F-4D97-AF65-F5344CB8AC3E}">
        <p14:creationId xmlns:p14="http://schemas.microsoft.com/office/powerpoint/2010/main" val="507744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77164179-1F80-5840-B590-7D046089B1D6}" type="datetimeFigureOut">
              <a:rPr lang="ru-RU" smtClean="0"/>
              <a:t>11.08.2017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F7E23643-D25B-B247-8EFF-CC06DD0C702C}" type="slidenum">
              <a:rPr lang="ru-RU" smtClean="0"/>
              <a:t>‹#›</a:t>
            </a:fld>
            <a:endParaRPr lang="ru-RU"/>
          </a:p>
        </p:txBody>
      </p:sp>
    </p:spTree>
    <p:extLst>
      <p:ext uri="{BB962C8B-B14F-4D97-AF65-F5344CB8AC3E}">
        <p14:creationId xmlns:p14="http://schemas.microsoft.com/office/powerpoint/2010/main" val="1706323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77164179-1F80-5840-B590-7D046089B1D6}" type="datetimeFigureOut">
              <a:rPr lang="ru-RU" smtClean="0"/>
              <a:t>11.08.2017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7E23643-D25B-B247-8EFF-CC06DD0C702C}" type="slidenum">
              <a:rPr lang="ru-RU" smtClean="0"/>
              <a:t>‹#›</a:t>
            </a:fld>
            <a:endParaRPr lang="ru-RU"/>
          </a:p>
        </p:txBody>
      </p:sp>
    </p:spTree>
    <p:extLst>
      <p:ext uri="{BB962C8B-B14F-4D97-AF65-F5344CB8AC3E}">
        <p14:creationId xmlns:p14="http://schemas.microsoft.com/office/powerpoint/2010/main" val="68978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77164179-1F80-5840-B590-7D046089B1D6}" type="datetimeFigureOut">
              <a:rPr lang="ru-RU" smtClean="0"/>
              <a:t>11.08.2017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F7E23643-D25B-B247-8EFF-CC06DD0C702C}" type="slidenum">
              <a:rPr lang="ru-RU" smtClean="0"/>
              <a:t>‹#›</a:t>
            </a:fld>
            <a:endParaRPr lang="ru-RU"/>
          </a:p>
        </p:txBody>
      </p:sp>
    </p:spTree>
    <p:extLst>
      <p:ext uri="{BB962C8B-B14F-4D97-AF65-F5344CB8AC3E}">
        <p14:creationId xmlns:p14="http://schemas.microsoft.com/office/powerpoint/2010/main" val="1135416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164179-1F80-5840-B590-7D046089B1D6}" type="datetimeFigureOut">
              <a:rPr lang="ru-RU" smtClean="0"/>
              <a:t>11.08.2017</a:t>
            </a:fld>
            <a:endParaRPr lang="ru-RU"/>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E23643-D25B-B247-8EFF-CC06DD0C702C}" type="slidenum">
              <a:rPr lang="ru-RU" smtClean="0"/>
              <a:t>‹#›</a:t>
            </a:fld>
            <a:endParaRPr lang="ru-RU"/>
          </a:p>
        </p:txBody>
      </p:sp>
    </p:spTree>
    <p:extLst>
      <p:ext uri="{BB962C8B-B14F-4D97-AF65-F5344CB8AC3E}">
        <p14:creationId xmlns:p14="http://schemas.microsoft.com/office/powerpoint/2010/main" val="13249011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en.wikipedia.org/wiki/1962_Burmese_coup_d'%C3%A9tat" TargetMode="External"/><Relationship Id="rId13" Type="http://schemas.openxmlformats.org/officeDocument/2006/relationships/image" Target="../media/image12.png"/><Relationship Id="rId3" Type="http://schemas.openxmlformats.org/officeDocument/2006/relationships/hyperlink" Target="http://www.crossroadsmyanmar.com/focus/banking-myanmar-nine-foreign-banks-enter-myanmar" TargetMode="External"/><Relationship Id="rId7" Type="http://schemas.openxmlformats.org/officeDocument/2006/relationships/hyperlink" Target="https://en.wikipedia.org/wiki/Post-independence_Burma,_1948%E2%80%9362" TargetMode="External"/><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en.wikipedia.org/wiki/Independence_Day_(Burma)" TargetMode="External"/><Relationship Id="rId11" Type="http://schemas.openxmlformats.org/officeDocument/2006/relationships/image" Target="../media/image10.png"/><Relationship Id="rId5" Type="http://schemas.openxmlformats.org/officeDocument/2006/relationships/hyperlink" Target="https://en.wikipedia.org/wiki/British_rule_in_Burma" TargetMode="External"/><Relationship Id="rId10" Type="http://schemas.openxmlformats.org/officeDocument/2006/relationships/image" Target="../media/image9.png"/><Relationship Id="rId4" Type="http://schemas.openxmlformats.org/officeDocument/2006/relationships/hyperlink" Target="http://www.cbm.gov.mm/sites/default/files/regulate_launder/financial_institutions_law_updated_by_cbm_20160303website-1_0.pdf" TargetMode="External"/><Relationship Id="rId9" Type="http://schemas.openxmlformats.org/officeDocument/2006/relationships/hyperlink" Target="https://en.wikipedia.org/wiki/Burma_Socialist_Programme_Party"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www.crossroadsmyanmar.com/focus/banking-myanmar-nine-foreign-banks-enter-myanmar" TargetMode="External"/><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hyperlink" Target="https://en.wikipedia.org/wiki/Independence_Day_(Burma)" TargetMode="External"/><Relationship Id="rId4" Type="http://schemas.openxmlformats.org/officeDocument/2006/relationships/hyperlink" Target="http://www.cbm.gov.mm/sites/default/files/regulate_launder/financial_institutions_law_updated_by_cbm_20160303website-1_0.pdf" TargetMode="External"/><Relationship Id="rId9" Type="http://schemas.openxmlformats.org/officeDocument/2006/relationships/hyperlink" Target="https://en.wikipedia.org/wiki/British_rule_in_Burma" TargetMode="Externa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hyperlink" Target="https://www.kpmg.com/SG/en/IssuesAndInsights/ArticlesPublications/Documents/Advisory-FS-The-Banking-Financial-Services-Sector-in-Myanmar.pdf" TargetMode="External"/><Relationship Id="rId4" Type="http://schemas.openxmlformats.org/officeDocument/2006/relationships/hyperlink" Target="http://www.mmse.gov.mm/eng/licens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www.nationmultimedia.com/aec/Central-Bank-raises-capital-requirement-for-local--30252219.html" TargetMode="External"/><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giz.de/en/downloads/giz2013-en-financial-sector-myanmar.pdf"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slide" Target="slide36.xml"/><Relationship Id="rId13" Type="http://schemas.openxmlformats.org/officeDocument/2006/relationships/slide" Target="slide63.xml"/><Relationship Id="rId3" Type="http://schemas.openxmlformats.org/officeDocument/2006/relationships/slide" Target="slide3.xml"/><Relationship Id="rId7" Type="http://schemas.openxmlformats.org/officeDocument/2006/relationships/slide" Target="slide25.xml"/><Relationship Id="rId12" Type="http://schemas.openxmlformats.org/officeDocument/2006/relationships/slide" Target="slide6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 Target="slide19.xml"/><Relationship Id="rId11" Type="http://schemas.openxmlformats.org/officeDocument/2006/relationships/slide" Target="slide53.xml"/><Relationship Id="rId5" Type="http://schemas.openxmlformats.org/officeDocument/2006/relationships/slide" Target="slide14.xml"/><Relationship Id="rId10" Type="http://schemas.openxmlformats.org/officeDocument/2006/relationships/slide" Target="slide48.xml"/><Relationship Id="rId4" Type="http://schemas.openxmlformats.org/officeDocument/2006/relationships/slide" Target="slide7.xml"/><Relationship Id="rId9" Type="http://schemas.openxmlformats.org/officeDocument/2006/relationships/slide" Target="slide43.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1.png"/><Relationship Id="rId3" Type="http://schemas.openxmlformats.org/officeDocument/2006/relationships/image" Target="../media/image35.png"/><Relationship Id="rId7" Type="http://schemas.openxmlformats.org/officeDocument/2006/relationships/image" Target="../media/image33.png"/><Relationship Id="rId12" Type="http://schemas.openxmlformats.org/officeDocument/2006/relationships/image" Target="../media/image40.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9.png"/><Relationship Id="rId5" Type="http://schemas.openxmlformats.org/officeDocument/2006/relationships/image" Target="../media/image31.png"/><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image" Target="../media/image42.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1.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image" Target="../media/image1.png"/><Relationship Id="rId16" Type="http://schemas.openxmlformats.org/officeDocument/2006/relationships/image" Target="../media/image47.jpeg"/><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42.png"/><Relationship Id="rId5" Type="http://schemas.openxmlformats.org/officeDocument/2006/relationships/image" Target="../media/image33.png"/><Relationship Id="rId15" Type="http://schemas.openxmlformats.org/officeDocument/2006/relationships/image" Target="../media/image46.png"/><Relationship Id="rId10" Type="http://schemas.openxmlformats.org/officeDocument/2006/relationships/image" Target="../media/image41.png"/><Relationship Id="rId4" Type="http://schemas.openxmlformats.org/officeDocument/2006/relationships/image" Target="../media/image32.png"/><Relationship Id="rId9" Type="http://schemas.openxmlformats.org/officeDocument/2006/relationships/image" Target="../media/image40.jpe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goo.gl/Zxw3p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image" Target="../media/image71.png"/><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mckinsey.com/global-themes/asia-pacific/myanmars-moment"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g"/><Relationship Id="rId1" Type="http://schemas.openxmlformats.org/officeDocument/2006/relationships/slideLayout" Target="../slideLayouts/slideLayout1.xml"/><Relationship Id="rId5" Type="http://schemas.openxmlformats.org/officeDocument/2006/relationships/image" Target="../media/image77.jpg"/><Relationship Id="rId4" Type="http://schemas.openxmlformats.org/officeDocument/2006/relationships/image" Target="../media/image76.jpeg"/></Relationships>
</file>

<file path=ppt/slides/_rels/slide4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www.berakahpeneil.com/"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www.ooredoo.com.mm/" TargetMode="External"/><Relationship Id="rId5" Type="http://schemas.openxmlformats.org/officeDocument/2006/relationships/hyperlink" Target="http://www.trueidc.com.mm/" TargetMode="External"/><Relationship Id="rId4" Type="http://schemas.openxmlformats.org/officeDocument/2006/relationships/hyperlink" Target="http://www.odoo.c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www.fullertonmyanmar.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hyperlink" Target="http://www.kpmg.com/mm/en/issuesandinsights/articlespublications/documents/banking-and-financial-services-sector-in-myanmar-kpmg-publication.pdf"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www.tradingeconomics.com/myanmar/gdp-growth-annual/forecast" TargetMode="External"/><Relationship Id="rId5" Type="http://schemas.openxmlformats.org/officeDocument/2006/relationships/hyperlink" Target="https://en.wikipedia.org/wiki/Myanmar" TargetMode="External"/><Relationship Id="rId4" Type="http://schemas.openxmlformats.org/officeDocument/2006/relationships/hyperlink" Target="http://mmrdrs.com/2015/09/03/investing-mandalay/"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2"/>
            <a:ext cx="0" cy="3600000"/>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2" name="Прямая соединительная линия 6"/>
          <p:cNvCxnSpPr/>
          <p:nvPr/>
        </p:nvCxnSpPr>
        <p:spPr>
          <a:xfrm rot="16200000">
            <a:off x="2225844" y="-1429696"/>
            <a:ext cx="0" cy="3600000"/>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17" name="Заголовок 1"/>
          <p:cNvSpPr>
            <a:spLocks noGrp="1"/>
          </p:cNvSpPr>
          <p:nvPr>
            <p:ph type="ctrTitle"/>
          </p:nvPr>
        </p:nvSpPr>
        <p:spPr>
          <a:xfrm>
            <a:off x="2495600" y="2696500"/>
            <a:ext cx="7200800" cy="794519"/>
          </a:xfrm>
        </p:spPr>
        <p:txBody>
          <a:bodyPr>
            <a:normAutofit fontScale="90000"/>
          </a:bodyPr>
          <a:lstStyle/>
          <a:p>
            <a:pPr algn="ctr"/>
            <a:r>
              <a:rPr lang="en-US" dirty="0">
                <a:latin typeface="Segoe UI Semibold" panose="020B0702040204020203" pitchFamily="34" charset="0"/>
              </a:rPr>
              <a:t>Business Plan of PDL business in Myanmar</a:t>
            </a:r>
            <a:br>
              <a:rPr lang="en-US" dirty="0"/>
            </a:br>
            <a:r>
              <a:rPr lang="en-US" sz="1400" dirty="0">
                <a:latin typeface="Segoe UI Light" panose="020B0502040204020203" pitchFamily="34" charset="0"/>
              </a:rPr>
              <a:t>prepared by APAC team</a:t>
            </a:r>
            <a:endParaRPr lang="ru-RU" sz="1400" dirty="0">
              <a:latin typeface="Segoe UI Light" panose="020B0502040204020203" pitchFamily="34" charset="0"/>
            </a:endParaRPr>
          </a:p>
        </p:txBody>
      </p:sp>
      <p:pic>
        <p:nvPicPr>
          <p:cNvPr id="18" name="Рисунок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8132" y="3639461"/>
            <a:ext cx="2195736" cy="1463458"/>
          </a:xfrm>
          <a:prstGeom prst="rect">
            <a:avLst/>
          </a:prstGeom>
        </p:spPr>
      </p:pic>
      <p:sp>
        <p:nvSpPr>
          <p:cNvPr id="19" name="Подзаголовок 2"/>
          <p:cNvSpPr>
            <a:spLocks noGrp="1"/>
          </p:cNvSpPr>
          <p:nvPr>
            <p:ph type="subTitle" idx="1"/>
          </p:nvPr>
        </p:nvSpPr>
        <p:spPr>
          <a:xfrm>
            <a:off x="2895600" y="5251362"/>
            <a:ext cx="6400800" cy="720080"/>
          </a:xfrm>
        </p:spPr>
        <p:txBody>
          <a:bodyPr>
            <a:normAutofit/>
          </a:bodyPr>
          <a:lstStyle/>
          <a:p>
            <a:r>
              <a:rPr lang="en-US" sz="1300" dirty="0">
                <a:solidFill>
                  <a:schemeClr val="tx1"/>
                </a:solidFill>
                <a:latin typeface="Segoe UI Light" panose="020B0502040204020203" pitchFamily="34" charset="0"/>
              </a:rPr>
              <a:t>7 October 2016</a:t>
            </a:r>
            <a:br>
              <a:rPr lang="en-US" sz="1200" dirty="0">
                <a:latin typeface="Segoe UI Light" panose="020B0502040204020203" pitchFamily="34" charset="0"/>
              </a:rPr>
            </a:br>
            <a:endParaRPr lang="ru-RU" sz="1200" dirty="0">
              <a:latin typeface="Segoe UI Light" panose="020B0502040204020203" pitchFamily="34" charset="0"/>
            </a:endParaRPr>
          </a:p>
        </p:txBody>
      </p:sp>
    </p:spTree>
    <p:extLst>
      <p:ext uri="{BB962C8B-B14F-4D97-AF65-F5344CB8AC3E}">
        <p14:creationId xmlns:p14="http://schemas.microsoft.com/office/powerpoint/2010/main" val="710190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Consumer Finance Industry Landscape</a:t>
            </a:r>
          </a:p>
        </p:txBody>
      </p:sp>
      <p:sp>
        <p:nvSpPr>
          <p:cNvPr id="8" name="Rectangle 7"/>
          <p:cNvSpPr/>
          <p:nvPr/>
        </p:nvSpPr>
        <p:spPr>
          <a:xfrm>
            <a:off x="368968" y="6453335"/>
            <a:ext cx="9078645" cy="369332"/>
          </a:xfrm>
          <a:prstGeom prst="rect">
            <a:avLst/>
          </a:prstGeom>
          <a:noFill/>
        </p:spPr>
        <p:txBody>
          <a:bodyPr wrap="square" anchor="t">
            <a:spAutoFit/>
          </a:bodyPr>
          <a:lstStyle/>
          <a:p>
            <a:r>
              <a:rPr lang="en-US" sz="900" dirty="0">
                <a:solidFill>
                  <a:srgbClr val="FF0000"/>
                </a:solidFill>
                <a:latin typeface="Segoe UI Light" panose="020B0502040204020203" pitchFamily="34" charset="0"/>
                <a:hlinkClick r:id="rId3"/>
              </a:rPr>
              <a:t>* </a:t>
            </a:r>
            <a:r>
              <a:rPr lang="en-US" sz="900" dirty="0">
                <a:latin typeface="Segoe UI Light" panose="020B0502040204020203" pitchFamily="34" charset="0"/>
                <a:hlinkClick r:id="rId3"/>
              </a:rPr>
              <a:t>http://www.crossroadsmyanmar.com/focus/banking-myanmar-nine-foreign-banks-enter-myanmar</a:t>
            </a:r>
            <a:endParaRPr lang="en-US" sz="900" dirty="0">
              <a:latin typeface="Segoe UI Light" panose="020B0502040204020203" pitchFamily="34" charset="0"/>
            </a:endParaRPr>
          </a:p>
          <a:p>
            <a:r>
              <a:rPr lang="ru-RU" sz="900" dirty="0">
                <a:latin typeface="Segoe UI Light" panose="020B0502040204020203" pitchFamily="34" charset="0"/>
              </a:rPr>
              <a:t>* </a:t>
            </a:r>
            <a:r>
              <a:rPr lang="en-US" sz="900" dirty="0">
                <a:latin typeface="Segoe UI Light" panose="020B0502040204020203" pitchFamily="34" charset="0"/>
                <a:hlinkClick r:id="rId4"/>
              </a:rPr>
              <a:t>http://www.cbm.gov.mm/sites/default/files/regulate_launder/financial_institutions_law_updated_by_cbm_20160303website-1_0.pdf</a:t>
            </a:r>
            <a:r>
              <a:rPr lang="en-US" sz="900" dirty="0">
                <a:latin typeface="Segoe UI Light" panose="020B0502040204020203" pitchFamily="34" charset="0"/>
              </a:rPr>
              <a:t>  </a:t>
            </a:r>
          </a:p>
        </p:txBody>
      </p:sp>
      <p:sp>
        <p:nvSpPr>
          <p:cNvPr id="11" name="Rectangle 10"/>
          <p:cNvSpPr/>
          <p:nvPr/>
        </p:nvSpPr>
        <p:spPr>
          <a:xfrm>
            <a:off x="1674688" y="1340573"/>
            <a:ext cx="10037851" cy="3785652"/>
          </a:xfrm>
          <a:prstGeom prst="rect">
            <a:avLst/>
          </a:prstGeom>
        </p:spPr>
        <p:txBody>
          <a:bodyPr wrap="square">
            <a:spAutoFit/>
          </a:bodyPr>
          <a:lstStyle/>
          <a:p>
            <a:pPr algn="just">
              <a:spcAft>
                <a:spcPts val="1200"/>
              </a:spcAft>
            </a:pPr>
            <a:r>
              <a:rPr lang="en-GB" sz="1400" dirty="0">
                <a:solidFill>
                  <a:srgbClr val="252525"/>
                </a:solidFill>
                <a:latin typeface="Segoe UI Light" panose="020B0502040204020203" pitchFamily="34" charset="0"/>
              </a:rPr>
              <a:t>In the past, Myanmar (Burma) was a </a:t>
            </a:r>
            <a:r>
              <a:rPr lang="en-GB" sz="1400" dirty="0">
                <a:solidFill>
                  <a:srgbClr val="0B0080"/>
                </a:solidFill>
                <a:latin typeface="Segoe UI Light" panose="020B0502040204020203" pitchFamily="34" charset="0"/>
                <a:hlinkClick r:id="rId5" tooltip="British rule in Burma"/>
              </a:rPr>
              <a:t>British colony</a:t>
            </a:r>
            <a:r>
              <a:rPr lang="en-GB" sz="1400" dirty="0">
                <a:solidFill>
                  <a:srgbClr val="252525"/>
                </a:solidFill>
                <a:latin typeface="Segoe UI Light" panose="020B0502040204020203" pitchFamily="34" charset="0"/>
              </a:rPr>
              <a:t>. Myanmar became an independent nation in </a:t>
            </a:r>
            <a:r>
              <a:rPr lang="en-GB" sz="1400" dirty="0">
                <a:solidFill>
                  <a:srgbClr val="0B0080"/>
                </a:solidFill>
                <a:latin typeface="Segoe UI Light" panose="020B0502040204020203" pitchFamily="34" charset="0"/>
                <a:hlinkClick r:id="rId6" tooltip="Independence Day (Burma)"/>
              </a:rPr>
              <a:t>1948</a:t>
            </a:r>
            <a:r>
              <a:rPr lang="ru-RU" sz="1400" dirty="0">
                <a:solidFill>
                  <a:srgbClr val="252525"/>
                </a:solidFill>
                <a:latin typeface="Segoe UI Light" panose="020B0502040204020203" pitchFamily="34" charset="0"/>
              </a:rPr>
              <a:t>.</a:t>
            </a:r>
            <a:r>
              <a:rPr lang="en-GB" sz="1400" dirty="0">
                <a:solidFill>
                  <a:srgbClr val="252525"/>
                </a:solidFill>
                <a:latin typeface="Segoe UI Light" panose="020B0502040204020203" pitchFamily="34" charset="0"/>
              </a:rPr>
              <a:t> Initially as a </a:t>
            </a:r>
            <a:r>
              <a:rPr lang="en-GB" sz="1400" dirty="0">
                <a:solidFill>
                  <a:srgbClr val="0B0080"/>
                </a:solidFill>
                <a:latin typeface="Segoe UI Light" panose="020B0502040204020203" pitchFamily="34" charset="0"/>
                <a:hlinkClick r:id="rId7" tooltip="Post-independence Burma, 1948–62"/>
              </a:rPr>
              <a:t>democratic nation</a:t>
            </a:r>
            <a:r>
              <a:rPr lang="en-GB" sz="1400" dirty="0">
                <a:solidFill>
                  <a:srgbClr val="252525"/>
                </a:solidFill>
                <a:latin typeface="Segoe UI Light" panose="020B0502040204020203" pitchFamily="34" charset="0"/>
              </a:rPr>
              <a:t> and then, following</a:t>
            </a:r>
            <a:r>
              <a:rPr lang="ru-RU" sz="1400" dirty="0">
                <a:solidFill>
                  <a:srgbClr val="252525"/>
                </a:solidFill>
                <a:latin typeface="Segoe UI Light" panose="020B0502040204020203" pitchFamily="34" charset="0"/>
              </a:rPr>
              <a:t> </a:t>
            </a:r>
            <a:r>
              <a:rPr lang="en-US" sz="1400" dirty="0">
                <a:solidFill>
                  <a:srgbClr val="252525"/>
                </a:solidFill>
                <a:latin typeface="Segoe UI Light" panose="020B0502040204020203" pitchFamily="34" charset="0"/>
              </a:rPr>
              <a:t>the Civil war and</a:t>
            </a:r>
            <a:r>
              <a:rPr lang="en-GB" sz="1400" dirty="0">
                <a:solidFill>
                  <a:srgbClr val="252525"/>
                </a:solidFill>
                <a:latin typeface="Segoe UI Light" panose="020B0502040204020203" pitchFamily="34" charset="0"/>
              </a:rPr>
              <a:t> a </a:t>
            </a:r>
            <a:r>
              <a:rPr lang="en-GB" sz="1400" dirty="0">
                <a:solidFill>
                  <a:srgbClr val="0B0080"/>
                </a:solidFill>
                <a:latin typeface="Segoe UI Light" panose="020B0502040204020203" pitchFamily="34" charset="0"/>
                <a:hlinkClick r:id="rId8" tooltip="1962 Burmese coup d'état"/>
              </a:rPr>
              <a:t>coup d'état in 1962</a:t>
            </a:r>
            <a:r>
              <a:rPr lang="en-GB" sz="1400" dirty="0">
                <a:solidFill>
                  <a:srgbClr val="252525"/>
                </a:solidFill>
                <a:latin typeface="Segoe UI Light" panose="020B0502040204020203" pitchFamily="34" charset="0"/>
              </a:rPr>
              <a:t>, a </a:t>
            </a:r>
            <a:r>
              <a:rPr lang="en-GB" sz="1400" dirty="0">
                <a:solidFill>
                  <a:srgbClr val="0B0080"/>
                </a:solidFill>
                <a:latin typeface="Segoe UI Light" panose="020B0502040204020203" pitchFamily="34" charset="0"/>
                <a:hlinkClick r:id="rId9" tooltip="Burma Socialist Programme Party"/>
              </a:rPr>
              <a:t>military dictatorship</a:t>
            </a:r>
            <a:r>
              <a:rPr lang="en-GB" sz="1400" dirty="0">
                <a:solidFill>
                  <a:srgbClr val="252525"/>
                </a:solidFill>
                <a:latin typeface="Segoe UI Light" panose="020B0502040204020203" pitchFamily="34" charset="0"/>
              </a:rPr>
              <a:t>. While the military dictatorship formally ended in 2011</a:t>
            </a:r>
            <a:r>
              <a:rPr lang="ru-RU" sz="1400" dirty="0">
                <a:solidFill>
                  <a:srgbClr val="252525"/>
                </a:solidFill>
                <a:latin typeface="Segoe UI Light" panose="020B0502040204020203" pitchFamily="34" charset="0"/>
              </a:rPr>
              <a:t>. </a:t>
            </a:r>
            <a:r>
              <a:rPr lang="en-US" sz="1400" dirty="0">
                <a:solidFill>
                  <a:srgbClr val="252525"/>
                </a:solidFill>
                <a:latin typeface="Segoe UI Light" panose="020B0502040204020203" pitchFamily="34" charset="0"/>
              </a:rPr>
              <a:t>Now the country fully turn into democracy.</a:t>
            </a:r>
          </a:p>
          <a:p>
            <a:pPr algn="just">
              <a:spcAft>
                <a:spcPts val="1200"/>
              </a:spcAft>
            </a:pPr>
            <a:r>
              <a:rPr lang="en-US" sz="1400" dirty="0">
                <a:solidFill>
                  <a:srgbClr val="252525"/>
                </a:solidFill>
                <a:latin typeface="Segoe UI Light" panose="020B0502040204020203" pitchFamily="34" charset="0"/>
              </a:rPr>
              <a:t>The Banking technology is not developed yet.</a:t>
            </a:r>
            <a:r>
              <a:rPr lang="ru-RU" sz="1400" dirty="0">
                <a:solidFill>
                  <a:srgbClr val="252525"/>
                </a:solidFill>
                <a:latin typeface="Segoe UI Light" panose="020B0502040204020203" pitchFamily="34" charset="0"/>
              </a:rPr>
              <a:t> </a:t>
            </a:r>
            <a:r>
              <a:rPr lang="en-US" sz="1400" dirty="0">
                <a:latin typeface="Segoe UI Light" panose="020B0502040204020203" pitchFamily="34" charset="0"/>
              </a:rPr>
              <a:t>Local banks have no any interbank clearing system and send money to each other by fax. Also there is no REPO. Foreign bank`s branch expansion may exist only in the form of Joining Venture with local bank*. Foreign banks allowed to open only one branch and provide loans only to foreign enterprises. The main focus of banking industry is corporate customers. No any credit bureau presented in the country. The personal lending is mostly carried-out by NGOs, MFIs, cooperatives, pawnshops and unofficial money lenders.</a:t>
            </a:r>
          </a:p>
          <a:p>
            <a:pPr algn="just">
              <a:spcAft>
                <a:spcPts val="1200"/>
              </a:spcAft>
            </a:pPr>
            <a:r>
              <a:rPr lang="en-US" sz="1400" dirty="0">
                <a:latin typeface="Segoe UI Light" panose="020B0502040204020203" pitchFamily="34" charset="0"/>
              </a:rPr>
              <a:t>The main efforts of Myanmar Financial authorities are dedicated to reduce the poverty and to promote the socio-economic life of the grass-root people in rural areas. It reflects in requirements for financial institution licenses holders to provide </a:t>
            </a:r>
            <a:r>
              <a:rPr lang="en-GB" sz="1400" dirty="0">
                <a:latin typeface="Segoe UI Light" panose="020B0502040204020203" pitchFamily="34" charset="0"/>
              </a:rPr>
              <a:t>at least 50% of</a:t>
            </a:r>
            <a:r>
              <a:rPr lang="en-US" sz="1400" dirty="0">
                <a:latin typeface="Segoe UI Light" panose="020B0502040204020203" pitchFamily="34" charset="0"/>
              </a:rPr>
              <a:t> financing in rural areas</a:t>
            </a:r>
            <a:r>
              <a:rPr lang="ru-RU" sz="1400" dirty="0">
                <a:latin typeface="Segoe UI Light" panose="020B0502040204020203" pitchFamily="34" charset="0"/>
              </a:rPr>
              <a:t>. </a:t>
            </a:r>
            <a:r>
              <a:rPr lang="en-US" sz="1400" dirty="0">
                <a:latin typeface="Segoe UI Light" panose="020B0502040204020203" pitchFamily="34" charset="0"/>
              </a:rPr>
              <a:t>Thus, the most of existing micro finance industry players are focused on group-lending.</a:t>
            </a:r>
          </a:p>
          <a:p>
            <a:pPr algn="just">
              <a:spcAft>
                <a:spcPts val="1200"/>
              </a:spcAft>
            </a:pPr>
            <a:r>
              <a:rPr lang="en-US" sz="1400" dirty="0">
                <a:latin typeface="Segoe UI Light" panose="020B0502040204020203" pitchFamily="34" charset="0"/>
              </a:rPr>
              <a:t>There are regulatory authorities which control the consumer finance market: Financial Regulatory Department of Myanmar Central Bank (MCB) – for all financial institutions, Rural Development and Poverty Reduction Committee in MCB – for MFIs. Agricultural, Livestock and Irrigation Ministry  - for credit cooperatives. Yangon City Development Committee (under Prime Minister of Yangon region) – for pawnshops.</a:t>
            </a:r>
          </a:p>
        </p:txBody>
      </p:sp>
      <p:pic>
        <p:nvPicPr>
          <p:cNvPr id="3" name="Picture 2"/>
          <p:cNvPicPr>
            <a:picLocks noChangeAspect="1"/>
          </p:cNvPicPr>
          <p:nvPr/>
        </p:nvPicPr>
        <p:blipFill>
          <a:blip r:embed="rId10"/>
          <a:stretch>
            <a:fillRect/>
          </a:stretch>
        </p:blipFill>
        <p:spPr>
          <a:xfrm>
            <a:off x="582682" y="1322881"/>
            <a:ext cx="836488" cy="836488"/>
          </a:xfrm>
          <a:prstGeom prst="rect">
            <a:avLst/>
          </a:prstGeom>
        </p:spPr>
      </p:pic>
      <p:pic>
        <p:nvPicPr>
          <p:cNvPr id="4" name="Picture 3"/>
          <p:cNvPicPr>
            <a:picLocks noChangeAspect="1"/>
          </p:cNvPicPr>
          <p:nvPr/>
        </p:nvPicPr>
        <p:blipFill>
          <a:blip r:embed="rId11"/>
          <a:stretch>
            <a:fillRect/>
          </a:stretch>
        </p:blipFill>
        <p:spPr>
          <a:xfrm>
            <a:off x="611522" y="2282890"/>
            <a:ext cx="778809" cy="778809"/>
          </a:xfrm>
          <a:prstGeom prst="rect">
            <a:avLst/>
          </a:prstGeom>
        </p:spPr>
      </p:pic>
      <p:pic>
        <p:nvPicPr>
          <p:cNvPr id="6" name="Picture 5"/>
          <p:cNvPicPr>
            <a:picLocks noChangeAspect="1"/>
          </p:cNvPicPr>
          <p:nvPr/>
        </p:nvPicPr>
        <p:blipFill>
          <a:blip r:embed="rId12"/>
          <a:stretch>
            <a:fillRect/>
          </a:stretch>
        </p:blipFill>
        <p:spPr>
          <a:xfrm>
            <a:off x="521031" y="4079735"/>
            <a:ext cx="1017470" cy="1017470"/>
          </a:xfrm>
          <a:prstGeom prst="rect">
            <a:avLst/>
          </a:prstGeom>
        </p:spPr>
      </p:pic>
      <p:pic>
        <p:nvPicPr>
          <p:cNvPr id="12" name="Picture 11"/>
          <p:cNvPicPr>
            <a:picLocks noChangeAspect="1"/>
          </p:cNvPicPr>
          <p:nvPr/>
        </p:nvPicPr>
        <p:blipFill>
          <a:blip r:embed="rId13"/>
          <a:stretch>
            <a:fillRect/>
          </a:stretch>
        </p:blipFill>
        <p:spPr>
          <a:xfrm>
            <a:off x="695936" y="3351197"/>
            <a:ext cx="626300" cy="626300"/>
          </a:xfrm>
          <a:prstGeom prst="rect">
            <a:avLst/>
          </a:prstGeom>
        </p:spPr>
      </p:pic>
      <p:sp>
        <p:nvSpPr>
          <p:cNvPr id="13" name="TextBox 12"/>
          <p:cNvSpPr txBox="1"/>
          <p:nvPr/>
        </p:nvSpPr>
        <p:spPr>
          <a:xfrm>
            <a:off x="671054" y="5386702"/>
            <a:ext cx="10202819" cy="777136"/>
          </a:xfrm>
          <a:prstGeom prst="rect">
            <a:avLst/>
          </a:prstGeom>
          <a:noFill/>
          <a:ln>
            <a:solidFill>
              <a:srgbClr val="3A9DE4"/>
            </a:solidFill>
          </a:ln>
        </p:spPr>
        <p:txBody>
          <a:bodyPr wrap="square" rtlCol="0" anchor="t">
            <a:spAutoFit/>
          </a:bodyPr>
          <a:lstStyle/>
          <a:p>
            <a:pPr marL="342900" indent="-342900">
              <a:spcBef>
                <a:spcPts val="300"/>
              </a:spcBef>
              <a:buFont typeface="+mj-lt"/>
              <a:buAutoNum type="arabicPeriod"/>
            </a:pPr>
            <a:r>
              <a:rPr lang="en-US" sz="1400" dirty="0">
                <a:latin typeface="Segoe UI Semibold" panose="020B0702040204020203" pitchFamily="34" charset="0"/>
              </a:rPr>
              <a:t>Banks are focused on SME lending, long and heavy process to borrow money for individuals.</a:t>
            </a:r>
            <a:endParaRPr lang="ru-RU" sz="1400" dirty="0">
              <a:latin typeface="Segoe UI Semibold" panose="020B0702040204020203" pitchFamily="34" charset="0"/>
            </a:endParaRPr>
          </a:p>
          <a:p>
            <a:pPr marL="342900" indent="-342900">
              <a:spcBef>
                <a:spcPts val="300"/>
              </a:spcBef>
              <a:buFont typeface="+mj-lt"/>
              <a:buAutoNum type="arabicPeriod"/>
            </a:pPr>
            <a:r>
              <a:rPr lang="en-US" sz="1400" dirty="0">
                <a:latin typeface="Segoe UI Semibold" panose="020B0702040204020203" pitchFamily="34" charset="0"/>
              </a:rPr>
              <a:t>Consumer lending is mostly represented by NGOs, MFIs, cooperatives, pawnshops and unofficial money lenders which works fully offline.</a:t>
            </a:r>
          </a:p>
        </p:txBody>
      </p:sp>
    </p:spTree>
    <p:extLst>
      <p:ext uri="{BB962C8B-B14F-4D97-AF65-F5344CB8AC3E}">
        <p14:creationId xmlns:p14="http://schemas.microsoft.com/office/powerpoint/2010/main" val="15374331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Consumer Finance Industry Landscape</a:t>
            </a:r>
          </a:p>
        </p:txBody>
      </p:sp>
      <p:sp>
        <p:nvSpPr>
          <p:cNvPr id="8" name="Rectangle 7"/>
          <p:cNvSpPr/>
          <p:nvPr/>
        </p:nvSpPr>
        <p:spPr>
          <a:xfrm>
            <a:off x="368968" y="6453335"/>
            <a:ext cx="9078645" cy="369332"/>
          </a:xfrm>
          <a:prstGeom prst="rect">
            <a:avLst/>
          </a:prstGeom>
          <a:noFill/>
        </p:spPr>
        <p:txBody>
          <a:bodyPr wrap="square" anchor="t">
            <a:spAutoFit/>
          </a:bodyPr>
          <a:lstStyle/>
          <a:p>
            <a:r>
              <a:rPr lang="en-US" sz="900" dirty="0">
                <a:solidFill>
                  <a:srgbClr val="FF0000"/>
                </a:solidFill>
                <a:latin typeface="Segoe UI Light" panose="020B0502040204020203" pitchFamily="34" charset="0"/>
                <a:hlinkClick r:id="rId3"/>
              </a:rPr>
              <a:t>* </a:t>
            </a:r>
            <a:r>
              <a:rPr lang="en-US" sz="900" dirty="0">
                <a:latin typeface="Segoe UI Light" panose="020B0502040204020203" pitchFamily="34" charset="0"/>
                <a:hlinkClick r:id="rId3"/>
              </a:rPr>
              <a:t>http://www.crossroadsmyanmar.com/focus/banking-myanmar-nine-foreign-banks-enter-myanmar</a:t>
            </a:r>
            <a:endParaRPr lang="en-US" sz="900" dirty="0">
              <a:latin typeface="Segoe UI Light" panose="020B0502040204020203" pitchFamily="34" charset="0"/>
            </a:endParaRPr>
          </a:p>
          <a:p>
            <a:r>
              <a:rPr lang="ru-RU" sz="900" dirty="0">
                <a:latin typeface="Segoe UI Light" panose="020B0502040204020203" pitchFamily="34" charset="0"/>
              </a:rPr>
              <a:t>* </a:t>
            </a:r>
            <a:r>
              <a:rPr lang="en-US" sz="900" dirty="0">
                <a:latin typeface="Segoe UI Light" panose="020B0502040204020203" pitchFamily="34" charset="0"/>
                <a:hlinkClick r:id="rId4"/>
              </a:rPr>
              <a:t>http://www.cbm.gov.mm/sites/default/files/regulate_launder/financial_institutions_law_updated_by_cbm_20160303website-1_0.pdf</a:t>
            </a:r>
            <a:r>
              <a:rPr lang="en-US" sz="900" dirty="0">
                <a:latin typeface="Segoe UI Light" panose="020B0502040204020203" pitchFamily="34" charset="0"/>
              </a:rPr>
              <a:t>  </a:t>
            </a:r>
          </a:p>
        </p:txBody>
      </p:sp>
      <p:pic>
        <p:nvPicPr>
          <p:cNvPr id="3" name="Picture 2"/>
          <p:cNvPicPr>
            <a:picLocks noChangeAspect="1"/>
          </p:cNvPicPr>
          <p:nvPr/>
        </p:nvPicPr>
        <p:blipFill>
          <a:blip r:embed="rId5"/>
          <a:stretch>
            <a:fillRect/>
          </a:stretch>
        </p:blipFill>
        <p:spPr>
          <a:xfrm>
            <a:off x="582682" y="1322881"/>
            <a:ext cx="836488" cy="836488"/>
          </a:xfrm>
          <a:prstGeom prst="rect">
            <a:avLst/>
          </a:prstGeom>
        </p:spPr>
      </p:pic>
      <p:pic>
        <p:nvPicPr>
          <p:cNvPr id="4" name="Picture 3"/>
          <p:cNvPicPr>
            <a:picLocks noChangeAspect="1"/>
          </p:cNvPicPr>
          <p:nvPr/>
        </p:nvPicPr>
        <p:blipFill>
          <a:blip r:embed="rId6"/>
          <a:stretch>
            <a:fillRect/>
          </a:stretch>
        </p:blipFill>
        <p:spPr>
          <a:xfrm>
            <a:off x="611522" y="2282890"/>
            <a:ext cx="778809" cy="778809"/>
          </a:xfrm>
          <a:prstGeom prst="rect">
            <a:avLst/>
          </a:prstGeom>
        </p:spPr>
      </p:pic>
      <p:pic>
        <p:nvPicPr>
          <p:cNvPr id="6" name="Picture 5"/>
          <p:cNvPicPr>
            <a:picLocks noChangeAspect="1"/>
          </p:cNvPicPr>
          <p:nvPr/>
        </p:nvPicPr>
        <p:blipFill>
          <a:blip r:embed="rId7"/>
          <a:stretch>
            <a:fillRect/>
          </a:stretch>
        </p:blipFill>
        <p:spPr>
          <a:xfrm>
            <a:off x="538451" y="4236844"/>
            <a:ext cx="1017470" cy="1017470"/>
          </a:xfrm>
          <a:prstGeom prst="rect">
            <a:avLst/>
          </a:prstGeom>
        </p:spPr>
      </p:pic>
      <p:pic>
        <p:nvPicPr>
          <p:cNvPr id="12" name="Picture 11"/>
          <p:cNvPicPr>
            <a:picLocks noChangeAspect="1"/>
          </p:cNvPicPr>
          <p:nvPr/>
        </p:nvPicPr>
        <p:blipFill>
          <a:blip r:embed="rId8"/>
          <a:stretch>
            <a:fillRect/>
          </a:stretch>
        </p:blipFill>
        <p:spPr>
          <a:xfrm>
            <a:off x="695936" y="3434325"/>
            <a:ext cx="626300" cy="626300"/>
          </a:xfrm>
          <a:prstGeom prst="rect">
            <a:avLst/>
          </a:prstGeom>
        </p:spPr>
      </p:pic>
      <p:sp>
        <p:nvSpPr>
          <p:cNvPr id="13" name="TextBox 12"/>
          <p:cNvSpPr txBox="1"/>
          <p:nvPr/>
        </p:nvSpPr>
        <p:spPr>
          <a:xfrm>
            <a:off x="671054" y="5552980"/>
            <a:ext cx="10202819" cy="777136"/>
          </a:xfrm>
          <a:prstGeom prst="rect">
            <a:avLst/>
          </a:prstGeom>
          <a:noFill/>
          <a:ln>
            <a:solidFill>
              <a:srgbClr val="3A9DE4"/>
            </a:solidFill>
          </a:ln>
        </p:spPr>
        <p:txBody>
          <a:bodyPr wrap="square" rtlCol="0" anchor="t">
            <a:spAutoFit/>
          </a:bodyPr>
          <a:lstStyle/>
          <a:p>
            <a:pPr marL="342900" indent="-342900">
              <a:spcBef>
                <a:spcPts val="300"/>
              </a:spcBef>
              <a:buFont typeface="+mj-lt"/>
              <a:buAutoNum type="arabicPeriod"/>
            </a:pPr>
            <a:r>
              <a:rPr lang="en-US" sz="1400" dirty="0">
                <a:latin typeface="Segoe UI Semibold" panose="020B0702040204020203" pitchFamily="34" charset="0"/>
              </a:rPr>
              <a:t>Banks are focused on SME lending, long and heavy process to borrow money for individuals.</a:t>
            </a:r>
            <a:endParaRPr lang="ru-RU" sz="1400" dirty="0">
              <a:latin typeface="Segoe UI Semibold" panose="020B0702040204020203" pitchFamily="34" charset="0"/>
            </a:endParaRPr>
          </a:p>
          <a:p>
            <a:pPr marL="342900" indent="-342900">
              <a:spcBef>
                <a:spcPts val="300"/>
              </a:spcBef>
              <a:buFont typeface="+mj-lt"/>
              <a:buAutoNum type="arabicPeriod"/>
            </a:pPr>
            <a:r>
              <a:rPr lang="en-US" sz="1400" dirty="0">
                <a:latin typeface="Segoe UI Semibold" panose="020B0702040204020203" pitchFamily="34" charset="0"/>
              </a:rPr>
              <a:t>Consumer lending is mostly represented by NGOs, MFIs, cooperatives, pawnshops and unofficial money lenders which works fully offline.</a:t>
            </a:r>
          </a:p>
        </p:txBody>
      </p:sp>
      <p:sp>
        <p:nvSpPr>
          <p:cNvPr id="2" name="Rectangle 1"/>
          <p:cNvSpPr/>
          <p:nvPr/>
        </p:nvSpPr>
        <p:spPr>
          <a:xfrm>
            <a:off x="1524399" y="1565039"/>
            <a:ext cx="2063385" cy="369332"/>
          </a:xfrm>
          <a:prstGeom prst="rect">
            <a:avLst/>
          </a:prstGeom>
        </p:spPr>
        <p:txBody>
          <a:bodyPr wrap="none">
            <a:spAutoFit/>
          </a:bodyPr>
          <a:lstStyle/>
          <a:p>
            <a:r>
              <a:rPr lang="en-GB" dirty="0">
                <a:solidFill>
                  <a:srgbClr val="252525"/>
                </a:solidFill>
                <a:latin typeface="Segoe UI Light" panose="020B0502040204020203" pitchFamily="34" charset="0"/>
              </a:rPr>
              <a:t>was a </a:t>
            </a:r>
            <a:r>
              <a:rPr lang="en-GB" dirty="0">
                <a:solidFill>
                  <a:srgbClr val="0B0080"/>
                </a:solidFill>
                <a:latin typeface="Segoe UI Light" panose="020B0502040204020203" pitchFamily="34" charset="0"/>
                <a:hlinkClick r:id="rId9" tooltip="British rule in Burma"/>
              </a:rPr>
              <a:t>British colony</a:t>
            </a:r>
            <a:endParaRPr lang="en-US" dirty="0"/>
          </a:p>
        </p:txBody>
      </p:sp>
      <p:cxnSp>
        <p:nvCxnSpPr>
          <p:cNvPr id="14" name="Straight Arrow Connector 13"/>
          <p:cNvCxnSpPr/>
          <p:nvPr/>
        </p:nvCxnSpPr>
        <p:spPr>
          <a:xfrm>
            <a:off x="3601886" y="1788308"/>
            <a:ext cx="210459" cy="0"/>
          </a:xfrm>
          <a:prstGeom prst="straightConnector1">
            <a:avLst/>
          </a:prstGeom>
          <a:ln>
            <a:solidFill>
              <a:srgbClr val="40A8EE"/>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693013" y="1454841"/>
            <a:ext cx="2828941" cy="646331"/>
          </a:xfrm>
          <a:prstGeom prst="rect">
            <a:avLst/>
          </a:prstGeom>
        </p:spPr>
        <p:txBody>
          <a:bodyPr wrap="square" lIns="72000" tIns="36000" rIns="72000" bIns="36000">
            <a:spAutoFit/>
          </a:bodyPr>
          <a:lstStyle/>
          <a:p>
            <a:pPr algn="ctr"/>
            <a:r>
              <a:rPr lang="en-GB" dirty="0">
                <a:solidFill>
                  <a:srgbClr val="252525"/>
                </a:solidFill>
                <a:latin typeface="Segoe UI Light" panose="020B0502040204020203" pitchFamily="34" charset="0"/>
              </a:rPr>
              <a:t>became an independent nation in </a:t>
            </a:r>
            <a:r>
              <a:rPr lang="en-GB" dirty="0">
                <a:solidFill>
                  <a:srgbClr val="0B0080"/>
                </a:solidFill>
                <a:latin typeface="Segoe UI Light" panose="020B0502040204020203" pitchFamily="34" charset="0"/>
                <a:hlinkClick r:id="rId10" tooltip="Independence Day (Burma)"/>
              </a:rPr>
              <a:t>1948</a:t>
            </a:r>
            <a:endParaRPr lang="en-US" dirty="0"/>
          </a:p>
        </p:txBody>
      </p:sp>
      <p:sp>
        <p:nvSpPr>
          <p:cNvPr id="16" name="Rectangle 15"/>
          <p:cNvSpPr/>
          <p:nvPr/>
        </p:nvSpPr>
        <p:spPr>
          <a:xfrm>
            <a:off x="9524186" y="1454841"/>
            <a:ext cx="2325858" cy="646331"/>
          </a:xfrm>
          <a:prstGeom prst="rect">
            <a:avLst/>
          </a:prstGeom>
        </p:spPr>
        <p:txBody>
          <a:bodyPr wrap="square">
            <a:spAutoFit/>
          </a:bodyPr>
          <a:lstStyle/>
          <a:p>
            <a:pPr algn="ctr">
              <a:spcAft>
                <a:spcPts val="1200"/>
              </a:spcAft>
            </a:pPr>
            <a:r>
              <a:rPr lang="en-US" dirty="0">
                <a:solidFill>
                  <a:srgbClr val="252525"/>
                </a:solidFill>
                <a:latin typeface="Segoe UI Light" panose="020B0502040204020203" pitchFamily="34" charset="0"/>
              </a:rPr>
              <a:t>Now the country fully turn into </a:t>
            </a:r>
            <a:r>
              <a:rPr lang="en-US" dirty="0">
                <a:solidFill>
                  <a:srgbClr val="40A8EE"/>
                </a:solidFill>
                <a:latin typeface="Segoe UI Semibold" panose="020B0702040204020203" pitchFamily="34" charset="0"/>
              </a:rPr>
              <a:t>democracy</a:t>
            </a:r>
          </a:p>
        </p:txBody>
      </p:sp>
      <p:sp>
        <p:nvSpPr>
          <p:cNvPr id="19" name="Rectangle 18"/>
          <p:cNvSpPr/>
          <p:nvPr/>
        </p:nvSpPr>
        <p:spPr>
          <a:xfrm>
            <a:off x="6416724" y="1454841"/>
            <a:ext cx="2828941" cy="626701"/>
          </a:xfrm>
          <a:prstGeom prst="rect">
            <a:avLst/>
          </a:prstGeom>
        </p:spPr>
        <p:txBody>
          <a:bodyPr wrap="square" lIns="72000" tIns="36000" rIns="72000" bIns="36000">
            <a:spAutoFit/>
          </a:bodyPr>
          <a:lstStyle/>
          <a:p>
            <a:pPr algn="ctr"/>
            <a:r>
              <a:rPr lang="en-GB" dirty="0">
                <a:solidFill>
                  <a:srgbClr val="252525"/>
                </a:solidFill>
                <a:latin typeface="Segoe UI Light" panose="020B0502040204020203" pitchFamily="34" charset="0"/>
              </a:rPr>
              <a:t>Formally, military dictatorship ended in 2011</a:t>
            </a:r>
            <a:endParaRPr lang="en-US" dirty="0"/>
          </a:p>
        </p:txBody>
      </p:sp>
      <p:cxnSp>
        <p:nvCxnSpPr>
          <p:cNvPr id="20" name="Straight Arrow Connector 19"/>
          <p:cNvCxnSpPr/>
          <p:nvPr/>
        </p:nvCxnSpPr>
        <p:spPr>
          <a:xfrm>
            <a:off x="6311495" y="1788308"/>
            <a:ext cx="210459" cy="0"/>
          </a:xfrm>
          <a:prstGeom prst="straightConnector1">
            <a:avLst/>
          </a:prstGeom>
          <a:ln>
            <a:solidFill>
              <a:srgbClr val="40A8EE"/>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9140435" y="1726424"/>
            <a:ext cx="210459" cy="0"/>
          </a:xfrm>
          <a:prstGeom prst="straightConnector1">
            <a:avLst/>
          </a:prstGeom>
          <a:ln>
            <a:solidFill>
              <a:srgbClr val="40A8EE"/>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1419170" y="2237712"/>
            <a:ext cx="2211555" cy="923330"/>
          </a:xfrm>
          <a:prstGeom prst="rect">
            <a:avLst/>
          </a:prstGeom>
        </p:spPr>
        <p:txBody>
          <a:bodyPr wrap="square">
            <a:spAutoFit/>
          </a:bodyPr>
          <a:lstStyle/>
          <a:p>
            <a:pPr algn="ctr"/>
            <a:r>
              <a:rPr lang="en-US" dirty="0">
                <a:solidFill>
                  <a:srgbClr val="252525"/>
                </a:solidFill>
                <a:latin typeface="Segoe UI Light" panose="020B0502040204020203" pitchFamily="34" charset="0"/>
              </a:rPr>
              <a:t>The Banking technology </a:t>
            </a:r>
            <a:r>
              <a:rPr lang="en-US" dirty="0">
                <a:solidFill>
                  <a:srgbClr val="40A8EE"/>
                </a:solidFill>
                <a:latin typeface="Segoe UI Semibold" panose="020B0702040204020203" pitchFamily="34" charset="0"/>
              </a:rPr>
              <a:t>is not developed yet</a:t>
            </a:r>
            <a:r>
              <a:rPr lang="ru-RU" dirty="0">
                <a:solidFill>
                  <a:srgbClr val="252525"/>
                </a:solidFill>
                <a:latin typeface="Segoe UI Light" panose="020B0502040204020203" pitchFamily="34" charset="0"/>
              </a:rPr>
              <a:t> </a:t>
            </a:r>
            <a:endParaRPr lang="en-US" dirty="0"/>
          </a:p>
        </p:txBody>
      </p:sp>
      <p:sp>
        <p:nvSpPr>
          <p:cNvPr id="25" name="Rectangle 24"/>
          <p:cNvSpPr/>
          <p:nvPr/>
        </p:nvSpPr>
        <p:spPr>
          <a:xfrm>
            <a:off x="3500688" y="2334332"/>
            <a:ext cx="1615032" cy="6759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no any interbank clearing system</a:t>
            </a:r>
            <a:endPar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6" name="Rectangle 25"/>
          <p:cNvSpPr/>
          <p:nvPr/>
        </p:nvSpPr>
        <p:spPr>
          <a:xfrm>
            <a:off x="5253140" y="2334332"/>
            <a:ext cx="1656808" cy="66650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send money to each other by fax</a:t>
            </a:r>
            <a:endPar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26"/>
          <p:cNvSpPr/>
          <p:nvPr/>
        </p:nvSpPr>
        <p:spPr>
          <a:xfrm>
            <a:off x="7047368" y="2334332"/>
            <a:ext cx="1083827" cy="66650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no REPO</a:t>
            </a:r>
            <a:endParaRPr lang="en-US"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8" name="Rectangle 27"/>
          <p:cNvSpPr/>
          <p:nvPr/>
        </p:nvSpPr>
        <p:spPr>
          <a:xfrm>
            <a:off x="8268615" y="2334332"/>
            <a:ext cx="2467839" cy="6759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Foreign bank`s branch expansion may exist only in the form of Joining Venture with local bank*.</a:t>
            </a:r>
            <a:endPar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29" name="Rectangle 28"/>
          <p:cNvSpPr/>
          <p:nvPr/>
        </p:nvSpPr>
        <p:spPr>
          <a:xfrm>
            <a:off x="10873873" y="2334332"/>
            <a:ext cx="1158696" cy="6759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No any credit bureau</a:t>
            </a:r>
            <a:endPar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30" name="Rectangle 29"/>
          <p:cNvSpPr/>
          <p:nvPr/>
        </p:nvSpPr>
        <p:spPr>
          <a:xfrm>
            <a:off x="1470353" y="3333707"/>
            <a:ext cx="5138944" cy="830997"/>
          </a:xfrm>
          <a:prstGeom prst="rect">
            <a:avLst/>
          </a:prstGeom>
        </p:spPr>
        <p:txBody>
          <a:bodyPr wrap="square" anchor="ctr">
            <a:spAutoFit/>
          </a:bodyPr>
          <a:lstStyle/>
          <a:p>
            <a:pPr algn="just">
              <a:spcAft>
                <a:spcPts val="1200"/>
              </a:spcAft>
            </a:pPr>
            <a:r>
              <a:rPr lang="en-US" sz="1600" dirty="0">
                <a:latin typeface="Segoe UI Light" panose="020B0502040204020203" pitchFamily="34" charset="0"/>
              </a:rPr>
              <a:t>The main efforts of Myanmar Financial authorities are dedicated to reduce the poverty and to promote the socio-economic life of the grass-root people in rural areas</a:t>
            </a:r>
          </a:p>
        </p:txBody>
      </p:sp>
      <p:cxnSp>
        <p:nvCxnSpPr>
          <p:cNvPr id="33" name="Straight Arrow Connector 32"/>
          <p:cNvCxnSpPr/>
          <p:nvPr/>
        </p:nvCxnSpPr>
        <p:spPr>
          <a:xfrm>
            <a:off x="6682154" y="3809700"/>
            <a:ext cx="210459" cy="0"/>
          </a:xfrm>
          <a:prstGeom prst="straightConnector1">
            <a:avLst/>
          </a:prstGeom>
          <a:ln>
            <a:solidFill>
              <a:srgbClr val="40A8EE"/>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7125167" y="3133776"/>
            <a:ext cx="4906390" cy="675924"/>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Requirements for financial institution licenses holders to provide at least 50% of financing in rural areas</a:t>
            </a:r>
          </a:p>
        </p:txBody>
      </p:sp>
      <p:sp>
        <p:nvSpPr>
          <p:cNvPr id="35" name="Rectangle 34"/>
          <p:cNvSpPr/>
          <p:nvPr/>
        </p:nvSpPr>
        <p:spPr>
          <a:xfrm>
            <a:off x="7125168" y="3881721"/>
            <a:ext cx="4906390" cy="31813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panose="020B0502040204020203" pitchFamily="34" charset="0"/>
                <a:ea typeface="Segoe UI" panose="020B0502040204020203" pitchFamily="34" charset="0"/>
                <a:cs typeface="Segoe UI" panose="020B0502040204020203" pitchFamily="34" charset="0"/>
              </a:rPr>
              <a:t>Focus on group-lending</a:t>
            </a:r>
          </a:p>
        </p:txBody>
      </p:sp>
      <p:sp>
        <p:nvSpPr>
          <p:cNvPr id="37" name="Rectangle 36"/>
          <p:cNvSpPr/>
          <p:nvPr/>
        </p:nvSpPr>
        <p:spPr>
          <a:xfrm>
            <a:off x="1524399" y="4432851"/>
            <a:ext cx="2287946" cy="738664"/>
          </a:xfrm>
          <a:prstGeom prst="rect">
            <a:avLst/>
          </a:prstGeom>
        </p:spPr>
        <p:txBody>
          <a:bodyPr wrap="square" lIns="72000" tIns="0" rIns="72000" bIns="0" anchor="ctr">
            <a:spAutoFit/>
          </a:bodyPr>
          <a:lstStyle/>
          <a:p>
            <a:pPr algn="ctr"/>
            <a:r>
              <a:rPr lang="en-US" sz="1600" dirty="0">
                <a:latin typeface="Segoe UI Light" panose="020B0502040204020203" pitchFamily="34" charset="0"/>
              </a:rPr>
              <a:t>There are authorities that control the consumer finance market</a:t>
            </a:r>
            <a:endParaRPr lang="en-US" sz="1600" dirty="0"/>
          </a:p>
        </p:txBody>
      </p:sp>
      <p:sp>
        <p:nvSpPr>
          <p:cNvPr id="39" name="Rectangle 38"/>
          <p:cNvSpPr/>
          <p:nvPr/>
        </p:nvSpPr>
        <p:spPr>
          <a:xfrm>
            <a:off x="3782127" y="4311424"/>
            <a:ext cx="2252325" cy="10101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Financial Regulatory Department of Myanmar Central Bank – for all financial institutions</a:t>
            </a:r>
          </a:p>
        </p:txBody>
      </p:sp>
      <p:sp>
        <p:nvSpPr>
          <p:cNvPr id="40" name="Rectangle 39"/>
          <p:cNvSpPr/>
          <p:nvPr/>
        </p:nvSpPr>
        <p:spPr>
          <a:xfrm>
            <a:off x="8169451" y="4311424"/>
            <a:ext cx="1970033" cy="10101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Agricultural, Livestock and Irrigation Ministry  - for credit cooperatives</a:t>
            </a:r>
          </a:p>
        </p:txBody>
      </p:sp>
      <p:sp>
        <p:nvSpPr>
          <p:cNvPr id="41" name="Rectangle 40"/>
          <p:cNvSpPr/>
          <p:nvPr/>
        </p:nvSpPr>
        <p:spPr>
          <a:xfrm>
            <a:off x="6116935" y="4311424"/>
            <a:ext cx="1970033" cy="10101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Rural Development and Poverty Reduction Committee in MCB – for MFIs</a:t>
            </a:r>
          </a:p>
        </p:txBody>
      </p:sp>
      <p:sp>
        <p:nvSpPr>
          <p:cNvPr id="42" name="Rectangle 41"/>
          <p:cNvSpPr/>
          <p:nvPr/>
        </p:nvSpPr>
        <p:spPr>
          <a:xfrm>
            <a:off x="10221968" y="4311424"/>
            <a:ext cx="1810602" cy="101010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Yangon City Development Committee– for pawnshops.</a:t>
            </a:r>
          </a:p>
        </p:txBody>
      </p:sp>
    </p:spTree>
    <p:extLst>
      <p:ext uri="{BB962C8B-B14F-4D97-AF65-F5344CB8AC3E}">
        <p14:creationId xmlns:p14="http://schemas.microsoft.com/office/powerpoint/2010/main" val="1129699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Consumer finance market size estimation </a:t>
            </a:r>
            <a:endParaRPr lang="ru-RU" sz="4000" dirty="0">
              <a:latin typeface="Segoe UI Semibold" panose="020B0702040204020203" pitchFamily="34" charset="0"/>
              <a:ea typeface="Helvetica" charset="0"/>
              <a:cs typeface="Helvetica" charset="0"/>
            </a:endParaRPr>
          </a:p>
        </p:txBody>
      </p:sp>
      <p:graphicFrame>
        <p:nvGraphicFramePr>
          <p:cNvPr id="30" name="Chart 9"/>
          <p:cNvGraphicFramePr>
            <a:graphicFrameLocks/>
          </p:cNvGraphicFramePr>
          <p:nvPr>
            <p:extLst>
              <p:ext uri="{D42A27DB-BD31-4B8C-83A1-F6EECF244321}">
                <p14:modId xmlns:p14="http://schemas.microsoft.com/office/powerpoint/2010/main" val="1389043067"/>
              </p:ext>
            </p:extLst>
          </p:nvPr>
        </p:nvGraphicFramePr>
        <p:xfrm>
          <a:off x="368968" y="1267834"/>
          <a:ext cx="11438021" cy="324061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2" name="Table 8"/>
          <p:cNvGraphicFramePr>
            <a:graphicFrameLocks noGrp="1"/>
          </p:cNvGraphicFramePr>
          <p:nvPr>
            <p:extLst>
              <p:ext uri="{D42A27DB-BD31-4B8C-83A1-F6EECF244321}">
                <p14:modId xmlns:p14="http://schemas.microsoft.com/office/powerpoint/2010/main" val="2545465400"/>
              </p:ext>
            </p:extLst>
          </p:nvPr>
        </p:nvGraphicFramePr>
        <p:xfrm>
          <a:off x="842210" y="4508451"/>
          <a:ext cx="10491536" cy="1299732"/>
        </p:xfrm>
        <a:graphic>
          <a:graphicData uri="http://schemas.openxmlformats.org/drawingml/2006/table">
            <a:tbl>
              <a:tblPr/>
              <a:tblGrid>
                <a:gridCol w="3537286">
                  <a:extLst>
                    <a:ext uri="{9D8B030D-6E8A-4147-A177-3AD203B41FA5}">
                      <a16:colId xmlns:a16="http://schemas.microsoft.com/office/drawing/2014/main" val="20000"/>
                    </a:ext>
                  </a:extLst>
                </a:gridCol>
                <a:gridCol w="1390850">
                  <a:extLst>
                    <a:ext uri="{9D8B030D-6E8A-4147-A177-3AD203B41FA5}">
                      <a16:colId xmlns:a16="http://schemas.microsoft.com/office/drawing/2014/main" val="20001"/>
                    </a:ext>
                  </a:extLst>
                </a:gridCol>
                <a:gridCol w="1390850">
                  <a:extLst>
                    <a:ext uri="{9D8B030D-6E8A-4147-A177-3AD203B41FA5}">
                      <a16:colId xmlns:a16="http://schemas.microsoft.com/office/drawing/2014/main" val="20005"/>
                    </a:ext>
                  </a:extLst>
                </a:gridCol>
                <a:gridCol w="1390850">
                  <a:extLst>
                    <a:ext uri="{9D8B030D-6E8A-4147-A177-3AD203B41FA5}">
                      <a16:colId xmlns:a16="http://schemas.microsoft.com/office/drawing/2014/main" val="20002"/>
                    </a:ext>
                  </a:extLst>
                </a:gridCol>
                <a:gridCol w="1390850">
                  <a:extLst>
                    <a:ext uri="{9D8B030D-6E8A-4147-A177-3AD203B41FA5}">
                      <a16:colId xmlns:a16="http://schemas.microsoft.com/office/drawing/2014/main" val="20003"/>
                    </a:ext>
                  </a:extLst>
                </a:gridCol>
                <a:gridCol w="1390850">
                  <a:extLst>
                    <a:ext uri="{9D8B030D-6E8A-4147-A177-3AD203B41FA5}">
                      <a16:colId xmlns:a16="http://schemas.microsoft.com/office/drawing/2014/main" val="20004"/>
                    </a:ext>
                  </a:extLst>
                </a:gridCol>
              </a:tblGrid>
              <a:tr h="240012">
                <a:tc>
                  <a:txBody>
                    <a:bodyPr/>
                    <a:lstStyle/>
                    <a:p>
                      <a:pPr algn="ctr" rtl="0" fontAlgn="b">
                        <a:defRPr sz="1200" b="0" i="0" u="none" strike="noStrike" kern="1200" baseline="0">
                          <a:solidFill>
                            <a:schemeClr val="tx1">
                              <a:lumMod val="75000"/>
                              <a:lumOff val="25000"/>
                            </a:schemeClr>
                          </a:solidFill>
                          <a:latin typeface="+mn-lt"/>
                          <a:ea typeface="+mn-ea"/>
                          <a:cs typeface="+mn-cs"/>
                        </a:defRPr>
                      </a:pPr>
                      <a:endParaRPr lang="en-US" sz="1200" b="0" i="0" u="none" strike="noStrike" kern="1200" baseline="0" dirty="0">
                        <a:solidFill>
                          <a:schemeClr val="bg1"/>
                        </a:solidFill>
                        <a:latin typeface="Segoe UI Semibold" panose="020B0702040204020203" pitchFamily="34" charset="0"/>
                        <a:ea typeface="Helvetica" charset="0"/>
                        <a:cs typeface="Helvetica"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2172BD"/>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Segoe UI Semibold" panose="020B0702040204020203" pitchFamily="34" charset="0"/>
                          <a:ea typeface="Helvetica" charset="0"/>
                          <a:cs typeface="Helvetica" charset="0"/>
                        </a:rPr>
                        <a:t>2017</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Segoe UI Semibold" panose="020B0702040204020203" pitchFamily="34" charset="0"/>
                          <a:ea typeface="Helvetica" charset="0"/>
                          <a:cs typeface="Helvetica" charset="0"/>
                        </a:rPr>
                        <a:t>2018</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Segoe UI Semibold" panose="020B0702040204020203" pitchFamily="34" charset="0"/>
                          <a:ea typeface="Helvetica" charset="0"/>
                          <a:cs typeface="Helvetica" charset="0"/>
                        </a:rPr>
                        <a:t>2019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Segoe UI Semibold" panose="020B0702040204020203" pitchFamily="34" charset="0"/>
                          <a:ea typeface="Helvetica" charset="0"/>
                          <a:cs typeface="Helvetica" charset="0"/>
                        </a:rPr>
                        <a:t>2020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Segoe UI Semibold" panose="020B0702040204020203" pitchFamily="34" charset="0"/>
                          <a:ea typeface="Helvetica" charset="0"/>
                          <a:cs typeface="Helvetica" charset="0"/>
                        </a:rPr>
                        <a:t>2021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10000"/>
                  </a:ext>
                </a:extLst>
              </a:tr>
              <a:tr h="572402">
                <a:tc>
                  <a:txBody>
                    <a:bodyPr/>
                    <a:lstStyle/>
                    <a:p>
                      <a:pPr algn="l" rtl="0" fontAlgn="b">
                        <a:defRPr sz="1200" b="0" i="0" u="none" strike="noStrike" kern="1200" baseline="0">
                          <a:solidFill>
                            <a:schemeClr val="tx1">
                              <a:lumMod val="75000"/>
                              <a:lumOff val="25000"/>
                            </a:schemeClr>
                          </a:solidFill>
                          <a:latin typeface="+mn-lt"/>
                          <a:ea typeface="+mn-ea"/>
                          <a:cs typeface="+mn-cs"/>
                        </a:defRPr>
                      </a:pPr>
                      <a:r>
                        <a:rPr lang="en-US" sz="1400" b="0" i="0" u="none" strike="noStrike" kern="1200" baseline="0" dirty="0">
                          <a:solidFill>
                            <a:schemeClr val="tx1"/>
                          </a:solidFill>
                          <a:latin typeface="Segoe UI Semibold" panose="020B0702040204020203" pitchFamily="34" charset="0"/>
                          <a:ea typeface="Helvetica" charset="0"/>
                          <a:cs typeface="Helvetica" charset="0"/>
                        </a:rPr>
                        <a:t>Our disbursement volumes, </a:t>
                      </a:r>
                      <a:r>
                        <a:rPr lang="en-US" sz="1400" b="0" i="0" u="none" strike="noStrike" kern="1200" baseline="0" dirty="0" err="1">
                          <a:solidFill>
                            <a:schemeClr val="tx1"/>
                          </a:solidFill>
                          <a:latin typeface="Segoe UI Semibold" panose="020B0702040204020203" pitchFamily="34" charset="0"/>
                          <a:ea typeface="Helvetica" charset="0"/>
                          <a:cs typeface="Helvetica" charset="0"/>
                        </a:rPr>
                        <a:t>mln</a:t>
                      </a:r>
                      <a:r>
                        <a:rPr lang="en-US" sz="1400" b="0" i="0" u="none" strike="noStrike" kern="1200" baseline="0" dirty="0">
                          <a:solidFill>
                            <a:schemeClr val="tx1"/>
                          </a:solidFill>
                          <a:latin typeface="Segoe UI Semibold" panose="020B0702040204020203" pitchFamily="34" charset="0"/>
                          <a:ea typeface="Helvetica" charset="0"/>
                          <a:cs typeface="Helvetica" charset="0"/>
                        </a:rPr>
                        <a:t>. USD</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r>
                        <a:rPr lang="en-US" sz="1600" b="1" i="0" u="none" strike="noStrike" dirty="0">
                          <a:solidFill>
                            <a:schemeClr val="tx1"/>
                          </a:solidFill>
                          <a:effectLst/>
                          <a:latin typeface="Segoe UI Semibold" panose="020B0702040204020203" pitchFamily="34" charset="0"/>
                          <a:ea typeface="Helvetica" charset="0"/>
                          <a:cs typeface="Helvetica" charset="0"/>
                        </a:rPr>
                        <a:t>2,5</a:t>
                      </a:r>
                      <a:endParaRPr lang="ru-RU" sz="1600" b="1" i="0" u="none" strike="noStrike" dirty="0">
                        <a:solidFill>
                          <a:schemeClr val="tx1"/>
                        </a:solidFill>
                        <a:effectLst/>
                        <a:latin typeface="Segoe UI Semibold" panose="020B0702040204020203" pitchFamily="34" charset="0"/>
                        <a:ea typeface="Helvetica" charset="0"/>
                        <a:cs typeface="Helvetica"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r>
                        <a:rPr lang="en-US" sz="1600" b="1" i="0" u="none" strike="noStrike" dirty="0">
                          <a:solidFill>
                            <a:schemeClr val="tx1"/>
                          </a:solidFill>
                          <a:effectLst/>
                          <a:latin typeface="Segoe UI Semibold" panose="020B0702040204020203" pitchFamily="34" charset="0"/>
                          <a:ea typeface="Helvetica" charset="0"/>
                          <a:cs typeface="Helvetica" charset="0"/>
                        </a:rPr>
                        <a:t>14,1</a:t>
                      </a:r>
                      <a:endParaRPr lang="ru-RU" sz="1600" b="1" i="0" u="none" strike="noStrike" dirty="0">
                        <a:solidFill>
                          <a:schemeClr val="tx1"/>
                        </a:solidFill>
                        <a:effectLst/>
                        <a:latin typeface="Segoe UI Semibold" panose="020B0702040204020203" pitchFamily="34" charset="0"/>
                        <a:ea typeface="Helvetica" charset="0"/>
                        <a:cs typeface="Helvetica"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r>
                        <a:rPr lang="en-US" sz="1600" b="1" i="0" u="none" strike="noStrike" dirty="0">
                          <a:solidFill>
                            <a:schemeClr val="tx1"/>
                          </a:solidFill>
                          <a:effectLst/>
                          <a:latin typeface="Segoe UI Semibold" panose="020B0702040204020203" pitchFamily="34" charset="0"/>
                          <a:ea typeface="Helvetica" charset="0"/>
                          <a:cs typeface="Helvetica" charset="0"/>
                        </a:rPr>
                        <a:t>28,2</a:t>
                      </a:r>
                      <a:endParaRPr lang="ru-RU" sz="1600" b="1" i="0" u="none" strike="noStrike" dirty="0">
                        <a:solidFill>
                          <a:schemeClr val="tx1"/>
                        </a:solidFill>
                        <a:effectLst/>
                        <a:latin typeface="Segoe UI Semibold" panose="020B0702040204020203" pitchFamily="34" charset="0"/>
                        <a:ea typeface="Helvetica" charset="0"/>
                        <a:cs typeface="Helvetica"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r>
                        <a:rPr lang="en-US" sz="1600" b="1" i="0" u="none" strike="noStrike" dirty="0">
                          <a:solidFill>
                            <a:schemeClr val="tx1"/>
                          </a:solidFill>
                          <a:effectLst/>
                          <a:latin typeface="Segoe UI Semibold" panose="020B0702040204020203" pitchFamily="34" charset="0"/>
                          <a:ea typeface="Helvetica" charset="0"/>
                          <a:cs typeface="Helvetica" charset="0"/>
                        </a:rPr>
                        <a:t>41,5</a:t>
                      </a:r>
                      <a:endParaRPr lang="ru-RU" sz="1600" b="1" i="0" u="none" strike="noStrike" dirty="0">
                        <a:solidFill>
                          <a:schemeClr val="tx1"/>
                        </a:solidFill>
                        <a:effectLst/>
                        <a:latin typeface="Segoe UI Semibold" panose="020B0702040204020203" pitchFamily="34" charset="0"/>
                        <a:ea typeface="Helvetica" charset="0"/>
                        <a:cs typeface="Helvetica"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r>
                        <a:rPr lang="en-US" sz="1600" b="1" i="0" u="none" strike="noStrike" dirty="0">
                          <a:solidFill>
                            <a:schemeClr val="tx1"/>
                          </a:solidFill>
                          <a:effectLst/>
                          <a:latin typeface="Segoe UI Semibold" panose="020B0702040204020203" pitchFamily="34" charset="0"/>
                          <a:ea typeface="Helvetica" charset="0"/>
                          <a:cs typeface="Helvetica" charset="0"/>
                        </a:rPr>
                        <a:t>49,2</a:t>
                      </a:r>
                      <a:endParaRPr lang="ru-RU" sz="1600" b="1" i="0" u="none" strike="noStrike" dirty="0">
                        <a:solidFill>
                          <a:schemeClr val="tx1"/>
                        </a:solidFill>
                        <a:effectLst/>
                        <a:latin typeface="Segoe UI Semibold" panose="020B0702040204020203" pitchFamily="34" charset="0"/>
                        <a:ea typeface="Helvetica" charset="0"/>
                        <a:cs typeface="Helvetica"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487318">
                <a:tc>
                  <a:txBody>
                    <a:bodyPr/>
                    <a:lstStyle/>
                    <a:p>
                      <a:pPr algn="l" rtl="0" fontAlgn="b">
                        <a:defRPr sz="1200" b="0" i="0" u="none" strike="noStrike" kern="1200" baseline="0">
                          <a:solidFill>
                            <a:schemeClr val="tx1">
                              <a:lumMod val="75000"/>
                              <a:lumOff val="25000"/>
                            </a:schemeClr>
                          </a:solidFill>
                          <a:latin typeface="+mn-lt"/>
                          <a:ea typeface="+mn-ea"/>
                          <a:cs typeface="+mn-cs"/>
                        </a:defRPr>
                      </a:pPr>
                      <a:r>
                        <a:rPr lang="en-US" sz="1400" b="0" i="0" u="none" strike="noStrike" kern="1200" baseline="0" dirty="0">
                          <a:solidFill>
                            <a:schemeClr val="tx1"/>
                          </a:solidFill>
                          <a:latin typeface="Segoe UI Semibold" panose="020B0702040204020203" pitchFamily="34" charset="0"/>
                          <a:ea typeface="Helvetica" charset="0"/>
                          <a:cs typeface="Helvetica" charset="0"/>
                        </a:rPr>
                        <a:t>Our Number of loans (thousand) disbursed per year</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600" b="1" i="0" u="none" strike="noStrike" kern="1200" baseline="0" dirty="0">
                          <a:solidFill>
                            <a:schemeClr val="tx1"/>
                          </a:solidFill>
                          <a:latin typeface="Segoe UI Semibold" panose="020B0702040204020203" pitchFamily="34" charset="0"/>
                          <a:ea typeface="Helvetica" charset="0"/>
                          <a:cs typeface="Helvetica" charset="0"/>
                        </a:rPr>
                        <a:t>30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600" b="1" i="0" u="none" strike="noStrike" kern="1200" baseline="0" dirty="0">
                          <a:solidFill>
                            <a:schemeClr val="tx1"/>
                          </a:solidFill>
                          <a:latin typeface="Segoe UI Semibold" panose="020B0702040204020203" pitchFamily="34" charset="0"/>
                          <a:ea typeface="Helvetica" charset="0"/>
                          <a:cs typeface="Helvetica" charset="0"/>
                        </a:rPr>
                        <a:t>173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600" b="1" i="0" u="none" strike="noStrike" kern="1200" baseline="0" dirty="0">
                          <a:solidFill>
                            <a:schemeClr val="tx1"/>
                          </a:solidFill>
                          <a:latin typeface="Segoe UI Semibold" panose="020B0702040204020203" pitchFamily="34" charset="0"/>
                          <a:ea typeface="Helvetica" charset="0"/>
                          <a:cs typeface="Helvetica" charset="0"/>
                        </a:rPr>
                        <a:t>351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600" b="1" i="0" u="none" strike="noStrike" kern="1200" baseline="0" dirty="0">
                          <a:solidFill>
                            <a:schemeClr val="tx1"/>
                          </a:solidFill>
                          <a:latin typeface="Segoe UI Semibold" panose="020B0702040204020203" pitchFamily="34" charset="0"/>
                          <a:ea typeface="Helvetica" charset="0"/>
                          <a:cs typeface="Helvetica" charset="0"/>
                        </a:rPr>
                        <a:t>520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600" b="1" i="0" u="none" strike="noStrike" kern="1200" baseline="0" dirty="0">
                          <a:solidFill>
                            <a:schemeClr val="tx1"/>
                          </a:solidFill>
                          <a:latin typeface="Segoe UI Semibold" panose="020B0702040204020203" pitchFamily="34" charset="0"/>
                          <a:ea typeface="Helvetica" charset="0"/>
                          <a:cs typeface="Helvetica" charset="0"/>
                        </a:rPr>
                        <a:t>620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43" name="TextBox 42"/>
          <p:cNvSpPr txBox="1"/>
          <p:nvPr/>
        </p:nvSpPr>
        <p:spPr>
          <a:xfrm>
            <a:off x="368968" y="5869360"/>
            <a:ext cx="8595496" cy="523220"/>
          </a:xfrm>
          <a:prstGeom prst="rect">
            <a:avLst/>
          </a:prstGeom>
          <a:solidFill>
            <a:schemeClr val="bg1"/>
          </a:solidFill>
          <a:ln>
            <a:solidFill>
              <a:srgbClr val="40A8EE"/>
            </a:solidFill>
          </a:ln>
        </p:spPr>
        <p:txBody>
          <a:bodyPr wrap="square" rtlCol="0" anchor="t">
            <a:spAutoFit/>
          </a:bodyPr>
          <a:lstStyle/>
          <a:p>
            <a:pPr marL="171450" indent="-171450">
              <a:buFont typeface="Arial" panose="020B0604020202020204" pitchFamily="34" charset="0"/>
              <a:buChar char="•"/>
            </a:pPr>
            <a:r>
              <a:rPr lang="en-US" sz="1400" dirty="0">
                <a:latin typeface="Segoe UI Light" panose="020B0502040204020203" pitchFamily="34" charset="0"/>
                <a:ea typeface="Helvetica Light" charset="0"/>
                <a:cs typeface="Helvetica Light" charset="0"/>
              </a:rPr>
              <a:t>Our market share in 2020 is expected to be more than 2,2% of existing consumer finance market </a:t>
            </a:r>
          </a:p>
          <a:p>
            <a:pPr marL="171450" indent="-171450">
              <a:buFont typeface="Arial" panose="020B0604020202020204" pitchFamily="34" charset="0"/>
              <a:buChar char="•"/>
            </a:pPr>
            <a:r>
              <a:rPr lang="en-US" sz="1400" dirty="0">
                <a:latin typeface="Segoe UI Light" panose="020B0502040204020203" pitchFamily="34" charset="0"/>
                <a:ea typeface="Helvetica Light" charset="0"/>
                <a:cs typeface="Helvetica Light" charset="0"/>
              </a:rPr>
              <a:t>(MFI, Pawnshops and unofficial money lenders). </a:t>
            </a:r>
          </a:p>
        </p:txBody>
      </p:sp>
      <p:sp>
        <p:nvSpPr>
          <p:cNvPr id="44" name="TextBox 43"/>
          <p:cNvSpPr txBox="1"/>
          <p:nvPr/>
        </p:nvSpPr>
        <p:spPr>
          <a:xfrm>
            <a:off x="122573" y="6474822"/>
            <a:ext cx="10208543" cy="415498"/>
          </a:xfrm>
          <a:prstGeom prst="rect">
            <a:avLst/>
          </a:prstGeom>
          <a:noFill/>
          <a:ln>
            <a:noFill/>
          </a:ln>
        </p:spPr>
        <p:txBody>
          <a:bodyPr wrap="square" rtlCol="0">
            <a:spAutoFit/>
          </a:bodyPr>
          <a:lstStyle/>
          <a:p>
            <a:r>
              <a:rPr lang="ru-RU" sz="1050" dirty="0">
                <a:solidFill>
                  <a:srgbClr val="FF0000"/>
                </a:solidFill>
                <a:latin typeface="Helvetica Light" charset="0"/>
                <a:ea typeface="Helvetica Light" charset="0"/>
                <a:cs typeface="Helvetica Light" charset="0"/>
                <a:hlinkClick r:id="rId4"/>
              </a:rPr>
              <a:t>*   </a:t>
            </a:r>
            <a:r>
              <a:rPr lang="en-US" sz="1050" dirty="0">
                <a:solidFill>
                  <a:srgbClr val="FF0000"/>
                </a:solidFill>
                <a:latin typeface="Helvetica Light" charset="0"/>
                <a:ea typeface="Helvetica Light" charset="0"/>
                <a:cs typeface="Helvetica Light" charset="0"/>
                <a:hlinkClick r:id="rId4"/>
              </a:rPr>
              <a:t>http://www.mmse.gov.mm/eng/license</a:t>
            </a:r>
            <a:r>
              <a:rPr lang="en-US" sz="1050" dirty="0">
                <a:solidFill>
                  <a:srgbClr val="FF0000"/>
                </a:solidFill>
                <a:latin typeface="Helvetica Light" charset="0"/>
                <a:ea typeface="Helvetica Light" charset="0"/>
                <a:cs typeface="Helvetica Light" charset="0"/>
              </a:rPr>
              <a:t>   </a:t>
            </a:r>
            <a:r>
              <a:rPr lang="en-US" sz="1050" dirty="0">
                <a:latin typeface="Helvetica Light" charset="0"/>
                <a:ea typeface="Helvetica Light" charset="0"/>
                <a:cs typeface="Helvetica Light" charset="0"/>
              </a:rPr>
              <a:t>-   loan portfolio of NGOs and MFIs </a:t>
            </a:r>
          </a:p>
          <a:p>
            <a:r>
              <a:rPr lang="en-US" sz="1050" dirty="0">
                <a:latin typeface="Helvetica Light" charset="0"/>
                <a:ea typeface="Helvetica Light" charset="0"/>
                <a:cs typeface="Helvetica Light" charset="0"/>
              </a:rPr>
              <a:t>*</a:t>
            </a:r>
            <a:r>
              <a:rPr lang="ru-RU" sz="1050" dirty="0">
                <a:latin typeface="Helvetica Light" charset="0"/>
                <a:ea typeface="Helvetica Light" charset="0"/>
                <a:cs typeface="Helvetica Light" charset="0"/>
              </a:rPr>
              <a:t>*</a:t>
            </a:r>
            <a:r>
              <a:rPr lang="en-US" sz="1050" dirty="0">
                <a:solidFill>
                  <a:srgbClr val="FF0000"/>
                </a:solidFill>
                <a:latin typeface="Helvetica Light" charset="0"/>
                <a:ea typeface="Helvetica Light" charset="0"/>
                <a:cs typeface="Helvetica Light" charset="0"/>
                <a:hlinkClick r:id="rId5"/>
              </a:rPr>
              <a:t>https://www.kpmg.com/SG/en/IssuesAndInsights/ArticlesPublications/Documents/Advisory-FS-The-Banking-Financial-Services-Sector-in-Myanmar.pdf</a:t>
            </a:r>
            <a:endParaRPr lang="en-US" sz="1050" dirty="0">
              <a:solidFill>
                <a:srgbClr val="FF0000"/>
              </a:solidFill>
              <a:latin typeface="Helvetica Light" charset="0"/>
              <a:ea typeface="Helvetica Light" charset="0"/>
              <a:cs typeface="Helvetica Light" charset="0"/>
            </a:endParaRPr>
          </a:p>
        </p:txBody>
      </p:sp>
    </p:spTree>
    <p:extLst>
      <p:ext uri="{BB962C8B-B14F-4D97-AF65-F5344CB8AC3E}">
        <p14:creationId xmlns:p14="http://schemas.microsoft.com/office/powerpoint/2010/main" val="1339623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Licensing options</a:t>
            </a:r>
            <a:endParaRPr lang="ru-RU" sz="4000" dirty="0">
              <a:latin typeface="Segoe UI Semibold" panose="020B0702040204020203" pitchFamily="34" charset="0"/>
              <a:ea typeface="Helvetica" charset="0"/>
              <a:cs typeface="Helvetica" charset="0"/>
            </a:endParaRPr>
          </a:p>
        </p:txBody>
      </p:sp>
      <p:sp>
        <p:nvSpPr>
          <p:cNvPr id="11" name="TextBox 10"/>
          <p:cNvSpPr txBox="1"/>
          <p:nvPr/>
        </p:nvSpPr>
        <p:spPr>
          <a:xfrm>
            <a:off x="481263" y="5558854"/>
            <a:ext cx="10203669" cy="613053"/>
          </a:xfrm>
          <a:prstGeom prst="rect">
            <a:avLst/>
          </a:prstGeom>
          <a:solidFill>
            <a:schemeClr val="bg1"/>
          </a:solidFill>
          <a:ln>
            <a:solidFill>
              <a:srgbClr val="40A8EE"/>
            </a:solidFill>
          </a:ln>
        </p:spPr>
        <p:txBody>
          <a:bodyPr wrap="square" rtlCol="0" anchor="t">
            <a:spAutoFit/>
          </a:bodyPr>
          <a:lstStyle>
            <a:defPPr>
              <a:defRPr lang="ru-RU"/>
            </a:defPPr>
            <a:lvl1pPr marL="171450" indent="-171450">
              <a:buFont typeface="Arial" panose="020B0604020202020204" pitchFamily="34" charset="0"/>
              <a:buChar char="•"/>
              <a:defRPr sz="1400">
                <a:latin typeface="Avenir LT Com 35 Light" panose="020B0402020203020204" pitchFamily="34" charset="0"/>
                <a:ea typeface="Helvetica Light" charset="0"/>
                <a:cs typeface="Helvetica Light" charset="0"/>
              </a:defRPr>
            </a:lvl1pPr>
          </a:lstStyle>
          <a:p>
            <a:pPr>
              <a:lnSpc>
                <a:spcPct val="105000"/>
              </a:lnSpc>
            </a:pPr>
            <a:r>
              <a:rPr lang="en-GB" sz="1100" kern="0" dirty="0">
                <a:solidFill>
                  <a:sysClr val="windowText" lastClr="000000"/>
                </a:solidFill>
                <a:latin typeface="Segoe UI Light" panose="020B0502040204020203" pitchFamily="34" charset="0"/>
              </a:rPr>
              <a:t>It is possible to work as pawnshop, MFI and P2P.  </a:t>
            </a:r>
          </a:p>
          <a:p>
            <a:pPr>
              <a:lnSpc>
                <a:spcPct val="105000"/>
              </a:lnSpc>
            </a:pPr>
            <a:r>
              <a:rPr lang="en-GB" sz="1100" kern="0" dirty="0">
                <a:solidFill>
                  <a:sysClr val="windowText" lastClr="000000"/>
                </a:solidFill>
                <a:latin typeface="Segoe UI Light" panose="020B0502040204020203" pitchFamily="34" charset="0"/>
              </a:rPr>
              <a:t>According to our experience Pawnshop licence is preferable in the market like MM due to relatively simple requirements and non-strict regulation if compared with MFI. </a:t>
            </a:r>
          </a:p>
          <a:p>
            <a:pPr>
              <a:lnSpc>
                <a:spcPct val="105000"/>
              </a:lnSpc>
            </a:pPr>
            <a:r>
              <a:rPr lang="en-GB" sz="1100" kern="0" dirty="0">
                <a:solidFill>
                  <a:sysClr val="windowText" lastClr="000000"/>
                </a:solidFill>
                <a:latin typeface="Segoe UI Light" panose="020B0502040204020203" pitchFamily="34" charset="0"/>
              </a:rPr>
              <a:t>However since money lending market is getting mature and more regulated, we should consider obtaining MFI license on the next phase of development.</a:t>
            </a:r>
            <a:endParaRPr lang="en-US" altLang="en-US" sz="1100" kern="0" dirty="0">
              <a:solidFill>
                <a:srgbClr val="FF0000"/>
              </a:solidFill>
              <a:latin typeface="Segoe UI Light" panose="020B0502040204020203"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2919917816"/>
              </p:ext>
            </p:extLst>
          </p:nvPr>
        </p:nvGraphicFramePr>
        <p:xfrm>
          <a:off x="481265" y="1139188"/>
          <a:ext cx="11304336" cy="4264080"/>
        </p:xfrm>
        <a:graphic>
          <a:graphicData uri="http://schemas.openxmlformats.org/drawingml/2006/table">
            <a:tbl>
              <a:tblPr firstRow="1" bandRow="1">
                <a:tableStyleId>{5C22544A-7EE6-4342-B048-85BDC9FD1C3A}</a:tableStyleId>
              </a:tblPr>
              <a:tblGrid>
                <a:gridCol w="2645638">
                  <a:extLst>
                    <a:ext uri="{9D8B030D-6E8A-4147-A177-3AD203B41FA5}">
                      <a16:colId xmlns:a16="http://schemas.microsoft.com/office/drawing/2014/main" val="2775462138"/>
                    </a:ext>
                  </a:extLst>
                </a:gridCol>
                <a:gridCol w="1443116">
                  <a:extLst>
                    <a:ext uri="{9D8B030D-6E8A-4147-A177-3AD203B41FA5}">
                      <a16:colId xmlns:a16="http://schemas.microsoft.com/office/drawing/2014/main" val="123184543"/>
                    </a:ext>
                  </a:extLst>
                </a:gridCol>
                <a:gridCol w="1443116">
                  <a:extLst>
                    <a:ext uri="{9D8B030D-6E8A-4147-A177-3AD203B41FA5}">
                      <a16:colId xmlns:a16="http://schemas.microsoft.com/office/drawing/2014/main" val="1394548062"/>
                    </a:ext>
                  </a:extLst>
                </a:gridCol>
                <a:gridCol w="1742332">
                  <a:extLst>
                    <a:ext uri="{9D8B030D-6E8A-4147-A177-3AD203B41FA5}">
                      <a16:colId xmlns:a16="http://schemas.microsoft.com/office/drawing/2014/main" val="782373957"/>
                    </a:ext>
                  </a:extLst>
                </a:gridCol>
                <a:gridCol w="1388533">
                  <a:extLst>
                    <a:ext uri="{9D8B030D-6E8A-4147-A177-3AD203B41FA5}">
                      <a16:colId xmlns:a16="http://schemas.microsoft.com/office/drawing/2014/main" val="1183825937"/>
                    </a:ext>
                  </a:extLst>
                </a:gridCol>
                <a:gridCol w="1273557">
                  <a:extLst>
                    <a:ext uri="{9D8B030D-6E8A-4147-A177-3AD203B41FA5}">
                      <a16:colId xmlns:a16="http://schemas.microsoft.com/office/drawing/2014/main" val="1561460496"/>
                    </a:ext>
                  </a:extLst>
                </a:gridCol>
                <a:gridCol w="1368044">
                  <a:extLst>
                    <a:ext uri="{9D8B030D-6E8A-4147-A177-3AD203B41FA5}">
                      <a16:colId xmlns:a16="http://schemas.microsoft.com/office/drawing/2014/main" val="3845741878"/>
                    </a:ext>
                  </a:extLst>
                </a:gridCol>
              </a:tblGrid>
              <a:tr h="435937">
                <a:tc>
                  <a:txBody>
                    <a:bodyPr/>
                    <a:lstStyle/>
                    <a:p>
                      <a:pPr algn="ctr"/>
                      <a:r>
                        <a:rPr lang="en-US"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rPr>
                        <a:t>Parameter</a:t>
                      </a:r>
                      <a:endParaRPr lang="ru-RU"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endParaRPr>
                    </a:p>
                  </a:txBody>
                  <a:tcPr anchor="ctr">
                    <a:solidFill>
                      <a:srgbClr val="2579C3"/>
                    </a:solidFill>
                  </a:tcPr>
                </a:tc>
                <a:tc>
                  <a:txBody>
                    <a:bodyPr/>
                    <a:lstStyle/>
                    <a:p>
                      <a:pPr algn="ctr"/>
                      <a:r>
                        <a:rPr lang="en-US"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rPr>
                        <a:t>Bank</a:t>
                      </a:r>
                      <a:endParaRPr lang="ru-RU"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endParaRPr>
                    </a:p>
                  </a:txBody>
                  <a:tcPr anchor="ctr">
                    <a:solidFill>
                      <a:srgbClr val="2579C3"/>
                    </a:solidFill>
                  </a:tcPr>
                </a:tc>
                <a:tc>
                  <a:txBody>
                    <a:bodyPr/>
                    <a:lstStyle/>
                    <a:p>
                      <a:pPr algn="ctr"/>
                      <a:r>
                        <a:rPr lang="en-US"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rPr>
                        <a:t>Financial Company</a:t>
                      </a:r>
                    </a:p>
                  </a:txBody>
                  <a:tcPr anchor="ctr">
                    <a:solidFill>
                      <a:srgbClr val="2579C3"/>
                    </a:solidFill>
                  </a:tcPr>
                </a:tc>
                <a:tc>
                  <a:txBody>
                    <a:bodyPr/>
                    <a:lstStyle/>
                    <a:p>
                      <a:pPr algn="ctr"/>
                      <a:r>
                        <a:rPr lang="en-US"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rPr>
                        <a:t>MFI</a:t>
                      </a:r>
                      <a:endParaRPr lang="ru-RU"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endParaRPr>
                    </a:p>
                  </a:txBody>
                  <a:tcPr anchor="ctr">
                    <a:solidFill>
                      <a:srgbClr val="2579C3"/>
                    </a:solidFill>
                  </a:tcPr>
                </a:tc>
                <a:tc>
                  <a:txBody>
                    <a:bodyPr/>
                    <a:lstStyle/>
                    <a:p>
                      <a:pPr algn="ctr"/>
                      <a:r>
                        <a:rPr lang="en-US"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rPr>
                        <a:t>Pawnshops</a:t>
                      </a:r>
                    </a:p>
                  </a:txBody>
                  <a:tcPr anchor="ctr">
                    <a:solidFill>
                      <a:srgbClr val="2579C3"/>
                    </a:solidFill>
                  </a:tcPr>
                </a:tc>
                <a:tc>
                  <a:txBody>
                    <a:bodyPr/>
                    <a:lstStyle/>
                    <a:p>
                      <a:pPr algn="ctr"/>
                      <a:r>
                        <a:rPr lang="en-US"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rPr>
                        <a:t>Cooperatives</a:t>
                      </a:r>
                      <a:endParaRPr lang="ru-RU"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endParaRPr>
                    </a:p>
                  </a:txBody>
                  <a:tcPr anchor="ctr">
                    <a:solidFill>
                      <a:srgbClr val="2579C3"/>
                    </a:solidFill>
                  </a:tcPr>
                </a:tc>
                <a:tc>
                  <a:txBody>
                    <a:bodyPr/>
                    <a:lstStyle/>
                    <a:p>
                      <a:pPr algn="ctr"/>
                      <a:r>
                        <a:rPr lang="en-US"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rPr>
                        <a:t>P2P</a:t>
                      </a:r>
                      <a:endParaRPr lang="ru-RU" sz="1400" b="0" kern="1200" dirty="0">
                        <a:solidFill>
                          <a:schemeClr val="lt1"/>
                        </a:solidFill>
                        <a:latin typeface="Segoe UI Semibold" panose="020B0702040204020203" pitchFamily="34" charset="0"/>
                        <a:ea typeface="Segoe UI" panose="020B0502040204020203" pitchFamily="34" charset="0"/>
                        <a:cs typeface="Segoe UI" panose="020B0502040204020203" pitchFamily="34" charset="0"/>
                      </a:endParaRPr>
                    </a:p>
                  </a:txBody>
                  <a:tcPr anchor="ctr">
                    <a:solidFill>
                      <a:srgbClr val="2579C3"/>
                    </a:solidFill>
                  </a:tcPr>
                </a:tc>
                <a:extLst>
                  <a:ext uri="{0D108BD9-81ED-4DB2-BD59-A6C34878D82A}">
                    <a16:rowId xmlns:a16="http://schemas.microsoft.com/office/drawing/2014/main" val="3901475442"/>
                  </a:ext>
                </a:extLst>
              </a:tr>
              <a:tr h="206496">
                <a:tc>
                  <a:txBody>
                    <a:bodyPr/>
                    <a:lstStyle/>
                    <a:p>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Number of active licenses</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80</a:t>
                      </a:r>
                    </a:p>
                  </a:txBody>
                  <a:tcPr marL="72000" marR="72000" marT="36000" marB="36000" anchor="ctr">
                    <a:solidFill>
                      <a:schemeClr val="bg1"/>
                    </a:solidFill>
                  </a:tcPr>
                </a:tc>
                <a:tc>
                  <a:txBody>
                    <a:bodyPr/>
                    <a:lstStyle/>
                    <a:p>
                      <a:pPr algn="ct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10</a:t>
                      </a:r>
                    </a:p>
                  </a:txBody>
                  <a:tcPr marL="72000" marR="72000" marT="36000" marB="36000" anchor="ctr">
                    <a:solidFill>
                      <a:schemeClr val="bg1"/>
                    </a:solidFill>
                  </a:tcPr>
                </a:tc>
                <a:tc>
                  <a:txBody>
                    <a:bodyPr/>
                    <a:lstStyle/>
                    <a:p>
                      <a:pPr algn="ct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220</a:t>
                      </a:r>
                    </a:p>
                  </a:txBody>
                  <a:tcPr marL="72000" marR="72000" marT="36000" marB="36000" anchor="c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2000</a:t>
                      </a:r>
                    </a:p>
                  </a:txBody>
                  <a:tcPr marL="72000" marR="72000" marT="36000" marB="36000" anchor="ctr">
                    <a:solidFill>
                      <a:schemeClr val="bg1"/>
                    </a:solidFill>
                  </a:tcPr>
                </a:tc>
                <a:tc>
                  <a:txBody>
                    <a:bodyPr/>
                    <a:lstStyle/>
                    <a:p>
                      <a:pPr algn="ct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8000</a:t>
                      </a:r>
                    </a:p>
                  </a:txBody>
                  <a:tcPr marL="72000" marR="72000" marT="36000" marB="36000" anchor="c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Not regulated</a:t>
                      </a:r>
                    </a:p>
                  </a:txBody>
                  <a:tcPr marL="72000" marR="72000" marT="36000" marB="36000" anchor="ctr">
                    <a:solidFill>
                      <a:schemeClr val="bg1"/>
                    </a:solidFill>
                  </a:tcPr>
                </a:tc>
                <a:extLst>
                  <a:ext uri="{0D108BD9-81ED-4DB2-BD59-A6C34878D82A}">
                    <a16:rowId xmlns:a16="http://schemas.microsoft.com/office/drawing/2014/main" val="2970780005"/>
                  </a:ext>
                </a:extLst>
              </a:tr>
              <a:tr h="825986">
                <a:tc>
                  <a:txBody>
                    <a:bodyPr/>
                    <a:lstStyle/>
                    <a:p>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Min.capital requirements </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$20M for domestic*</a:t>
                      </a:r>
                    </a:p>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$75M for foreign</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$2,4M **</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$400k </a:t>
                      </a:r>
                    </a:p>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(was increased from $30k for local MFI and $50k for foreigner MFI from august 2016)</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$2K-$</a:t>
                      </a:r>
                      <a:r>
                        <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a:t>
                      </a: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0K (depends on township) Yearly</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a:t>
                      </a:r>
                      <a:r>
                        <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15</a:t>
                      </a: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k</a:t>
                      </a: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Not regulated</a:t>
                      </a:r>
                    </a:p>
                  </a:txBody>
                  <a:tcPr marL="72000" marR="72000" marT="36000" marB="36000" anchor="ctr"/>
                </a:tc>
                <a:extLst>
                  <a:ext uri="{0D108BD9-81ED-4DB2-BD59-A6C34878D82A}">
                    <a16:rowId xmlns:a16="http://schemas.microsoft.com/office/drawing/2014/main" val="3642781660"/>
                  </a:ext>
                </a:extLst>
              </a:tr>
              <a:tr h="206496">
                <a:tc>
                  <a:txBody>
                    <a:bodyPr/>
                    <a:lstStyle/>
                    <a:p>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Max. foreign  share </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0%</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49%</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100%</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0%</a:t>
                      </a:r>
                    </a:p>
                  </a:txBody>
                  <a:tcPr marL="72000" marR="72000" marT="36000" marB="36000" anchor="ctr">
                    <a:solidFill>
                      <a:schemeClr val="bg1"/>
                    </a:solidFill>
                  </a:tcPr>
                </a:tc>
                <a:tc>
                  <a:txBody>
                    <a:bodyPr/>
                    <a:lstStyle/>
                    <a:p>
                      <a:pPr marL="0" algn="ctr" defTabSz="914400" rtl="0" eaLnBrk="1" latinLnBrk="0" hangingPunct="1"/>
                      <a:r>
                        <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0%</a:t>
                      </a:r>
                    </a:p>
                  </a:txBody>
                  <a:tcPr marL="72000" marR="72000" marT="36000" marB="360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100%</a:t>
                      </a:r>
                    </a:p>
                  </a:txBody>
                  <a:tcPr marL="72000" marR="72000" marT="36000" marB="36000" anchor="ctr">
                    <a:solidFill>
                      <a:schemeClr val="bg1"/>
                    </a:solidFill>
                  </a:tcPr>
                </a:tc>
                <a:extLst>
                  <a:ext uri="{0D108BD9-81ED-4DB2-BD59-A6C34878D82A}">
                    <a16:rowId xmlns:a16="http://schemas.microsoft.com/office/drawing/2014/main" val="4164379716"/>
                  </a:ext>
                </a:extLst>
              </a:tr>
              <a:tr h="206496">
                <a:tc>
                  <a:txBody>
                    <a:bodyPr/>
                    <a:lstStyle/>
                    <a:p>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Territory</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Nationwide</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Nationwide</a:t>
                      </a:r>
                    </a:p>
                  </a:txBody>
                  <a:tcPr marL="72000" marR="72000" marT="36000" marB="36000" anchor="ct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Nationwide***</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Nationwide</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Specific town</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Nationwide</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extLst>
                  <a:ext uri="{0D108BD9-81ED-4DB2-BD59-A6C34878D82A}">
                    <a16:rowId xmlns:a16="http://schemas.microsoft.com/office/drawing/2014/main" val="1440670881"/>
                  </a:ext>
                </a:extLst>
              </a:tr>
              <a:tr h="20649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Interest rate cap</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13% per annum</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36</a:t>
                      </a: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 per annum</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30% per annum</a:t>
                      </a:r>
                    </a:p>
                  </a:txBody>
                  <a:tcPr marL="72000" marR="72000" marT="36000" marB="36000" anchor="ctr">
                    <a:solidFill>
                      <a:schemeClr val="bg1"/>
                    </a:solidFill>
                  </a:tcP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30% per annum</a:t>
                      </a:r>
                    </a:p>
                  </a:txBody>
                  <a:tcPr marL="72000" marR="72000" marT="36000" marB="36000" anchor="ctr">
                    <a:solidFill>
                      <a:schemeClr val="bg1"/>
                    </a:solidFill>
                  </a:tcPr>
                </a:tc>
                <a:tc>
                  <a:txBody>
                    <a:bodyPr/>
                    <a:lstStyle/>
                    <a:p>
                      <a:pPr marL="0" algn="ctr" defTabSz="914400" rtl="0" eaLnBrk="1" latinLnBrk="0" hangingPunct="1"/>
                      <a:r>
                        <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24%</a:t>
                      </a: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 per annum </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Not regulated</a:t>
                      </a:r>
                    </a:p>
                  </a:txBody>
                  <a:tcPr marL="72000" marR="72000" marT="36000" marB="36000" anchor="ctr">
                    <a:solidFill>
                      <a:schemeClr val="bg1"/>
                    </a:solidFill>
                  </a:tcPr>
                </a:tc>
                <a:extLst>
                  <a:ext uri="{0D108BD9-81ED-4DB2-BD59-A6C34878D82A}">
                    <a16:rowId xmlns:a16="http://schemas.microsoft.com/office/drawing/2014/main" val="3095955169"/>
                  </a:ext>
                </a:extLst>
              </a:tr>
              <a:tr h="321217">
                <a:tc>
                  <a:txBody>
                    <a:bodyPr/>
                    <a:lstStyle/>
                    <a:p>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Unsecured loans</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Yes</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No</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Yes</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No (only collateralized)</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Yes</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Yes</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extLst>
                  <a:ext uri="{0D108BD9-81ED-4DB2-BD59-A6C34878D82A}">
                    <a16:rowId xmlns:a16="http://schemas.microsoft.com/office/drawing/2014/main" val="1415840956"/>
                  </a:ext>
                </a:extLst>
              </a:tr>
              <a:tr h="825986">
                <a:tc>
                  <a:txBody>
                    <a:bodyPr/>
                    <a:lstStyle/>
                    <a:p>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Regulated by</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Central Bank of Myanmar</a:t>
                      </a:r>
                      <a:r>
                        <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 (</a:t>
                      </a: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CBM)</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Central Bank of Myanmar</a:t>
                      </a:r>
                      <a:r>
                        <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 (</a:t>
                      </a: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CBM)</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Microfinance Supervisory Committee</a:t>
                      </a:r>
                    </a:p>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(part of CBM)</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City Development Committee (Prime Minister of Yangon region)</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algn="ctr" defTabSz="914400" rtl="0" eaLnBrk="1" latinLnBrk="0" hangingPunct="1"/>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Cooperatives department</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a:t>
                      </a:r>
                      <a:r>
                        <a:rPr lang="en-US" sz="1100" kern="1200" dirty="0" err="1">
                          <a:solidFill>
                            <a:schemeClr val="dk1"/>
                          </a:solidFill>
                          <a:latin typeface="Segoe UI" panose="020B0502040204020203" pitchFamily="34" charset="0"/>
                          <a:ea typeface="Segoe UI" panose="020B0502040204020203" pitchFamily="34" charset="0"/>
                          <a:cs typeface="Segoe UI" panose="020B0502040204020203" pitchFamily="34" charset="0"/>
                        </a:rPr>
                        <a:t>Agr</a:t>
                      </a: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 Livestock and Irrigation Ministry)</a:t>
                      </a:r>
                      <a:endParaRPr lang="ru-RU"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Not regulated</a:t>
                      </a:r>
                    </a:p>
                  </a:txBody>
                  <a:tcPr marL="72000" marR="72000" marT="36000" marB="36000" anchor="ctr">
                    <a:solidFill>
                      <a:schemeClr val="bg1"/>
                    </a:solidFill>
                  </a:tcPr>
                </a:tc>
                <a:extLst>
                  <a:ext uri="{0D108BD9-81ED-4DB2-BD59-A6C34878D82A}">
                    <a16:rowId xmlns:a16="http://schemas.microsoft.com/office/drawing/2014/main" val="902365214"/>
                  </a:ext>
                </a:extLst>
              </a:tr>
              <a:tr h="192556">
                <a:tc>
                  <a:txBody>
                    <a:bodyPr/>
                    <a:lstStyle/>
                    <a:p>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Av licensing timing</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&gt;6 m</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&gt;3 m</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Up to 5 month</a:t>
                      </a:r>
                    </a:p>
                  </a:txBody>
                  <a:tcPr marL="72000" marR="7200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2m</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2m</a:t>
                      </a:r>
                      <a:endParaRPr lang="ru-RU"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Not regulated</a:t>
                      </a:r>
                    </a:p>
                  </a:txBody>
                  <a:tcPr marL="72000" marR="72000" marT="36000" marB="36000" anchor="ctr"/>
                </a:tc>
                <a:extLst>
                  <a:ext uri="{0D108BD9-81ED-4DB2-BD59-A6C34878D82A}">
                    <a16:rowId xmlns:a16="http://schemas.microsoft.com/office/drawing/2014/main" val="2289400291"/>
                  </a:ext>
                </a:extLst>
              </a:tr>
            </a:tbl>
          </a:graphicData>
        </a:graphic>
      </p:graphicFrame>
      <p:sp>
        <p:nvSpPr>
          <p:cNvPr id="13" name="Rectangle 12"/>
          <p:cNvSpPr/>
          <p:nvPr/>
        </p:nvSpPr>
        <p:spPr>
          <a:xfrm>
            <a:off x="481265" y="6282802"/>
            <a:ext cx="4791696" cy="461665"/>
          </a:xfrm>
          <a:prstGeom prst="rect">
            <a:avLst/>
          </a:prstGeom>
          <a:noFill/>
        </p:spPr>
        <p:txBody>
          <a:bodyPr wrap="none" anchor="t">
            <a:spAutoFit/>
          </a:bodyPr>
          <a:lstStyle/>
          <a:p>
            <a:r>
              <a:rPr lang="en-US" sz="800" kern="0" dirty="0">
                <a:solidFill>
                  <a:sysClr val="windowText" lastClr="000000"/>
                </a:solidFill>
                <a:latin typeface="Avenir LT Com 35 Light" panose="020B0402020203020204" pitchFamily="34" charset="0"/>
              </a:rPr>
              <a:t>* </a:t>
            </a:r>
            <a:r>
              <a:rPr lang="en-US" sz="800" kern="0" dirty="0">
                <a:solidFill>
                  <a:sysClr val="windowText" lastClr="000000"/>
                </a:solidFill>
                <a:latin typeface="Avenir LT Com 35 Light" panose="020B0402020203020204" pitchFamily="34" charset="0"/>
                <a:hlinkClick r:id="rId3"/>
              </a:rPr>
              <a:t>http://</a:t>
            </a:r>
            <a:r>
              <a:rPr lang="en-US" sz="800" kern="0" dirty="0">
                <a:solidFill>
                  <a:sysClr val="windowText" lastClr="000000"/>
                </a:solidFill>
                <a:latin typeface="Segoe UI Light" panose="020B0502040204020203" pitchFamily="34" charset="0"/>
                <a:hlinkClick r:id="rId3"/>
              </a:rPr>
              <a:t>www.nationmultimedia.com/aec/Central-Bank-raises-capital-requirement-for-local-</a:t>
            </a:r>
            <a:r>
              <a:rPr lang="en-US" sz="800" kern="0" dirty="0">
                <a:solidFill>
                  <a:sysClr val="windowText" lastClr="000000"/>
                </a:solidFill>
                <a:latin typeface="Avenir LT Com 35 Light" panose="020B0402020203020204" pitchFamily="34" charset="0"/>
                <a:hlinkClick r:id="rId3"/>
              </a:rPr>
              <a:t>-30252219.html</a:t>
            </a:r>
            <a:endParaRPr lang="en-US" sz="800" kern="0" dirty="0">
              <a:solidFill>
                <a:sysClr val="windowText" lastClr="000000"/>
              </a:solidFill>
              <a:latin typeface="Avenir LT Com 35 Light" panose="020B0402020203020204" pitchFamily="34" charset="0"/>
            </a:endParaRPr>
          </a:p>
          <a:p>
            <a:r>
              <a:rPr lang="en-US" sz="800" kern="0" dirty="0">
                <a:solidFill>
                  <a:sysClr val="windowText" lastClr="000000"/>
                </a:solidFill>
                <a:latin typeface="Avenir LT Com 35 Light" panose="020B0402020203020204" pitchFamily="34" charset="0"/>
              </a:rPr>
              <a:t>** </a:t>
            </a:r>
            <a:r>
              <a:rPr lang="en-US" sz="800" kern="0" dirty="0">
                <a:solidFill>
                  <a:sysClr val="windowText" lastClr="000000"/>
                </a:solidFill>
                <a:latin typeface="Avenir LT Com 35 Light" panose="020B0402020203020204" pitchFamily="34" charset="0"/>
                <a:hlinkClick r:id="rId4"/>
              </a:rPr>
              <a:t>https://www.giz.de/en/downloads/giz2013-en-financial-sector-myanmar.pdf</a:t>
            </a:r>
            <a:endParaRPr lang="en-US" sz="800" kern="0" dirty="0">
              <a:solidFill>
                <a:sysClr val="windowText" lastClr="000000"/>
              </a:solidFill>
              <a:latin typeface="Avenir LT Com 35 Light" panose="020B0402020203020204" pitchFamily="34" charset="0"/>
            </a:endParaRPr>
          </a:p>
          <a:p>
            <a:r>
              <a:rPr lang="en-US" sz="800" kern="0" dirty="0">
                <a:solidFill>
                  <a:sysClr val="windowText" lastClr="000000"/>
                </a:solidFill>
                <a:latin typeface="Avenir LT Com 35 Light" panose="020B0402020203020204" pitchFamily="34" charset="0"/>
              </a:rPr>
              <a:t>*** every province entry should be approved by the related regional governments</a:t>
            </a:r>
          </a:p>
        </p:txBody>
      </p:sp>
    </p:spTree>
    <p:extLst>
      <p:ext uri="{BB962C8B-B14F-4D97-AF65-F5344CB8AC3E}">
        <p14:creationId xmlns:p14="http://schemas.microsoft.com/office/powerpoint/2010/main" val="918597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801979" y="2710099"/>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14275" y="2821885"/>
            <a:ext cx="6015786"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Legal Setup</a:t>
            </a:r>
            <a:endParaRPr lang="ru-RU" sz="4000" dirty="0">
              <a:latin typeface="Segoe UI Semibold" panose="020B0702040204020203" pitchFamily="34" charset="0"/>
              <a:ea typeface="Helvetica" charset="0"/>
              <a:cs typeface="Helvetica" charset="0"/>
            </a:endParaRPr>
          </a:p>
        </p:txBody>
      </p:sp>
    </p:spTree>
    <p:extLst>
      <p:ext uri="{BB962C8B-B14F-4D97-AF65-F5344CB8AC3E}">
        <p14:creationId xmlns:p14="http://schemas.microsoft.com/office/powerpoint/2010/main" val="12332164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Regulation of MFI company and Pawnshop</a:t>
            </a:r>
            <a:endParaRPr lang="ru-RU" sz="4000" dirty="0">
              <a:latin typeface="Segoe UI Semibold" panose="020B0702040204020203" pitchFamily="34" charset="0"/>
              <a:ea typeface="Helvetica" charset="0"/>
              <a:cs typeface="Helvetica"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920680058"/>
              </p:ext>
            </p:extLst>
          </p:nvPr>
        </p:nvGraphicFramePr>
        <p:xfrm>
          <a:off x="481264" y="1235242"/>
          <a:ext cx="11387648" cy="5526046"/>
        </p:xfrm>
        <a:graphic>
          <a:graphicData uri="http://schemas.openxmlformats.org/drawingml/2006/table">
            <a:tbl>
              <a:tblPr firstRow="1" bandRow="1">
                <a:tableStyleId>{5C22544A-7EE6-4342-B048-85BDC9FD1C3A}</a:tableStyleId>
              </a:tblPr>
              <a:tblGrid>
                <a:gridCol w="1745822">
                  <a:extLst>
                    <a:ext uri="{9D8B030D-6E8A-4147-A177-3AD203B41FA5}">
                      <a16:colId xmlns:a16="http://schemas.microsoft.com/office/drawing/2014/main" val="2775462138"/>
                    </a:ext>
                  </a:extLst>
                </a:gridCol>
                <a:gridCol w="4926299">
                  <a:extLst>
                    <a:ext uri="{9D8B030D-6E8A-4147-A177-3AD203B41FA5}">
                      <a16:colId xmlns:a16="http://schemas.microsoft.com/office/drawing/2014/main" val="123184543"/>
                    </a:ext>
                  </a:extLst>
                </a:gridCol>
                <a:gridCol w="4715527">
                  <a:extLst>
                    <a:ext uri="{9D8B030D-6E8A-4147-A177-3AD203B41FA5}">
                      <a16:colId xmlns:a16="http://schemas.microsoft.com/office/drawing/2014/main" val="1394548062"/>
                    </a:ext>
                  </a:extLst>
                </a:gridCol>
              </a:tblGrid>
              <a:tr h="334118">
                <a:tc>
                  <a:txBody>
                    <a:bodyPr/>
                    <a:lstStyle/>
                    <a:p>
                      <a:pPr algn="ctr"/>
                      <a:endParaRPr lang="ru-RU" sz="1400" b="0" kern="1200" dirty="0">
                        <a:solidFill>
                          <a:schemeClr val="lt1"/>
                        </a:solidFill>
                        <a:latin typeface="Avenir LT Com 55 Roman" panose="020B0703020203020204" pitchFamily="34" charset="0"/>
                        <a:ea typeface="+mn-ea"/>
                        <a:cs typeface="+mn-cs"/>
                      </a:endParaRPr>
                    </a:p>
                  </a:txBody>
                  <a:tcPr anchor="ctr">
                    <a:solidFill>
                      <a:srgbClr val="2579C3"/>
                    </a:solidFill>
                  </a:tcPr>
                </a:tc>
                <a:tc>
                  <a:txBody>
                    <a:bodyPr/>
                    <a:lstStyle/>
                    <a:p>
                      <a:pPr algn="ctr"/>
                      <a:r>
                        <a:rPr lang="en-US" sz="1600" b="0" kern="1200" dirty="0">
                          <a:solidFill>
                            <a:schemeClr val="lt1"/>
                          </a:solidFill>
                          <a:latin typeface="Segoe UI Semibold" panose="020B0702040204020203" pitchFamily="34" charset="0"/>
                          <a:ea typeface="+mn-ea"/>
                          <a:cs typeface="+mn-cs"/>
                        </a:rPr>
                        <a:t>Microfinance company</a:t>
                      </a:r>
                    </a:p>
                  </a:txBody>
                  <a:tcPr>
                    <a:solidFill>
                      <a:srgbClr val="2579C3"/>
                    </a:solidFill>
                  </a:tcPr>
                </a:tc>
                <a:tc>
                  <a:txBody>
                    <a:bodyPr/>
                    <a:lstStyle/>
                    <a:p>
                      <a:pPr algn="ctr"/>
                      <a:r>
                        <a:rPr lang="en-US" sz="1600" b="0" kern="1200" dirty="0">
                          <a:solidFill>
                            <a:schemeClr val="lt1"/>
                          </a:solidFill>
                          <a:latin typeface="Segoe UI Semibold" panose="020B0702040204020203" pitchFamily="34" charset="0"/>
                          <a:ea typeface="+mn-ea"/>
                          <a:cs typeface="+mn-cs"/>
                        </a:rPr>
                        <a:t>Pawnshop</a:t>
                      </a:r>
                    </a:p>
                  </a:txBody>
                  <a:tcPr>
                    <a:solidFill>
                      <a:srgbClr val="2579C3"/>
                    </a:solidFill>
                  </a:tcPr>
                </a:tc>
                <a:extLst>
                  <a:ext uri="{0D108BD9-81ED-4DB2-BD59-A6C34878D82A}">
                    <a16:rowId xmlns:a16="http://schemas.microsoft.com/office/drawing/2014/main" val="3901475442"/>
                  </a:ext>
                </a:extLst>
              </a:tr>
              <a:tr h="701648">
                <a:tc>
                  <a:txBody>
                    <a:bodyPr/>
                    <a:lstStyle/>
                    <a:p>
                      <a:r>
                        <a:rPr lang="en-GB" sz="1600" dirty="0">
                          <a:solidFill>
                            <a:schemeClr val="tx1"/>
                          </a:solidFill>
                          <a:latin typeface="Segoe UI Semibold" panose="020B0702040204020203" pitchFamily="34" charset="0"/>
                        </a:rPr>
                        <a:t>Regulator</a:t>
                      </a:r>
                      <a:endParaRPr lang="en-US" sz="1600" dirty="0">
                        <a:solidFill>
                          <a:schemeClr val="tx1"/>
                        </a:solidFill>
                        <a:latin typeface="Segoe UI Semibold" panose="020B0702040204020203" pitchFamily="34" charset="0"/>
                      </a:endParaRPr>
                    </a:p>
                  </a:txBody>
                  <a:tcPr marL="72000" marR="72000" marT="36000" marB="36000" anchor="ctr">
                    <a:solidFill>
                      <a:schemeClr val="bg1"/>
                    </a:solidFill>
                  </a:tcPr>
                </a:tc>
                <a:tc>
                  <a:txBody>
                    <a:bodyPr/>
                    <a:lstStyle/>
                    <a:p>
                      <a:pPr marL="171450" indent="-1714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Financial Regulatory Department is in charge of MFI license issue. </a:t>
                      </a:r>
                    </a:p>
                    <a:p>
                      <a:pPr marL="171450" indent="-171450">
                        <a:buFont typeface="Arial" panose="020B0604020202020204" pitchFamily="34" charset="0"/>
                        <a:buChar char="•"/>
                      </a:pPr>
                      <a:r>
                        <a:rPr lang="en-US" sz="1200" dirty="0">
                          <a:solidFill>
                            <a:srgbClr val="000000"/>
                          </a:solidFill>
                          <a:latin typeface="Segoe UI" panose="020B0502040204020203" pitchFamily="34" charset="0"/>
                          <a:ea typeface="Segoe UI" panose="020B0502040204020203" pitchFamily="34" charset="0"/>
                          <a:cs typeface="Segoe UI" panose="020B0502040204020203" pitchFamily="34" charset="0"/>
                        </a:rPr>
                        <a:t>Microfinance Supervisory Bureau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egoe UI" panose="020B0502040204020203" pitchFamily="34" charset="0"/>
                          <a:ea typeface="Segoe UI" panose="020B0502040204020203" pitchFamily="34" charset="0"/>
                          <a:cs typeface="Segoe UI" panose="020B0502040204020203" pitchFamily="34" charset="0"/>
                        </a:rPr>
                        <a:t>Microfinance Supervisory Committee </a:t>
                      </a:r>
                    </a:p>
                  </a:txBody>
                  <a:tcPr anchor="ctr">
                    <a:solidFill>
                      <a:schemeClr val="bg1"/>
                    </a:solidFill>
                  </a:tcPr>
                </a:tc>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Revenue Department,</a:t>
                      </a:r>
                      <a:r>
                        <a:rPr lang="ru-RU" sz="1200" dirty="0">
                          <a:latin typeface="Segoe UI" panose="020B0502040204020203" pitchFamily="34" charset="0"/>
                          <a:ea typeface="Segoe UI" panose="020B0502040204020203" pitchFamily="34" charset="0"/>
                          <a:cs typeface="Segoe UI" panose="020B0502040204020203" pitchFamily="34" charset="0"/>
                        </a:rPr>
                        <a:t> </a:t>
                      </a:r>
                      <a:r>
                        <a:rPr lang="en-US" sz="1200" dirty="0">
                          <a:latin typeface="Segoe UI" panose="020B0502040204020203" pitchFamily="34" charset="0"/>
                          <a:ea typeface="Segoe UI" panose="020B0502040204020203" pitchFamily="34" charset="0"/>
                          <a:cs typeface="Segoe UI" panose="020B0502040204020203" pitchFamily="34" charset="0"/>
                        </a:rPr>
                        <a:t>as the subdivision of Yangon City Development Committee (analogue of City Hall)</a:t>
                      </a:r>
                    </a:p>
                  </a:txBody>
                  <a:tcPr anchor="ctr">
                    <a:solidFill>
                      <a:schemeClr val="bg1"/>
                    </a:solidFill>
                  </a:tcPr>
                </a:tc>
                <a:extLst>
                  <a:ext uri="{0D108BD9-81ED-4DB2-BD59-A6C34878D82A}">
                    <a16:rowId xmlns:a16="http://schemas.microsoft.com/office/drawing/2014/main" val="2970780005"/>
                  </a:ext>
                </a:extLst>
              </a:tr>
              <a:tr h="902119">
                <a:tc>
                  <a:txBody>
                    <a:bodyPr/>
                    <a:lstStyle/>
                    <a:p>
                      <a:r>
                        <a:rPr lang="en-US" sz="1600" b="1" dirty="0">
                          <a:solidFill>
                            <a:schemeClr val="tx1"/>
                          </a:solidFill>
                          <a:latin typeface="Segoe UI Semibold" panose="020B0702040204020203" pitchFamily="34" charset="0"/>
                        </a:rPr>
                        <a:t>Document regulating Money lending</a:t>
                      </a:r>
                      <a:endParaRPr lang="en-US" sz="1600" dirty="0">
                        <a:solidFill>
                          <a:schemeClr val="tx1"/>
                        </a:solidFill>
                        <a:latin typeface="Segoe UI Semibold" panose="020B0702040204020203" pitchFamily="34" charset="0"/>
                      </a:endParaRPr>
                    </a:p>
                  </a:txBody>
                  <a:tcPr marL="72000" marR="72000" marT="36000" marB="36000" anchor="ctr"/>
                </a:tc>
                <a:tc>
                  <a:txBody>
                    <a:bodyPr/>
                    <a:lstStyle/>
                    <a:p>
                      <a:pPr marL="171450" indent="-1714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Microfinance Law (2011). Directive from MSC 1-2014, 2-2014.</a:t>
                      </a:r>
                    </a:p>
                    <a:p>
                      <a:pPr marL="171450" indent="-171450">
                        <a:buFont typeface="Arial" panose="020B0604020202020204"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Financial Institutions Law 2016 (</a:t>
                      </a:r>
                      <a:r>
                        <a:rPr lang="en-US" sz="1200" dirty="0" err="1">
                          <a:latin typeface="Segoe UI" panose="020B0502040204020203" pitchFamily="34" charset="0"/>
                          <a:ea typeface="Segoe UI" panose="020B0502040204020203" pitchFamily="34" charset="0"/>
                          <a:cs typeface="Segoe UI" panose="020B0502040204020203" pitchFamily="34" charset="0"/>
                        </a:rPr>
                        <a:t>Pyidaungsu</a:t>
                      </a:r>
                      <a:r>
                        <a:rPr lang="en-US" sz="1200" dirty="0">
                          <a:latin typeface="Segoe UI" panose="020B0502040204020203" pitchFamily="34" charset="0"/>
                          <a:ea typeface="Segoe UI" panose="020B0502040204020203" pitchFamily="34" charset="0"/>
                          <a:cs typeface="Segoe UI" panose="020B0502040204020203" pitchFamily="34" charset="0"/>
                        </a:rPr>
                        <a:t> </a:t>
                      </a:r>
                      <a:r>
                        <a:rPr lang="en-US" sz="1200" dirty="0" err="1">
                          <a:latin typeface="Segoe UI" panose="020B0502040204020203" pitchFamily="34" charset="0"/>
                          <a:ea typeface="Segoe UI" panose="020B0502040204020203" pitchFamily="34" charset="0"/>
                          <a:cs typeface="Segoe UI" panose="020B0502040204020203" pitchFamily="34" charset="0"/>
                        </a:rPr>
                        <a:t>Hluttaw</a:t>
                      </a:r>
                      <a:r>
                        <a:rPr lang="en-US" sz="1200" dirty="0">
                          <a:latin typeface="Segoe UI" panose="020B0502040204020203" pitchFamily="34" charset="0"/>
                          <a:ea typeface="Segoe UI" panose="020B0502040204020203" pitchFamily="34" charset="0"/>
                          <a:cs typeface="Segoe UI" panose="020B0502040204020203" pitchFamily="34" charset="0"/>
                        </a:rPr>
                        <a:t> Law No. 20, 2016)</a:t>
                      </a:r>
                    </a:p>
                  </a:txBody>
                  <a:tcPr/>
                </a:tc>
                <a:tc>
                  <a:txBody>
                    <a:bodyPr/>
                    <a:lstStyle/>
                    <a:p>
                      <a:pPr marL="171450" indent="-171450">
                        <a:buFont typeface="Arial" panose="020B0604020202020204" pitchFamily="34" charset="0"/>
                        <a:buChar char="•"/>
                      </a:pP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The Constitution of the Republic of the Union of Myanmar, 2008, Act 188</a:t>
                      </a:r>
                    </a:p>
                    <a:p>
                      <a:pPr marL="171450" indent="-171450">
                        <a:buFont typeface="Arial" panose="020B0604020202020204" pitchFamily="34" charset="0"/>
                        <a:buChar char="•"/>
                      </a:pPr>
                      <a:r>
                        <a:rPr lang="en-GB"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Licensed personal Loan Business</a:t>
                      </a: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GB"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Authorisation Agreement. 1 April 2013</a:t>
                      </a:r>
                      <a:endParaRPr lang="ru-RU"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642781660"/>
                  </a:ext>
                </a:extLst>
              </a:tr>
              <a:tr h="701648">
                <a:tc>
                  <a:txBody>
                    <a:bodyPr/>
                    <a:lstStyle/>
                    <a:p>
                      <a:r>
                        <a:rPr lang="en-US" sz="1600" dirty="0">
                          <a:solidFill>
                            <a:schemeClr val="tx1"/>
                          </a:solidFill>
                          <a:latin typeface="Segoe UI Semibold" panose="020B0702040204020203" pitchFamily="34" charset="0"/>
                        </a:rPr>
                        <a:t>Mandatory documents for Money lender</a:t>
                      </a:r>
                    </a:p>
                  </a:txBody>
                  <a:tcPr marL="72000" marR="72000" marT="36000" marB="36000" anchor="ctr">
                    <a:solidFill>
                      <a:schemeClr val="bg1"/>
                    </a:solidFill>
                  </a:tcPr>
                </a:tc>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Microfinance License</a:t>
                      </a:r>
                    </a:p>
                  </a:txBody>
                  <a:tcPr anchor="ctr">
                    <a:solidFill>
                      <a:schemeClr val="bg1"/>
                    </a:solidFill>
                  </a:tcPr>
                </a:tc>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Pawnshop License from Yangon City Development Committee </a:t>
                      </a:r>
                    </a:p>
                  </a:txBody>
                  <a:tcPr anchor="ctr">
                    <a:solidFill>
                      <a:schemeClr val="bg1"/>
                    </a:solidFill>
                  </a:tcPr>
                </a:tc>
                <a:extLst>
                  <a:ext uri="{0D108BD9-81ED-4DB2-BD59-A6C34878D82A}">
                    <a16:rowId xmlns:a16="http://schemas.microsoft.com/office/drawing/2014/main" val="4164379716"/>
                  </a:ext>
                </a:extLst>
              </a:tr>
              <a:tr h="902119">
                <a:tc>
                  <a:txBody>
                    <a:bodyPr/>
                    <a:lstStyle/>
                    <a:p>
                      <a:r>
                        <a:rPr lang="en-US" sz="1600" dirty="0">
                          <a:solidFill>
                            <a:schemeClr val="tx1"/>
                          </a:solidFill>
                          <a:latin typeface="Segoe UI Semibold" panose="020B0702040204020203" pitchFamily="34" charset="0"/>
                        </a:rPr>
                        <a:t>Associated risks</a:t>
                      </a:r>
                    </a:p>
                  </a:txBody>
                  <a:tcPr marL="72000" marR="72000" marT="36000" marB="36000" anchor="ctr"/>
                </a:tc>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MFI license can be rejected if the background of parent company is not clear (Money laundering suspected, bad reputation of parent company, if there is no experience in microfinance in another countries)</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indent="0">
                        <a:buNone/>
                      </a:pPr>
                      <a:r>
                        <a:rPr lang="en-US" sz="1200" dirty="0">
                          <a:latin typeface="Segoe UI" panose="020B0502040204020203" pitchFamily="34" charset="0"/>
                          <a:ea typeface="Segoe UI" panose="020B0502040204020203" pitchFamily="34" charset="0"/>
                          <a:cs typeface="Segoe UI" panose="020B0502040204020203" pitchFamily="34" charset="0"/>
                        </a:rPr>
                        <a:t>Current legislation prohibits foreign companies or persons from doing pawning business in Myanmar. Therefore </a:t>
                      </a:r>
                      <a:r>
                        <a:rPr lang="en-GB" sz="1200" dirty="0">
                          <a:latin typeface="Segoe UI" panose="020B0502040204020203" pitchFamily="34" charset="0"/>
                          <a:ea typeface="Segoe UI" panose="020B0502040204020203" pitchFamily="34" charset="0"/>
                          <a:cs typeface="Segoe UI" panose="020B0502040204020203" pitchFamily="34" charset="0"/>
                        </a:rPr>
                        <a:t>related business to be carried out via nominal private person, that needs to be properly coordinated</a:t>
                      </a:r>
                    </a:p>
                  </a:txBody>
                  <a:tcPr/>
                </a:tc>
                <a:extLst>
                  <a:ext uri="{0D108BD9-81ED-4DB2-BD59-A6C34878D82A}">
                    <a16:rowId xmlns:a16="http://schemas.microsoft.com/office/drawing/2014/main" val="1440670881"/>
                  </a:ext>
                </a:extLst>
              </a:tr>
              <a:tr h="300706">
                <a:tc>
                  <a:txBody>
                    <a:bodyPr/>
                    <a:lstStyle/>
                    <a:p>
                      <a:r>
                        <a:rPr lang="en-US" sz="1600" dirty="0">
                          <a:solidFill>
                            <a:schemeClr val="tx1"/>
                          </a:solidFill>
                          <a:latin typeface="Segoe UI Semibold" panose="020B0702040204020203" pitchFamily="34" charset="0"/>
                        </a:rPr>
                        <a:t>Risk </a:t>
                      </a:r>
                      <a:r>
                        <a:rPr lang="en-GB" sz="1600" dirty="0">
                          <a:solidFill>
                            <a:schemeClr val="tx1"/>
                          </a:solidFill>
                          <a:latin typeface="Segoe UI Semibold" panose="020B0702040204020203" pitchFamily="34" charset="0"/>
                        </a:rPr>
                        <a:t>mitigation</a:t>
                      </a:r>
                      <a:endParaRPr lang="en-US" sz="1600" dirty="0">
                        <a:solidFill>
                          <a:schemeClr val="tx1"/>
                        </a:solidFill>
                        <a:latin typeface="Segoe UI Semibold" panose="020B0702040204020203" pitchFamily="34" charset="0"/>
                      </a:endParaRPr>
                    </a:p>
                  </a:txBody>
                  <a:tcPr marL="72000" marR="72000" marT="36000" marB="36000" anchor="ctr">
                    <a:solidFill>
                      <a:schemeClr val="bg1"/>
                    </a:solidFill>
                  </a:tcPr>
                </a:tc>
                <a:tc>
                  <a:txBody>
                    <a:bodyPr/>
                    <a:lstStyle/>
                    <a:p>
                      <a:pPr marL="0" indent="0">
                        <a:buNone/>
                      </a:pPr>
                      <a:r>
                        <a:rPr lang="en-US" sz="1200" dirty="0">
                          <a:latin typeface="Segoe UI" panose="020B0502040204020203" pitchFamily="34" charset="0"/>
                          <a:ea typeface="Segoe UI" panose="020B0502040204020203" pitchFamily="34" charset="0"/>
                          <a:cs typeface="Segoe UI" panose="020B0502040204020203" pitchFamily="34" charset="0"/>
                        </a:rPr>
                        <a:t>Regulator forces MFIs to provide 50% loans in rural areas</a:t>
                      </a:r>
                    </a:p>
                  </a:txBody>
                  <a:tcPr anchor="ctr">
                    <a:solidFill>
                      <a:schemeClr val="bg1"/>
                    </a:solidFill>
                  </a:tcPr>
                </a:tc>
                <a:tc>
                  <a:txBody>
                    <a:bodyPr/>
                    <a:lstStyle/>
                    <a:p>
                      <a:pPr marL="0" indent="0">
                        <a:buNone/>
                      </a:pPr>
                      <a:r>
                        <a:rPr lang="en-US" sz="1200" dirty="0">
                          <a:latin typeface="Segoe UI" panose="020B0502040204020203" pitchFamily="34" charset="0"/>
                          <a:ea typeface="Segoe UI" panose="020B0502040204020203" pitchFamily="34" charset="0"/>
                          <a:cs typeface="Segoe UI" panose="020B0502040204020203" pitchFamily="34" charset="0"/>
                        </a:rPr>
                        <a:t>Utilize a set of documents that restrict nominee power</a:t>
                      </a:r>
                    </a:p>
                  </a:txBody>
                  <a:tcPr anchor="ctr">
                    <a:solidFill>
                      <a:schemeClr val="bg1"/>
                    </a:solidFill>
                  </a:tcPr>
                </a:tc>
                <a:extLst>
                  <a:ext uri="{0D108BD9-81ED-4DB2-BD59-A6C34878D82A}">
                    <a16:rowId xmlns:a16="http://schemas.microsoft.com/office/drawing/2014/main" val="3095955169"/>
                  </a:ext>
                </a:extLst>
              </a:tr>
              <a:tr h="5396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Segoe UI Semibold" panose="020B0702040204020203" pitchFamily="34" charset="0"/>
                        </a:rPr>
                        <a:t>Regulation</a:t>
                      </a:r>
                      <a:r>
                        <a:rPr lang="ru-RU" sz="1600" b="1" dirty="0">
                          <a:solidFill>
                            <a:schemeClr val="tx1"/>
                          </a:solidFill>
                          <a:latin typeface="Segoe UI Semibold" panose="020B0702040204020203" pitchFamily="34" charset="0"/>
                        </a:rPr>
                        <a:t> </a:t>
                      </a:r>
                      <a:r>
                        <a:rPr lang="en-US" sz="1600" b="1" dirty="0">
                          <a:solidFill>
                            <a:schemeClr val="tx1"/>
                          </a:solidFill>
                          <a:latin typeface="Segoe UI Semibold" panose="020B0702040204020203" pitchFamily="34" charset="0"/>
                        </a:rPr>
                        <a:t>practice</a:t>
                      </a:r>
                    </a:p>
                  </a:txBody>
                  <a:tcPr marL="72000" marR="72000" marT="36000" marB="36000" anchor="ct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egoe UI" panose="020B0502040204020203" pitchFamily="34" charset="0"/>
                          <a:ea typeface="Segoe UI" panose="020B0502040204020203" pitchFamily="34" charset="0"/>
                          <a:cs typeface="Segoe UI" panose="020B0502040204020203" pitchFamily="34" charset="0"/>
                        </a:rPr>
                        <a:t>Ownership: 100% of shares can be owned by foreign company.</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egoe UI" panose="020B0502040204020203" pitchFamily="34" charset="0"/>
                          <a:ea typeface="Segoe UI" panose="020B0502040204020203" pitchFamily="34" charset="0"/>
                          <a:cs typeface="Segoe UI" panose="020B0502040204020203" pitchFamily="34" charset="0"/>
                        </a:rPr>
                        <a:t>Since august 2016 minimum paid up capital increased to </a:t>
                      </a:r>
                      <a:r>
                        <a:rPr lang="ru-RU" sz="1200" dirty="0">
                          <a:latin typeface="Segoe UI" panose="020B0502040204020203" pitchFamily="34" charset="0"/>
                          <a:ea typeface="Segoe UI" panose="020B0502040204020203" pitchFamily="34" charset="0"/>
                          <a:cs typeface="Segoe UI" panose="020B0502040204020203" pitchFamily="34" charset="0"/>
                        </a:rPr>
                        <a:t>400к</a:t>
                      </a:r>
                      <a:r>
                        <a:rPr lang="en-US" sz="1200" dirty="0">
                          <a:latin typeface="Segoe UI" panose="020B0502040204020203" pitchFamily="34" charset="0"/>
                          <a:ea typeface="Segoe UI" panose="020B0502040204020203" pitchFamily="34" charset="0"/>
                          <a:cs typeface="Segoe UI" panose="020B0502040204020203" pitchFamily="34" charset="0"/>
                        </a:rPr>
                        <a:t>.</a:t>
                      </a:r>
                    </a:p>
                  </a:txBody>
                  <a:tcPr anchor="ctr"/>
                </a:tc>
                <a:tc>
                  <a:txBody>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egoe UI" panose="020B0502040204020203" pitchFamily="34" charset="0"/>
                          <a:ea typeface="Segoe UI" panose="020B0502040204020203" pitchFamily="34" charset="0"/>
                          <a:cs typeface="Segoe UI" panose="020B0502040204020203" pitchFamily="34" charset="0"/>
                        </a:rPr>
                        <a:t>Easy to get pawnshop license: in 2 month. 5000 USD deposit .</a:t>
                      </a:r>
                    </a:p>
                  </a:txBody>
                  <a:tcPr anchor="ctr"/>
                </a:tc>
                <a:extLst>
                  <a:ext uri="{0D108BD9-81ED-4DB2-BD59-A6C34878D82A}">
                    <a16:rowId xmlns:a16="http://schemas.microsoft.com/office/drawing/2014/main" val="1415840956"/>
                  </a:ext>
                </a:extLst>
              </a:tr>
              <a:tr h="9021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bg1"/>
                          </a:solidFill>
                          <a:latin typeface="Avenir LT Com 55 Roman" panose="020B0703020203020204" pitchFamily="34" charset="0"/>
                          <a:ea typeface="+mn-ea"/>
                          <a:cs typeface="+mn-cs"/>
                        </a:rPr>
                        <a:t>Summary:</a:t>
                      </a:r>
                    </a:p>
                  </a:txBody>
                  <a:tcPr anchor="ctr">
                    <a:solidFill>
                      <a:srgbClr val="2579C3"/>
                    </a:solidFill>
                  </a:tcPr>
                </a:tc>
                <a:tc>
                  <a:txBody>
                    <a:bodyPr/>
                    <a:lstStyle/>
                    <a:p>
                      <a:pPr marL="0" algn="l" defTabSz="914400" rtl="0" eaLnBrk="1" latinLnBrk="0" hangingPunct="1"/>
                      <a:r>
                        <a:rPr lang="en-US"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 It is a long process to get MFI license, but it is possible and might take up to 6 month.</a:t>
                      </a:r>
                    </a:p>
                    <a:p>
                      <a:pPr marL="0" algn="l" defTabSz="914400" rtl="0" eaLnBrk="1" latinLnBrk="0" hangingPunct="1"/>
                      <a:r>
                        <a:rPr lang="en-US"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 When our turnover will growth enough, </a:t>
                      </a:r>
                      <a:r>
                        <a:rPr lang="en-GB"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it is worth to consider to get MFI license as the very appropriate for our business model for the future. </a:t>
                      </a:r>
                    </a:p>
                  </a:txBody>
                  <a:tcPr anchor="ctr">
                    <a:solidFill>
                      <a:srgbClr val="2579C3"/>
                    </a:solidFill>
                  </a:tcPr>
                </a:tc>
                <a:tc>
                  <a:txBody>
                    <a:bodyPr/>
                    <a:lstStyle/>
                    <a:p>
                      <a:pPr marL="0" algn="l" defTabSz="914400" rtl="0" eaLnBrk="1" latinLnBrk="0" hangingPunct="1"/>
                      <a:r>
                        <a:rPr lang="ru-RU"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Pawnshop license  is easy to get. Regulation is not strict.</a:t>
                      </a:r>
                      <a:r>
                        <a:rPr lang="ru-RU"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 </a:t>
                      </a:r>
                      <a:r>
                        <a:rPr lang="en-US"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Revenue Department has not enough resources to supervise all the pawnshops.</a:t>
                      </a:r>
                      <a:endParaRPr lang="ru-RU"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pPr marL="0" algn="l" defTabSz="914400" rtl="0" eaLnBrk="1" latinLnBrk="0" hangingPunct="1"/>
                      <a:r>
                        <a:rPr lang="en-US"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 Nominee risk, does not fit </a:t>
                      </a:r>
                      <a:r>
                        <a:rPr lang="ru-RU"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t>
                      </a:r>
                      <a:r>
                        <a:rPr lang="en-US"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IPO</a:t>
                      </a:r>
                      <a:r>
                        <a:rPr lang="ru-RU"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t>
                      </a:r>
                      <a:r>
                        <a:rPr lang="en-US"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able</a:t>
                      </a:r>
                      <a:r>
                        <a:rPr lang="ru-RU"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t>
                      </a:r>
                      <a:r>
                        <a:rPr lang="en-US" sz="1200" b="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 corporate structure.</a:t>
                      </a:r>
                    </a:p>
                  </a:txBody>
                  <a:tcPr anchor="ctr">
                    <a:solidFill>
                      <a:srgbClr val="2579C3"/>
                    </a:solidFill>
                  </a:tcPr>
                </a:tc>
                <a:extLst>
                  <a:ext uri="{0D108BD9-81ED-4DB2-BD59-A6C34878D82A}">
                    <a16:rowId xmlns:a16="http://schemas.microsoft.com/office/drawing/2014/main" val="902365214"/>
                  </a:ext>
                </a:extLst>
              </a:tr>
            </a:tbl>
          </a:graphicData>
        </a:graphic>
      </p:graphicFrame>
    </p:spTree>
    <p:extLst>
      <p:ext uri="{BB962C8B-B14F-4D97-AF65-F5344CB8AC3E}">
        <p14:creationId xmlns:p14="http://schemas.microsoft.com/office/powerpoint/2010/main" val="2411866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1303498435"/>
              </p:ext>
            </p:extLst>
          </p:nvPr>
        </p:nvGraphicFramePr>
        <p:xfrm>
          <a:off x="1326718" y="1224061"/>
          <a:ext cx="10007028" cy="5143528"/>
        </p:xfrm>
        <a:graphic>
          <a:graphicData uri="http://schemas.openxmlformats.org/drawingml/2006/table">
            <a:tbl>
              <a:tblPr firstRow="1" bandRow="1">
                <a:tableStyleId>{5C22544A-7EE6-4342-B048-85BDC9FD1C3A}</a:tableStyleId>
              </a:tblPr>
              <a:tblGrid>
                <a:gridCol w="2944818">
                  <a:extLst>
                    <a:ext uri="{9D8B030D-6E8A-4147-A177-3AD203B41FA5}">
                      <a16:colId xmlns:a16="http://schemas.microsoft.com/office/drawing/2014/main" val="2775462138"/>
                    </a:ext>
                  </a:extLst>
                </a:gridCol>
                <a:gridCol w="3781280">
                  <a:extLst>
                    <a:ext uri="{9D8B030D-6E8A-4147-A177-3AD203B41FA5}">
                      <a16:colId xmlns:a16="http://schemas.microsoft.com/office/drawing/2014/main" val="123184543"/>
                    </a:ext>
                  </a:extLst>
                </a:gridCol>
                <a:gridCol w="3280930">
                  <a:extLst>
                    <a:ext uri="{9D8B030D-6E8A-4147-A177-3AD203B41FA5}">
                      <a16:colId xmlns:a16="http://schemas.microsoft.com/office/drawing/2014/main" val="1394548062"/>
                    </a:ext>
                  </a:extLst>
                </a:gridCol>
              </a:tblGrid>
              <a:tr h="224067">
                <a:tc>
                  <a:txBody>
                    <a:bodyPr/>
                    <a:lstStyle/>
                    <a:p>
                      <a:pPr marL="0" algn="ctr" defTabSz="914400" rtl="0" eaLnBrk="1" latinLnBrk="0" hangingPunct="1"/>
                      <a:r>
                        <a:rPr lang="en-US" sz="1600" b="0" kern="1200" dirty="0">
                          <a:solidFill>
                            <a:schemeClr val="lt1"/>
                          </a:solidFill>
                          <a:latin typeface="Segoe UI Semibold" panose="020B0702040204020203" pitchFamily="34" charset="0"/>
                          <a:ea typeface="+mn-ea"/>
                          <a:cs typeface="+mn-cs"/>
                        </a:rPr>
                        <a:t>Sphere of regulation</a:t>
                      </a:r>
                    </a:p>
                  </a:txBody>
                  <a:tcPr anchor="ctr">
                    <a:solidFill>
                      <a:srgbClr val="2579C3"/>
                    </a:solidFill>
                  </a:tcPr>
                </a:tc>
                <a:tc>
                  <a:txBody>
                    <a:bodyPr/>
                    <a:lstStyle/>
                    <a:p>
                      <a:pPr marL="0" algn="ctr" defTabSz="914400" rtl="0" eaLnBrk="1" latinLnBrk="0" hangingPunct="1"/>
                      <a:r>
                        <a:rPr lang="en-US" sz="1600" b="0" kern="1200" dirty="0">
                          <a:solidFill>
                            <a:schemeClr val="lt1"/>
                          </a:solidFill>
                          <a:latin typeface="Segoe UI Semibold" panose="020B0702040204020203" pitchFamily="34" charset="0"/>
                          <a:ea typeface="+mn-ea"/>
                          <a:cs typeface="+mn-cs"/>
                        </a:rPr>
                        <a:t>PAWNSHOP</a:t>
                      </a:r>
                    </a:p>
                  </a:txBody>
                  <a:tcPr anchor="ctr">
                    <a:solidFill>
                      <a:srgbClr val="2579C3"/>
                    </a:solidFill>
                  </a:tcPr>
                </a:tc>
                <a:tc>
                  <a:txBody>
                    <a:bodyPr/>
                    <a:lstStyle/>
                    <a:p>
                      <a:pPr marL="0" algn="ctr" defTabSz="914400" rtl="0" eaLnBrk="1" latinLnBrk="0" hangingPunct="1"/>
                      <a:r>
                        <a:rPr lang="en-US" sz="1600" b="0" kern="1200" dirty="0">
                          <a:solidFill>
                            <a:schemeClr val="lt1"/>
                          </a:solidFill>
                          <a:latin typeface="Segoe UI Semibold" panose="020B0702040204020203" pitchFamily="34" charset="0"/>
                          <a:ea typeface="+mn-ea"/>
                          <a:cs typeface="+mn-cs"/>
                        </a:rPr>
                        <a:t>MFI</a:t>
                      </a:r>
                    </a:p>
                  </a:txBody>
                  <a:tcPr anchor="ctr">
                    <a:solidFill>
                      <a:srgbClr val="2579C3"/>
                    </a:solidFill>
                  </a:tcPr>
                </a:tc>
                <a:extLst>
                  <a:ext uri="{0D108BD9-81ED-4DB2-BD59-A6C34878D82A}">
                    <a16:rowId xmlns:a16="http://schemas.microsoft.com/office/drawing/2014/main" val="3901475442"/>
                  </a:ext>
                </a:extLst>
              </a:tr>
              <a:tr h="470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Ownership</a:t>
                      </a:r>
                    </a:p>
                  </a:txBody>
                  <a:tcPr marL="72000" marR="72000" marT="36000" marB="36000" anchor="ctr">
                    <a:solidFill>
                      <a:schemeClr val="bg1"/>
                    </a:solidFill>
                  </a:tcPr>
                </a:tc>
                <a:tc>
                  <a:txBody>
                    <a:bodyPr/>
                    <a:lstStyle/>
                    <a:p>
                      <a:pPr marL="0" indent="0">
                        <a:buFont typeface="Wingdings" panose="05000000000000000000" pitchFamily="2" charset="2"/>
                        <a:buNone/>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100% - local nominee</a:t>
                      </a:r>
                    </a:p>
                  </a:txBody>
                  <a:tcPr anchor="ctr">
                    <a:solidFill>
                      <a:schemeClr val="bg1"/>
                    </a:solidFill>
                  </a:tcPr>
                </a:tc>
                <a:tc>
                  <a:txBody>
                    <a:bodyPr/>
                    <a:lstStyle/>
                    <a:p>
                      <a:pPr marL="0" indent="0" algn="l">
                        <a:buFont typeface="Wingdings" panose="05000000000000000000" pitchFamily="2" charset="2"/>
                        <a:buNone/>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100% by foreign company</a:t>
                      </a:r>
                    </a:p>
                  </a:txBody>
                  <a:tcPr anchor="ctr">
                    <a:solidFill>
                      <a:schemeClr val="bg1"/>
                    </a:solidFill>
                  </a:tcPr>
                </a:tc>
                <a:extLst>
                  <a:ext uri="{0D108BD9-81ED-4DB2-BD59-A6C34878D82A}">
                    <a16:rowId xmlns:a16="http://schemas.microsoft.com/office/drawing/2014/main" val="2970780005"/>
                  </a:ext>
                </a:extLst>
              </a:tr>
              <a:tr h="470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New license issuance</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2 month</a:t>
                      </a:r>
                    </a:p>
                  </a:txBody>
                  <a:tcPr anchor="ctr"/>
                </a:tc>
                <a:tc>
                  <a:txBody>
                    <a:bodyPr/>
                    <a:lstStyle/>
                    <a:p>
                      <a:pPr algn="l"/>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Up to 5 month</a:t>
                      </a:r>
                    </a:p>
                  </a:txBody>
                  <a:tcPr anchor="ctr"/>
                </a:tc>
                <a:extLst>
                  <a:ext uri="{0D108BD9-81ED-4DB2-BD59-A6C34878D82A}">
                    <a16:rowId xmlns:a16="http://schemas.microsoft.com/office/drawing/2014/main" val="3642781660"/>
                  </a:ext>
                </a:extLst>
              </a:tr>
              <a:tr h="470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APR/EIR interest cap</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36% per year</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30% per year</a:t>
                      </a:r>
                    </a:p>
                  </a:txBody>
                  <a:tcPr anchor="ctr">
                    <a:solidFill>
                      <a:schemeClr val="bg1"/>
                    </a:solidFill>
                  </a:tcPr>
                </a:tc>
                <a:extLst>
                  <a:ext uri="{0D108BD9-81ED-4DB2-BD59-A6C34878D82A}">
                    <a16:rowId xmlns:a16="http://schemas.microsoft.com/office/drawing/2014/main" val="4164379716"/>
                  </a:ext>
                </a:extLst>
              </a:tr>
              <a:tr h="470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Additional fees can be charged by passing % rates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Fees can be charged thorough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“Lead Generation Company”</a:t>
                      </a:r>
                      <a:endParaRPr lang="ru-RU"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Fees can be charged thorough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“Lead Generation Company”</a:t>
                      </a:r>
                      <a:endParaRPr lang="ru-RU"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440670881"/>
                  </a:ext>
                </a:extLst>
              </a:tr>
              <a:tr h="470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Allowed credit products / collateral safe keeping</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To copy Vietnam scheme: to take phone as collateral, and keep it in the hands of the owner.</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Unsecured loans</a:t>
                      </a:r>
                    </a:p>
                  </a:txBody>
                  <a:tcPr anchor="ctr">
                    <a:solidFill>
                      <a:schemeClr val="bg1"/>
                    </a:solidFill>
                  </a:tcPr>
                </a:tc>
                <a:extLst>
                  <a:ext uri="{0D108BD9-81ED-4DB2-BD59-A6C34878D82A}">
                    <a16:rowId xmlns:a16="http://schemas.microsoft.com/office/drawing/2014/main" val="3095955169"/>
                  </a:ext>
                </a:extLst>
              </a:tr>
              <a:tr h="470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Advertising requirements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We must follow Consumer Protection Law, and not provide false information.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Forbidden to provide false information. (article 166 of Financial Institution Law)</a:t>
                      </a:r>
                    </a:p>
                  </a:txBody>
                  <a:tcPr anchor="ctr"/>
                </a:tc>
                <a:extLst>
                  <a:ext uri="{0D108BD9-81ED-4DB2-BD59-A6C34878D82A}">
                    <a16:rowId xmlns:a16="http://schemas.microsoft.com/office/drawing/2014/main" val="1415840956"/>
                  </a:ext>
                </a:extLst>
              </a:tr>
              <a:tr h="470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Face-to-face customer verification</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Not obligatory</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Not obligatory</a:t>
                      </a:r>
                    </a:p>
                  </a:txBody>
                  <a:tcPr anchor="ctr">
                    <a:solidFill>
                      <a:schemeClr val="bg1"/>
                    </a:solidFill>
                  </a:tcPr>
                </a:tc>
                <a:extLst>
                  <a:ext uri="{0D108BD9-81ED-4DB2-BD59-A6C34878D82A}">
                    <a16:rowId xmlns:a16="http://schemas.microsoft.com/office/drawing/2014/main" val="902365214"/>
                  </a:ext>
                </a:extLst>
              </a:tr>
              <a:tr h="470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Remote contract signing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Remote contract signing is possible: “</a:t>
                      </a:r>
                      <a:r>
                        <a:rPr lang="en-GB"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it requires that the proposal and the acceptance of the proposal are communicated”</a:t>
                      </a:r>
                      <a:endPar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Remote contract signing is possible: “</a:t>
                      </a:r>
                      <a:r>
                        <a:rPr lang="en-GB"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it requires that the proposal and the acceptance of the proposal are communicated”</a:t>
                      </a:r>
                      <a:endPar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2289400291"/>
                  </a:ext>
                </a:extLst>
              </a:tr>
              <a:tr h="4705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License territory coverage</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1 license = 1 branch.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GB"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no restriction on customers residency.</a:t>
                      </a:r>
                      <a:endPar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submitting an application for a license we can choose up to 4 regions. To </a:t>
                      </a:r>
                      <a:r>
                        <a:rPr lang="en-GB"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add new region - </a:t>
                      </a: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subject to regulatory approval (up to 4 month)</a:t>
                      </a:r>
                    </a:p>
                  </a:txBody>
                  <a:tcPr anchor="ctr">
                    <a:noFill/>
                  </a:tcPr>
                </a:tc>
                <a:extLst>
                  <a:ext uri="{0D108BD9-81ED-4DB2-BD59-A6C34878D82A}">
                    <a16:rowId xmlns:a16="http://schemas.microsoft.com/office/drawing/2014/main" val="4042589204"/>
                  </a:ext>
                </a:extLst>
              </a:tr>
            </a:tbl>
          </a:graphicData>
        </a:graphic>
      </p:graphicFrame>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Key regulatory points ( 1/2)</a:t>
            </a:r>
            <a:endParaRPr lang="ru-RU" sz="4000" dirty="0">
              <a:latin typeface="Segoe UI Semibold" panose="020B0702040204020203" pitchFamily="34" charset="0"/>
              <a:ea typeface="Helvetica" charset="0"/>
              <a:cs typeface="Helvetica" charset="0"/>
            </a:endParaRPr>
          </a:p>
        </p:txBody>
      </p:sp>
      <p:pic>
        <p:nvPicPr>
          <p:cNvPr id="2" name="Picture 1"/>
          <p:cNvPicPr>
            <a:picLocks noChangeAspect="1"/>
          </p:cNvPicPr>
          <p:nvPr/>
        </p:nvPicPr>
        <p:blipFill>
          <a:blip r:embed="rId2"/>
          <a:stretch>
            <a:fillRect/>
          </a:stretch>
        </p:blipFill>
        <p:spPr>
          <a:xfrm>
            <a:off x="864381" y="1522919"/>
            <a:ext cx="462337" cy="462337"/>
          </a:xfrm>
          <a:prstGeom prst="rect">
            <a:avLst/>
          </a:prstGeom>
        </p:spPr>
      </p:pic>
      <p:pic>
        <p:nvPicPr>
          <p:cNvPr id="3" name="Picture 2"/>
          <p:cNvPicPr>
            <a:picLocks noChangeAspect="1"/>
          </p:cNvPicPr>
          <p:nvPr/>
        </p:nvPicPr>
        <p:blipFill>
          <a:blip r:embed="rId3"/>
          <a:stretch>
            <a:fillRect/>
          </a:stretch>
        </p:blipFill>
        <p:spPr>
          <a:xfrm>
            <a:off x="813866" y="1985256"/>
            <a:ext cx="512852" cy="512852"/>
          </a:xfrm>
          <a:prstGeom prst="rect">
            <a:avLst/>
          </a:prstGeom>
        </p:spPr>
      </p:pic>
      <p:pic>
        <p:nvPicPr>
          <p:cNvPr id="4" name="Picture 3"/>
          <p:cNvPicPr>
            <a:picLocks noChangeAspect="1"/>
          </p:cNvPicPr>
          <p:nvPr/>
        </p:nvPicPr>
        <p:blipFill>
          <a:blip r:embed="rId4"/>
          <a:stretch>
            <a:fillRect/>
          </a:stretch>
        </p:blipFill>
        <p:spPr>
          <a:xfrm>
            <a:off x="882788" y="2498108"/>
            <a:ext cx="425521" cy="425521"/>
          </a:xfrm>
          <a:prstGeom prst="rect">
            <a:avLst/>
          </a:prstGeom>
        </p:spPr>
      </p:pic>
      <p:pic>
        <p:nvPicPr>
          <p:cNvPr id="6" name="Picture 5"/>
          <p:cNvPicPr>
            <a:picLocks noChangeAspect="1"/>
          </p:cNvPicPr>
          <p:nvPr/>
        </p:nvPicPr>
        <p:blipFill>
          <a:blip r:embed="rId5"/>
          <a:stretch>
            <a:fillRect/>
          </a:stretch>
        </p:blipFill>
        <p:spPr>
          <a:xfrm>
            <a:off x="813866" y="2889612"/>
            <a:ext cx="538537" cy="538537"/>
          </a:xfrm>
          <a:prstGeom prst="rect">
            <a:avLst/>
          </a:prstGeom>
        </p:spPr>
      </p:pic>
      <p:pic>
        <p:nvPicPr>
          <p:cNvPr id="10" name="Picture 9"/>
          <p:cNvPicPr>
            <a:picLocks noChangeAspect="1"/>
          </p:cNvPicPr>
          <p:nvPr/>
        </p:nvPicPr>
        <p:blipFill>
          <a:blip r:embed="rId6"/>
          <a:stretch>
            <a:fillRect/>
          </a:stretch>
        </p:blipFill>
        <p:spPr>
          <a:xfrm>
            <a:off x="787801" y="3545018"/>
            <a:ext cx="504059" cy="504059"/>
          </a:xfrm>
          <a:prstGeom prst="rect">
            <a:avLst/>
          </a:prstGeom>
        </p:spPr>
      </p:pic>
      <p:pic>
        <p:nvPicPr>
          <p:cNvPr id="12" name="Picture 11"/>
          <p:cNvPicPr>
            <a:picLocks noChangeAspect="1"/>
          </p:cNvPicPr>
          <p:nvPr/>
        </p:nvPicPr>
        <p:blipFill>
          <a:blip r:embed="rId7"/>
          <a:stretch>
            <a:fillRect/>
          </a:stretch>
        </p:blipFill>
        <p:spPr>
          <a:xfrm>
            <a:off x="867376" y="4121660"/>
            <a:ext cx="456343" cy="456344"/>
          </a:xfrm>
          <a:prstGeom prst="rect">
            <a:avLst/>
          </a:prstGeom>
        </p:spPr>
      </p:pic>
      <p:pic>
        <p:nvPicPr>
          <p:cNvPr id="14" name="Picture 13"/>
          <p:cNvPicPr>
            <a:picLocks noChangeAspect="1"/>
          </p:cNvPicPr>
          <p:nvPr/>
        </p:nvPicPr>
        <p:blipFill>
          <a:blip r:embed="rId8"/>
          <a:stretch>
            <a:fillRect/>
          </a:stretch>
        </p:blipFill>
        <p:spPr>
          <a:xfrm>
            <a:off x="867376" y="4691224"/>
            <a:ext cx="384425" cy="384425"/>
          </a:xfrm>
          <a:prstGeom prst="rect">
            <a:avLst/>
          </a:prstGeom>
        </p:spPr>
      </p:pic>
      <p:pic>
        <p:nvPicPr>
          <p:cNvPr id="15" name="Picture 14"/>
          <p:cNvPicPr>
            <a:picLocks noChangeAspect="1"/>
          </p:cNvPicPr>
          <p:nvPr/>
        </p:nvPicPr>
        <p:blipFill>
          <a:blip r:embed="rId9"/>
          <a:stretch>
            <a:fillRect/>
          </a:stretch>
        </p:blipFill>
        <p:spPr>
          <a:xfrm>
            <a:off x="896060" y="5247453"/>
            <a:ext cx="456343" cy="456343"/>
          </a:xfrm>
          <a:prstGeom prst="rect">
            <a:avLst/>
          </a:prstGeom>
        </p:spPr>
      </p:pic>
      <p:pic>
        <p:nvPicPr>
          <p:cNvPr id="16" name="Picture 15"/>
          <p:cNvPicPr>
            <a:picLocks noChangeAspect="1"/>
          </p:cNvPicPr>
          <p:nvPr/>
        </p:nvPicPr>
        <p:blipFill>
          <a:blip r:embed="rId10"/>
          <a:stretch>
            <a:fillRect/>
          </a:stretch>
        </p:blipFill>
        <p:spPr>
          <a:xfrm>
            <a:off x="799944" y="5741029"/>
            <a:ext cx="622890" cy="622890"/>
          </a:xfrm>
          <a:prstGeom prst="rect">
            <a:avLst/>
          </a:prstGeom>
        </p:spPr>
      </p:pic>
    </p:spTree>
    <p:extLst>
      <p:ext uri="{BB962C8B-B14F-4D97-AF65-F5344CB8AC3E}">
        <p14:creationId xmlns:p14="http://schemas.microsoft.com/office/powerpoint/2010/main" val="264689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522093254"/>
              </p:ext>
            </p:extLst>
          </p:nvPr>
        </p:nvGraphicFramePr>
        <p:xfrm>
          <a:off x="1326718" y="1224063"/>
          <a:ext cx="10007028" cy="4633034"/>
        </p:xfrm>
        <a:graphic>
          <a:graphicData uri="http://schemas.openxmlformats.org/drawingml/2006/table">
            <a:tbl>
              <a:tblPr firstRow="1" bandRow="1">
                <a:tableStyleId>{5C22544A-7EE6-4342-B048-85BDC9FD1C3A}</a:tableStyleId>
              </a:tblPr>
              <a:tblGrid>
                <a:gridCol w="2944818">
                  <a:extLst>
                    <a:ext uri="{9D8B030D-6E8A-4147-A177-3AD203B41FA5}">
                      <a16:colId xmlns:a16="http://schemas.microsoft.com/office/drawing/2014/main" val="2775462138"/>
                    </a:ext>
                  </a:extLst>
                </a:gridCol>
                <a:gridCol w="3781280">
                  <a:extLst>
                    <a:ext uri="{9D8B030D-6E8A-4147-A177-3AD203B41FA5}">
                      <a16:colId xmlns:a16="http://schemas.microsoft.com/office/drawing/2014/main" val="123184543"/>
                    </a:ext>
                  </a:extLst>
                </a:gridCol>
                <a:gridCol w="3280930">
                  <a:extLst>
                    <a:ext uri="{9D8B030D-6E8A-4147-A177-3AD203B41FA5}">
                      <a16:colId xmlns:a16="http://schemas.microsoft.com/office/drawing/2014/main" val="1394548062"/>
                    </a:ext>
                  </a:extLst>
                </a:gridCol>
              </a:tblGrid>
              <a:tr h="230931">
                <a:tc>
                  <a:txBody>
                    <a:bodyPr/>
                    <a:lstStyle/>
                    <a:p>
                      <a:pPr marL="0" algn="ctr" defTabSz="914400" rtl="0" eaLnBrk="1" latinLnBrk="0" hangingPunct="1"/>
                      <a:r>
                        <a:rPr lang="en-US" sz="1600" b="0" kern="1200" dirty="0">
                          <a:solidFill>
                            <a:schemeClr val="lt1"/>
                          </a:solidFill>
                          <a:latin typeface="Segoe UI Semibold" panose="020B0702040204020203" pitchFamily="34" charset="0"/>
                          <a:ea typeface="+mn-ea"/>
                          <a:cs typeface="+mn-cs"/>
                        </a:rPr>
                        <a:t>Sphere of regulation</a:t>
                      </a:r>
                    </a:p>
                  </a:txBody>
                  <a:tcPr anchor="ctr">
                    <a:solidFill>
                      <a:srgbClr val="2579C3"/>
                    </a:solidFill>
                  </a:tcPr>
                </a:tc>
                <a:tc>
                  <a:txBody>
                    <a:bodyPr/>
                    <a:lstStyle/>
                    <a:p>
                      <a:pPr marL="0" algn="ctr" defTabSz="914400" rtl="0" eaLnBrk="1" latinLnBrk="0" hangingPunct="1"/>
                      <a:r>
                        <a:rPr lang="en-US" sz="1600" b="0" kern="1200" dirty="0">
                          <a:solidFill>
                            <a:schemeClr val="lt1"/>
                          </a:solidFill>
                          <a:latin typeface="Segoe UI Semibold" panose="020B0702040204020203" pitchFamily="34" charset="0"/>
                          <a:ea typeface="+mn-ea"/>
                          <a:cs typeface="+mn-cs"/>
                        </a:rPr>
                        <a:t>PAWNSHOP</a:t>
                      </a:r>
                    </a:p>
                  </a:txBody>
                  <a:tcPr anchor="ctr">
                    <a:solidFill>
                      <a:srgbClr val="2579C3"/>
                    </a:solidFill>
                  </a:tcPr>
                </a:tc>
                <a:tc>
                  <a:txBody>
                    <a:bodyPr/>
                    <a:lstStyle/>
                    <a:p>
                      <a:pPr marL="0" algn="ctr" defTabSz="914400" rtl="0" eaLnBrk="1" latinLnBrk="0" hangingPunct="1"/>
                      <a:r>
                        <a:rPr lang="en-US" sz="1600" b="0" kern="1200" dirty="0">
                          <a:solidFill>
                            <a:schemeClr val="lt1"/>
                          </a:solidFill>
                          <a:latin typeface="Segoe UI Semibold" panose="020B0702040204020203" pitchFamily="34" charset="0"/>
                          <a:ea typeface="+mn-ea"/>
                          <a:cs typeface="+mn-cs"/>
                        </a:rPr>
                        <a:t>MFI</a:t>
                      </a:r>
                    </a:p>
                  </a:txBody>
                  <a:tcPr anchor="ctr">
                    <a:solidFill>
                      <a:srgbClr val="2579C3"/>
                    </a:solidFill>
                  </a:tcPr>
                </a:tc>
                <a:extLst>
                  <a:ext uri="{0D108BD9-81ED-4DB2-BD59-A6C34878D82A}">
                    <a16:rowId xmlns:a16="http://schemas.microsoft.com/office/drawing/2014/main" val="3901475442"/>
                  </a:ext>
                </a:extLst>
              </a:tr>
              <a:tr h="10391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funding of the loan portfolio</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-Pawnshop can receive loans from the local company LGC</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(LGC – is 100% foreign owned company by </a:t>
                      </a:r>
                      <a:r>
                        <a:rPr lang="en-US" sz="1100" kern="1200" baseline="0" dirty="0" err="1">
                          <a:solidFill>
                            <a:schemeClr val="tx1"/>
                          </a:solidFill>
                          <a:latin typeface="Segoe UI" panose="020B0502040204020203" pitchFamily="34" charset="0"/>
                          <a:ea typeface="Segoe UI" panose="020B0502040204020203" pitchFamily="34" charset="0"/>
                          <a:cs typeface="Segoe UI" panose="020B0502040204020203" pitchFamily="34" charset="0"/>
                        </a:rPr>
                        <a:t>Micromoney</a:t>
                      </a: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For ex.: </a:t>
                      </a:r>
                      <a:r>
                        <a:rPr lang="en-GB"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loan secured by its’ pawn credit portfolio</a:t>
                      </a:r>
                      <a:endPar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Foreign MFI can receive funding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from parent company (top-up paid up ).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Loans up to 3mln </a:t>
                      </a:r>
                      <a:r>
                        <a:rPr lang="en-US" sz="1100" kern="1200" baseline="0" dirty="0" err="1">
                          <a:solidFill>
                            <a:schemeClr val="tx1"/>
                          </a:solidFill>
                          <a:latin typeface="Segoe UI" panose="020B0502040204020203" pitchFamily="34" charset="0"/>
                          <a:ea typeface="Segoe UI" panose="020B0502040204020203" pitchFamily="34" charset="0"/>
                          <a:cs typeface="Segoe UI" panose="020B0502040204020203" pitchFamily="34" charset="0"/>
                        </a:rPr>
                        <a:t>usd</a:t>
                      </a: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from any foreign finance institution. Any loan is subject to regulatory approval (up to 2 month). Conditions approved by the government: 13% p.a. max.</a:t>
                      </a:r>
                    </a:p>
                  </a:txBody>
                  <a:tcPr anchor="ctr">
                    <a:solidFill>
                      <a:schemeClr val="bg1"/>
                    </a:solidFill>
                  </a:tcPr>
                </a:tc>
                <a:extLst>
                  <a:ext uri="{0D108BD9-81ED-4DB2-BD59-A6C34878D82A}">
                    <a16:rowId xmlns:a16="http://schemas.microsoft.com/office/drawing/2014/main" val="2970780005"/>
                  </a:ext>
                </a:extLst>
              </a:tr>
              <a:tr h="7620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Money transfer from abroad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Any loan from abroad requires approval of Central Bank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Any transactions of  &gt; $ 85k have to be reported to the anti-money laundering department of the Central Bank </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Any loan from abroad requires approval of Central Bank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Any transactions of  &gt; $ 85k have to be reported to the anti-money laundering department of the Central Bank </a:t>
                      </a:r>
                    </a:p>
                  </a:txBody>
                  <a:tcPr anchor="ctr"/>
                </a:tc>
                <a:extLst>
                  <a:ext uri="{0D108BD9-81ED-4DB2-BD59-A6C34878D82A}">
                    <a16:rowId xmlns:a16="http://schemas.microsoft.com/office/drawing/2014/main" val="3642781660"/>
                  </a:ext>
                </a:extLst>
              </a:tr>
              <a:tr h="2078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Debt collection</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Not regulated.</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Not regulated.</a:t>
                      </a:r>
                    </a:p>
                  </a:txBody>
                  <a:tcPr anchor="ctr">
                    <a:solidFill>
                      <a:schemeClr val="bg1"/>
                    </a:solidFill>
                  </a:tcPr>
                </a:tc>
                <a:extLst>
                  <a:ext uri="{0D108BD9-81ED-4DB2-BD59-A6C34878D82A}">
                    <a16:rowId xmlns:a16="http://schemas.microsoft.com/office/drawing/2014/main" val="4164379716"/>
                  </a:ext>
                </a:extLst>
              </a:tr>
              <a:tr h="7620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Associated risks:</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Current legislation prohibits foreign companies or persons from doing pawning business in Myanmar. Therefore </a:t>
                      </a:r>
                      <a:r>
                        <a:rPr lang="en-GB"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related business to be carried out via nominal private person, that needs to be properly coordinated</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regulator has power to issue directions as to the manner in which any aspect of business of a microfinance company are to be conducted. </a:t>
                      </a:r>
                      <a:endParaRPr lang="en-GB"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440670881"/>
                  </a:ext>
                </a:extLst>
              </a:tr>
              <a:tr h="90063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Risk management: </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Utilize a set of documents that restrict nominee power. To avoid nominee risks, all loans issued by the pawnshop, could be transferred to LGC company by assignment agreement.</a:t>
                      </a:r>
                    </a:p>
                  </a:txBody>
                  <a:tcPr anchor="c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Regulator forces MFIs to provide loans in rural areas (at least 50% of borrowers must live in the rural areas. The loan amount for rural customers is not defined. We will provide loans with amount of 1usd in rural area.</a:t>
                      </a:r>
                    </a:p>
                  </a:txBody>
                  <a:tcPr anchor="ctr">
                    <a:solidFill>
                      <a:schemeClr val="bg1"/>
                    </a:solidFill>
                  </a:tcPr>
                </a:tc>
                <a:extLst>
                  <a:ext uri="{0D108BD9-81ED-4DB2-BD59-A6C34878D82A}">
                    <a16:rowId xmlns:a16="http://schemas.microsoft.com/office/drawing/2014/main" val="3095955169"/>
                  </a:ext>
                </a:extLst>
              </a:tr>
            </a:tbl>
          </a:graphicData>
        </a:graphic>
      </p:graphicFrame>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Key regulatory points ( 2/2)</a:t>
            </a:r>
            <a:endParaRPr lang="ru-RU" sz="4000" dirty="0">
              <a:latin typeface="Segoe UI Semibold" panose="020B0702040204020203" pitchFamily="34" charset="0"/>
              <a:ea typeface="Helvetica" charset="0"/>
              <a:cs typeface="Helvetica" charset="0"/>
            </a:endParaRPr>
          </a:p>
        </p:txBody>
      </p:sp>
      <p:sp>
        <p:nvSpPr>
          <p:cNvPr id="5" name="Rectangle 4"/>
          <p:cNvSpPr/>
          <p:nvPr/>
        </p:nvSpPr>
        <p:spPr>
          <a:xfrm>
            <a:off x="1326718" y="5806781"/>
            <a:ext cx="10330303" cy="646331"/>
          </a:xfrm>
          <a:prstGeom prst="rect">
            <a:avLst/>
          </a:prstGeom>
        </p:spPr>
        <p:txBody>
          <a:bodyPr wrap="square">
            <a:spAutoFit/>
          </a:bodyPr>
          <a:lstStyle/>
          <a:p>
            <a:pPr lvl="0">
              <a:defRPr/>
            </a:pPr>
            <a:r>
              <a:rPr lang="en-US" dirty="0">
                <a:solidFill>
                  <a:srgbClr val="3A9DE4"/>
                </a:solidFill>
                <a:latin typeface="Segoe UI Semibold" panose="020B0702040204020203" pitchFamily="34" charset="0"/>
              </a:rPr>
              <a:t>Both options are possible. </a:t>
            </a:r>
            <a:r>
              <a:rPr lang="en-US" dirty="0">
                <a:solidFill>
                  <a:schemeClr val="dk1"/>
                </a:solidFill>
                <a:latin typeface="Segoe UI Semibold" panose="020B0702040204020203" pitchFamily="34" charset="0"/>
              </a:rPr>
              <a:t>For quick start, w</a:t>
            </a:r>
            <a:r>
              <a:rPr lang="en-US" dirty="0">
                <a:latin typeface="Segoe UI Semibold" panose="020B0702040204020203" pitchFamily="34" charset="0"/>
              </a:rPr>
              <a:t>e will enter the market with pawnshop. </a:t>
            </a:r>
          </a:p>
          <a:p>
            <a:pPr lvl="0">
              <a:defRPr/>
            </a:pPr>
            <a:r>
              <a:rPr lang="en-US" dirty="0">
                <a:latin typeface="Segoe UI Semibold" panose="020B0702040204020203" pitchFamily="34" charset="0"/>
              </a:rPr>
              <a:t>And when our turnover will growth enough we will change legal entity to MFI.</a:t>
            </a:r>
          </a:p>
        </p:txBody>
      </p:sp>
      <p:pic>
        <p:nvPicPr>
          <p:cNvPr id="11" name="Picture 10"/>
          <p:cNvPicPr>
            <a:picLocks noChangeAspect="1"/>
          </p:cNvPicPr>
          <p:nvPr/>
        </p:nvPicPr>
        <p:blipFill>
          <a:blip r:embed="rId2"/>
          <a:stretch>
            <a:fillRect/>
          </a:stretch>
        </p:blipFill>
        <p:spPr>
          <a:xfrm>
            <a:off x="368969" y="1695235"/>
            <a:ext cx="765424" cy="765424"/>
          </a:xfrm>
          <a:prstGeom prst="rect">
            <a:avLst/>
          </a:prstGeom>
        </p:spPr>
      </p:pic>
      <p:pic>
        <p:nvPicPr>
          <p:cNvPr id="13" name="Picture 12"/>
          <p:cNvPicPr>
            <a:picLocks noChangeAspect="1"/>
          </p:cNvPicPr>
          <p:nvPr/>
        </p:nvPicPr>
        <p:blipFill>
          <a:blip r:embed="rId3"/>
          <a:stretch>
            <a:fillRect/>
          </a:stretch>
        </p:blipFill>
        <p:spPr>
          <a:xfrm>
            <a:off x="256381" y="2537139"/>
            <a:ext cx="990600" cy="990600"/>
          </a:xfrm>
          <a:prstGeom prst="rect">
            <a:avLst/>
          </a:prstGeom>
        </p:spPr>
      </p:pic>
      <p:pic>
        <p:nvPicPr>
          <p:cNvPr id="17" name="Picture 16"/>
          <p:cNvPicPr>
            <a:picLocks noChangeAspect="1"/>
          </p:cNvPicPr>
          <p:nvPr/>
        </p:nvPicPr>
        <p:blipFill>
          <a:blip r:embed="rId4"/>
          <a:stretch>
            <a:fillRect/>
          </a:stretch>
        </p:blipFill>
        <p:spPr>
          <a:xfrm flipH="1">
            <a:off x="548101" y="3587344"/>
            <a:ext cx="407159" cy="490604"/>
          </a:xfrm>
          <a:prstGeom prst="rect">
            <a:avLst/>
          </a:prstGeom>
        </p:spPr>
      </p:pic>
      <p:pic>
        <p:nvPicPr>
          <p:cNvPr id="18" name="Picture 17"/>
          <p:cNvPicPr>
            <a:picLocks noChangeAspect="1"/>
          </p:cNvPicPr>
          <p:nvPr/>
        </p:nvPicPr>
        <p:blipFill>
          <a:blip r:embed="rId5"/>
          <a:stretch>
            <a:fillRect/>
          </a:stretch>
        </p:blipFill>
        <p:spPr>
          <a:xfrm>
            <a:off x="410492" y="4780341"/>
            <a:ext cx="682375" cy="682375"/>
          </a:xfrm>
          <a:prstGeom prst="rect">
            <a:avLst/>
          </a:prstGeom>
        </p:spPr>
      </p:pic>
      <p:pic>
        <p:nvPicPr>
          <p:cNvPr id="19" name="Picture 18"/>
          <p:cNvPicPr>
            <a:picLocks noChangeAspect="1"/>
          </p:cNvPicPr>
          <p:nvPr/>
        </p:nvPicPr>
        <p:blipFill>
          <a:blip r:embed="rId6"/>
          <a:stretch>
            <a:fillRect/>
          </a:stretch>
        </p:blipFill>
        <p:spPr>
          <a:xfrm>
            <a:off x="498681" y="4152917"/>
            <a:ext cx="525446" cy="525446"/>
          </a:xfrm>
          <a:prstGeom prst="rect">
            <a:avLst/>
          </a:prstGeom>
        </p:spPr>
      </p:pic>
    </p:spTree>
    <p:extLst>
      <p:ext uri="{BB962C8B-B14F-4D97-AF65-F5344CB8AC3E}">
        <p14:creationId xmlns:p14="http://schemas.microsoft.com/office/powerpoint/2010/main" val="2284351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Legal Setup Pawnshop</a:t>
            </a:r>
            <a:endParaRPr lang="ru-RU"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sp>
        <p:nvSpPr>
          <p:cNvPr id="3" name="Rectangle: Rounded Corners 2"/>
          <p:cNvSpPr/>
          <p:nvPr/>
        </p:nvSpPr>
        <p:spPr>
          <a:xfrm>
            <a:off x="368968" y="1578156"/>
            <a:ext cx="905347" cy="1152128"/>
          </a:xfrm>
          <a:prstGeom prst="roundRect">
            <a:avLst/>
          </a:prstGeom>
          <a:solidFill>
            <a:schemeClr val="bg1"/>
          </a:solidFill>
          <a:ln w="44450">
            <a:solidFill>
              <a:srgbClr val="3A9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Semibold" panose="020B0702040204020203" pitchFamily="34" charset="0"/>
              </a:rPr>
              <a:t>SG</a:t>
            </a:r>
          </a:p>
        </p:txBody>
      </p:sp>
      <p:sp>
        <p:nvSpPr>
          <p:cNvPr id="12" name="Rectangle: Rounded Corners 11"/>
          <p:cNvSpPr/>
          <p:nvPr/>
        </p:nvSpPr>
        <p:spPr>
          <a:xfrm>
            <a:off x="368968" y="2954847"/>
            <a:ext cx="905347" cy="3824407"/>
          </a:xfrm>
          <a:prstGeom prst="roundRect">
            <a:avLst/>
          </a:prstGeom>
          <a:solidFill>
            <a:schemeClr val="bg1"/>
          </a:solidFill>
          <a:ln w="44450">
            <a:solidFill>
              <a:srgbClr val="3A9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Semibold" panose="020B0702040204020203" pitchFamily="34" charset="0"/>
              </a:rPr>
              <a:t>MM</a:t>
            </a:r>
          </a:p>
        </p:txBody>
      </p:sp>
      <p:sp>
        <p:nvSpPr>
          <p:cNvPr id="13" name="Rectangle 12"/>
          <p:cNvSpPr/>
          <p:nvPr/>
        </p:nvSpPr>
        <p:spPr>
          <a:xfrm>
            <a:off x="5776111" y="1578156"/>
            <a:ext cx="4939860" cy="6167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Segoe UI Semibold" panose="020B0702040204020203" pitchFamily="34" charset="0"/>
              </a:rPr>
              <a:t>Micromoney</a:t>
            </a:r>
            <a:endParaRPr lang="en-US" sz="2400" dirty="0">
              <a:solidFill>
                <a:schemeClr val="tx1"/>
              </a:solidFill>
              <a:latin typeface="Segoe UI Semibold" panose="020B0702040204020203" pitchFamily="34" charset="0"/>
            </a:endParaRPr>
          </a:p>
        </p:txBody>
      </p:sp>
      <p:sp>
        <p:nvSpPr>
          <p:cNvPr id="14" name="Rectangle 12"/>
          <p:cNvSpPr/>
          <p:nvPr/>
        </p:nvSpPr>
        <p:spPr>
          <a:xfrm>
            <a:off x="1499801" y="1591377"/>
            <a:ext cx="3298535" cy="6167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solidFill>
                <a:latin typeface="Segoe UI Semibold" panose="020B0702040204020203" pitchFamily="34" charset="0"/>
              </a:rPr>
              <a:t>Micromoney</a:t>
            </a:r>
            <a:endParaRPr lang="en-US" sz="2400" dirty="0">
              <a:solidFill>
                <a:schemeClr val="tx1"/>
              </a:solidFill>
              <a:latin typeface="Segoe UI Semibold" panose="020B0702040204020203" pitchFamily="34" charset="0"/>
            </a:endParaRPr>
          </a:p>
        </p:txBody>
      </p:sp>
      <p:cxnSp>
        <p:nvCxnSpPr>
          <p:cNvPr id="15" name="Straight Connector 28"/>
          <p:cNvCxnSpPr/>
          <p:nvPr/>
        </p:nvCxnSpPr>
        <p:spPr>
          <a:xfrm>
            <a:off x="-7913" y="2843060"/>
            <a:ext cx="12167828" cy="0"/>
          </a:xfrm>
          <a:prstGeom prst="line">
            <a:avLst/>
          </a:prstGeom>
          <a:ln w="3175">
            <a:solidFill>
              <a:schemeClr val="bg1">
                <a:lumMod val="75000"/>
              </a:schemeClr>
            </a:solidFill>
            <a:prstDash val="lgDashDot"/>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1499802" y="2958674"/>
            <a:ext cx="3298534" cy="720000"/>
            <a:chOff x="1499802" y="2958674"/>
            <a:chExt cx="3298534" cy="720000"/>
          </a:xfrm>
        </p:grpSpPr>
        <p:grpSp>
          <p:nvGrpSpPr>
            <p:cNvPr id="22" name="Group 21"/>
            <p:cNvGrpSpPr/>
            <p:nvPr/>
          </p:nvGrpSpPr>
          <p:grpSpPr>
            <a:xfrm>
              <a:off x="1499802" y="2958674"/>
              <a:ext cx="3298534" cy="720000"/>
              <a:chOff x="1499802" y="2958674"/>
              <a:chExt cx="3298534" cy="720000"/>
            </a:xfrm>
          </p:grpSpPr>
          <p:sp>
            <p:nvSpPr>
              <p:cNvPr id="16" name="Rectangle 12"/>
              <p:cNvSpPr/>
              <p:nvPr/>
            </p:nvSpPr>
            <p:spPr>
              <a:xfrm>
                <a:off x="1499802" y="2958674"/>
                <a:ext cx="3298534" cy="72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Segoe UI Semibold" panose="020B0702040204020203" pitchFamily="34" charset="0"/>
                </a:endParaRPr>
              </a:p>
            </p:txBody>
          </p:sp>
          <p:pic>
            <p:nvPicPr>
              <p:cNvPr id="21" name="Picture 20"/>
              <p:cNvPicPr>
                <a:picLocks noChangeAspect="1"/>
              </p:cNvPicPr>
              <p:nvPr/>
            </p:nvPicPr>
            <p:blipFill>
              <a:blip r:embed="rId3"/>
              <a:stretch>
                <a:fillRect/>
              </a:stretch>
            </p:blipFill>
            <p:spPr>
              <a:xfrm>
                <a:off x="1558186" y="3118462"/>
                <a:ext cx="452494" cy="452494"/>
              </a:xfrm>
              <a:prstGeom prst="rect">
                <a:avLst/>
              </a:prstGeom>
            </p:spPr>
          </p:pic>
        </p:grpSp>
        <p:sp>
          <p:nvSpPr>
            <p:cNvPr id="23" name="Rectangle 22"/>
            <p:cNvSpPr/>
            <p:nvPr/>
          </p:nvSpPr>
          <p:spPr>
            <a:xfrm>
              <a:off x="2018363" y="3007223"/>
              <a:ext cx="2435184" cy="646331"/>
            </a:xfrm>
            <a:prstGeom prst="rect">
              <a:avLst/>
            </a:prstGeom>
          </p:spPr>
          <p:txBody>
            <a:bodyPr wrap="square">
              <a:spAutoFit/>
            </a:bodyPr>
            <a:lstStyle/>
            <a:p>
              <a:pPr algn="ctr"/>
              <a:r>
                <a:rPr lang="en-US" dirty="0">
                  <a:latin typeface="Segoe UI Semibold" panose="020B0702040204020203" pitchFamily="34" charset="0"/>
                </a:rPr>
                <a:t>The company</a:t>
              </a:r>
            </a:p>
            <a:p>
              <a:pPr algn="ctr"/>
              <a:r>
                <a:rPr lang="en-US" dirty="0">
                  <a:latin typeface="Segoe UI Semibold" panose="020B0702040204020203" pitchFamily="34" charset="0"/>
                </a:rPr>
                <a:t> </a:t>
              </a:r>
              <a:r>
                <a:rPr lang="en-US" sz="1100" dirty="0">
                  <a:latin typeface="Segoe UI Light" panose="020B0502040204020203" pitchFamily="34" charset="0"/>
                </a:rPr>
                <a:t>(name to be discussed)</a:t>
              </a:r>
              <a:endParaRPr lang="en-US" dirty="0">
                <a:latin typeface="Segoe UI Light" panose="020B0502040204020203" pitchFamily="34" charset="0"/>
              </a:endParaRPr>
            </a:p>
          </p:txBody>
        </p:sp>
      </p:grpSp>
      <p:grpSp>
        <p:nvGrpSpPr>
          <p:cNvPr id="28" name="Group 27"/>
          <p:cNvGrpSpPr/>
          <p:nvPr/>
        </p:nvGrpSpPr>
        <p:grpSpPr>
          <a:xfrm>
            <a:off x="1499802" y="4480682"/>
            <a:ext cx="3298534" cy="720000"/>
            <a:chOff x="1499802" y="4480682"/>
            <a:chExt cx="3298534" cy="720000"/>
          </a:xfrm>
        </p:grpSpPr>
        <p:sp>
          <p:nvSpPr>
            <p:cNvPr id="18" name="Rectangle 35"/>
            <p:cNvSpPr/>
            <p:nvPr/>
          </p:nvSpPr>
          <p:spPr>
            <a:xfrm>
              <a:off x="1499802" y="4480682"/>
              <a:ext cx="3298534" cy="720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Semibold" panose="020B0702040204020203" pitchFamily="34" charset="0"/>
                </a:rPr>
                <a:t>Private person </a:t>
              </a:r>
            </a:p>
            <a:p>
              <a:pPr algn="ctr"/>
              <a:r>
                <a:rPr lang="en-US" sz="1100" dirty="0">
                  <a:solidFill>
                    <a:schemeClr val="tx1"/>
                  </a:solidFill>
                  <a:latin typeface="Segoe UI Light" panose="020B0502040204020203" pitchFamily="34" charset="0"/>
                </a:rPr>
                <a:t>with PAWNSHOP license</a:t>
              </a:r>
            </a:p>
            <a:p>
              <a:pPr algn="ctr"/>
              <a:r>
                <a:rPr lang="en-US" sz="1100" dirty="0">
                  <a:solidFill>
                    <a:schemeClr val="tx1"/>
                  </a:solidFill>
                  <a:latin typeface="Segoe UI Light" panose="020B0502040204020203" pitchFamily="34" charset="0"/>
                </a:rPr>
                <a:t>(nominee)</a:t>
              </a:r>
            </a:p>
          </p:txBody>
        </p:sp>
        <p:pic>
          <p:nvPicPr>
            <p:cNvPr id="25" name="Picture 24"/>
            <p:cNvPicPr>
              <a:picLocks noChangeAspect="1"/>
            </p:cNvPicPr>
            <p:nvPr/>
          </p:nvPicPr>
          <p:blipFill>
            <a:blip r:embed="rId4"/>
            <a:stretch>
              <a:fillRect/>
            </a:stretch>
          </p:blipFill>
          <p:spPr>
            <a:xfrm>
              <a:off x="1508797" y="4591414"/>
              <a:ext cx="551271" cy="551271"/>
            </a:xfrm>
            <a:prstGeom prst="rect">
              <a:avLst/>
            </a:prstGeom>
          </p:spPr>
        </p:pic>
      </p:grpSp>
      <p:grpSp>
        <p:nvGrpSpPr>
          <p:cNvPr id="27" name="Group 26"/>
          <p:cNvGrpSpPr/>
          <p:nvPr/>
        </p:nvGrpSpPr>
        <p:grpSpPr>
          <a:xfrm>
            <a:off x="6618295" y="2954847"/>
            <a:ext cx="1526882" cy="1888757"/>
            <a:chOff x="6618295" y="2954847"/>
            <a:chExt cx="1526882" cy="1888757"/>
          </a:xfrm>
        </p:grpSpPr>
        <p:sp>
          <p:nvSpPr>
            <p:cNvPr id="17" name="Rectangle 35"/>
            <p:cNvSpPr/>
            <p:nvPr/>
          </p:nvSpPr>
          <p:spPr>
            <a:xfrm>
              <a:off x="6618295" y="2954847"/>
              <a:ext cx="1526882" cy="188875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latin typeface="Segoe UI Semibold" panose="020B0702040204020203" pitchFamily="34" charset="0"/>
              </a:endParaRPr>
            </a:p>
            <a:p>
              <a:pPr algn="ctr"/>
              <a:endParaRPr lang="en-US" dirty="0">
                <a:solidFill>
                  <a:schemeClr val="tx1"/>
                </a:solidFill>
                <a:latin typeface="Segoe UI Semibold" panose="020B0702040204020203" pitchFamily="34" charset="0"/>
              </a:endParaRPr>
            </a:p>
            <a:p>
              <a:pPr algn="ctr"/>
              <a:r>
                <a:rPr lang="en-US" dirty="0">
                  <a:solidFill>
                    <a:schemeClr val="tx1"/>
                  </a:solidFill>
                  <a:latin typeface="Segoe UI Semibold" panose="020B0702040204020203" pitchFamily="34" charset="0"/>
                </a:rPr>
                <a:t>Lead Generation Company</a:t>
              </a:r>
              <a:endParaRPr lang="ru-RU" dirty="0">
                <a:solidFill>
                  <a:schemeClr val="tx1"/>
                </a:solidFill>
                <a:latin typeface="Segoe UI Semibold" panose="020B0702040204020203" pitchFamily="34" charset="0"/>
              </a:endParaRPr>
            </a:p>
            <a:p>
              <a:pPr algn="ctr"/>
              <a:r>
                <a:rPr lang="ru-RU" sz="1100" dirty="0">
                  <a:solidFill>
                    <a:schemeClr val="tx1"/>
                  </a:solidFill>
                  <a:latin typeface="Segoe UI Light" panose="020B0502040204020203" pitchFamily="34" charset="0"/>
                </a:rPr>
                <a:t>(</a:t>
              </a:r>
              <a:r>
                <a:rPr lang="en-US" sz="1100" dirty="0">
                  <a:solidFill>
                    <a:schemeClr val="tx1"/>
                  </a:solidFill>
                  <a:latin typeface="Segoe UI Light" panose="020B0502040204020203" pitchFamily="34" charset="0"/>
                </a:rPr>
                <a:t>Lead Generation </a:t>
              </a:r>
            </a:p>
            <a:p>
              <a:pPr algn="ctr"/>
              <a:r>
                <a:rPr lang="en-US" sz="1100" dirty="0">
                  <a:solidFill>
                    <a:schemeClr val="tx1"/>
                  </a:solidFill>
                  <a:latin typeface="Segoe UI Light" panose="020B0502040204020203" pitchFamily="34" charset="0"/>
                </a:rPr>
                <a:t>Co ltd</a:t>
              </a:r>
              <a:r>
                <a:rPr lang="ru-RU" sz="1100" dirty="0">
                  <a:solidFill>
                    <a:schemeClr val="tx1"/>
                  </a:solidFill>
                  <a:latin typeface="Segoe UI Light" panose="020B0502040204020203" pitchFamily="34" charset="0"/>
                </a:rPr>
                <a:t>)</a:t>
              </a:r>
              <a:endParaRPr lang="en-US" sz="1100" dirty="0">
                <a:solidFill>
                  <a:schemeClr val="tx1"/>
                </a:solidFill>
                <a:latin typeface="Segoe UI Light" panose="020B0502040204020203" pitchFamily="34" charset="0"/>
              </a:endParaRPr>
            </a:p>
          </p:txBody>
        </p:sp>
        <p:pic>
          <p:nvPicPr>
            <p:cNvPr id="26" name="Picture 25"/>
            <p:cNvPicPr>
              <a:picLocks noChangeAspect="1"/>
            </p:cNvPicPr>
            <p:nvPr/>
          </p:nvPicPr>
          <p:blipFill>
            <a:blip r:embed="rId5"/>
            <a:stretch>
              <a:fillRect/>
            </a:stretch>
          </p:blipFill>
          <p:spPr>
            <a:xfrm>
              <a:off x="7115760" y="3000232"/>
              <a:ext cx="477799" cy="477799"/>
            </a:xfrm>
            <a:prstGeom prst="rect">
              <a:avLst/>
            </a:prstGeom>
          </p:spPr>
        </p:pic>
      </p:grpSp>
      <p:grpSp>
        <p:nvGrpSpPr>
          <p:cNvPr id="30" name="Group 29"/>
          <p:cNvGrpSpPr/>
          <p:nvPr/>
        </p:nvGrpSpPr>
        <p:grpSpPr>
          <a:xfrm>
            <a:off x="8597279" y="5142685"/>
            <a:ext cx="2108431" cy="873367"/>
            <a:chOff x="8982063" y="4767240"/>
            <a:chExt cx="2108431" cy="873367"/>
          </a:xfrm>
        </p:grpSpPr>
        <p:sp>
          <p:nvSpPr>
            <p:cNvPr id="19" name="Rectangle 35"/>
            <p:cNvSpPr/>
            <p:nvPr/>
          </p:nvSpPr>
          <p:spPr>
            <a:xfrm>
              <a:off x="8982063" y="4767240"/>
              <a:ext cx="2108431" cy="87336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Segoe UI Semibold" panose="020B0702040204020203" pitchFamily="34" charset="0"/>
                </a:rPr>
                <a:t>     borrowers</a:t>
              </a:r>
            </a:p>
          </p:txBody>
        </p:sp>
        <p:pic>
          <p:nvPicPr>
            <p:cNvPr id="29" name="Picture 28"/>
            <p:cNvPicPr>
              <a:picLocks noChangeAspect="1"/>
            </p:cNvPicPr>
            <p:nvPr/>
          </p:nvPicPr>
          <p:blipFill>
            <a:blip r:embed="rId6"/>
            <a:stretch>
              <a:fillRect/>
            </a:stretch>
          </p:blipFill>
          <p:spPr>
            <a:xfrm>
              <a:off x="9117864" y="4933866"/>
              <a:ext cx="533631" cy="533631"/>
            </a:xfrm>
            <a:prstGeom prst="rect">
              <a:avLst/>
            </a:prstGeom>
          </p:spPr>
        </p:pic>
      </p:grpSp>
      <p:cxnSp>
        <p:nvCxnSpPr>
          <p:cNvPr id="31" name="Straight Arrow Connector 15"/>
          <p:cNvCxnSpPr/>
          <p:nvPr/>
        </p:nvCxnSpPr>
        <p:spPr>
          <a:xfrm>
            <a:off x="2172102" y="2205807"/>
            <a:ext cx="0" cy="752867"/>
          </a:xfrm>
          <a:prstGeom prst="straightConnector1">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2" name="Straight Arrow Connector 18"/>
          <p:cNvCxnSpPr/>
          <p:nvPr/>
        </p:nvCxnSpPr>
        <p:spPr>
          <a:xfrm>
            <a:off x="2443708" y="2208090"/>
            <a:ext cx="0" cy="746757"/>
          </a:xfrm>
          <a:prstGeom prst="straightConnector1">
            <a:avLst/>
          </a:prstGeom>
          <a:ln w="12700">
            <a:solidFill>
              <a:srgbClr val="2172BD"/>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32016" y="2395245"/>
            <a:ext cx="745757" cy="276999"/>
          </a:xfrm>
          <a:prstGeom prst="rect">
            <a:avLst/>
          </a:prstGeom>
          <a:noFill/>
        </p:spPr>
        <p:txBody>
          <a:bodyPr wrap="square" rtlCol="0" anchor="ctr">
            <a:spAutoFit/>
          </a:bodyPr>
          <a:lstStyle/>
          <a:p>
            <a:pPr algn="ctr"/>
            <a:r>
              <a:rPr lang="en-US" sz="1200" dirty="0">
                <a:solidFill>
                  <a:srgbClr val="00B050"/>
                </a:solidFill>
                <a:latin typeface="Segoe UI Semibold" panose="020B0702040204020203" pitchFamily="34" charset="0"/>
              </a:rPr>
              <a:t>100%</a:t>
            </a:r>
          </a:p>
        </p:txBody>
      </p:sp>
      <p:sp>
        <p:nvSpPr>
          <p:cNvPr id="39" name="TextBox 38"/>
          <p:cNvSpPr txBox="1"/>
          <p:nvPr/>
        </p:nvSpPr>
        <p:spPr>
          <a:xfrm>
            <a:off x="2322082" y="2395245"/>
            <a:ext cx="745757" cy="276999"/>
          </a:xfrm>
          <a:prstGeom prst="rect">
            <a:avLst/>
          </a:prstGeom>
          <a:noFill/>
        </p:spPr>
        <p:txBody>
          <a:bodyPr wrap="square" rtlCol="0" anchor="ctr">
            <a:spAutoFit/>
          </a:bodyPr>
          <a:lstStyle/>
          <a:p>
            <a:pPr algn="ctr"/>
            <a:r>
              <a:rPr lang="en-US" sz="1200" dirty="0">
                <a:solidFill>
                  <a:srgbClr val="C55A11"/>
                </a:solidFill>
                <a:latin typeface="Segoe UI Semibold" panose="020B0702040204020203" pitchFamily="34" charset="0"/>
              </a:rPr>
              <a:t>$</a:t>
            </a:r>
            <a:r>
              <a:rPr lang="ru-RU" sz="1200" dirty="0">
                <a:solidFill>
                  <a:srgbClr val="C55A11"/>
                </a:solidFill>
                <a:latin typeface="Segoe UI Semibold" panose="020B0702040204020203" pitchFamily="34" charset="0"/>
              </a:rPr>
              <a:t>5</a:t>
            </a:r>
            <a:r>
              <a:rPr lang="en-US" sz="1200" dirty="0">
                <a:solidFill>
                  <a:srgbClr val="C55A11"/>
                </a:solidFill>
                <a:latin typeface="Segoe UI Semibold" panose="020B0702040204020203" pitchFamily="34" charset="0"/>
              </a:rPr>
              <a:t>0K</a:t>
            </a:r>
          </a:p>
        </p:txBody>
      </p:sp>
      <p:cxnSp>
        <p:nvCxnSpPr>
          <p:cNvPr id="40" name="Straight Arrow Connector 15"/>
          <p:cNvCxnSpPr/>
          <p:nvPr/>
        </p:nvCxnSpPr>
        <p:spPr>
          <a:xfrm>
            <a:off x="3510506" y="2208090"/>
            <a:ext cx="0" cy="752867"/>
          </a:xfrm>
          <a:prstGeom prst="straightConnector1">
            <a:avLst/>
          </a:prstGeom>
          <a:ln w="9525" cap="flat" cmpd="sng" algn="ctr">
            <a:solidFill>
              <a:srgbClr val="2172BD"/>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TextBox 40"/>
          <p:cNvSpPr txBox="1"/>
          <p:nvPr/>
        </p:nvSpPr>
        <p:spPr>
          <a:xfrm>
            <a:off x="3510506" y="2395244"/>
            <a:ext cx="1573960" cy="276999"/>
          </a:xfrm>
          <a:prstGeom prst="rect">
            <a:avLst/>
          </a:prstGeom>
          <a:noFill/>
        </p:spPr>
        <p:txBody>
          <a:bodyPr wrap="square" rtlCol="0">
            <a:spAutoFit/>
          </a:bodyPr>
          <a:lstStyle/>
          <a:p>
            <a:r>
              <a:rPr lang="en-US" sz="1200" dirty="0">
                <a:solidFill>
                  <a:srgbClr val="2172BD"/>
                </a:solidFill>
                <a:latin typeface="Segoe UI Semibold" panose="020B0702040204020203" pitchFamily="34" charset="0"/>
              </a:rPr>
              <a:t>Funding by loans </a:t>
            </a:r>
          </a:p>
        </p:txBody>
      </p:sp>
      <p:cxnSp>
        <p:nvCxnSpPr>
          <p:cNvPr id="42" name="Straight Arrow Connector 15"/>
          <p:cNvCxnSpPr/>
          <p:nvPr/>
        </p:nvCxnSpPr>
        <p:spPr>
          <a:xfrm>
            <a:off x="7134568" y="2203524"/>
            <a:ext cx="0" cy="752867"/>
          </a:xfrm>
          <a:prstGeom prst="straightConnector1">
            <a:avLst/>
          </a:prstGeom>
          <a:ln w="9525" cap="flat" cmpd="sng" algn="ctr">
            <a:solidFill>
              <a:srgbClr val="00B05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3" name="Straight Arrow Connector 18"/>
          <p:cNvCxnSpPr/>
          <p:nvPr/>
        </p:nvCxnSpPr>
        <p:spPr>
          <a:xfrm>
            <a:off x="7381736" y="2205807"/>
            <a:ext cx="0" cy="746757"/>
          </a:xfrm>
          <a:prstGeom prst="straightConnector1">
            <a:avLst/>
          </a:prstGeom>
          <a:ln w="127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30614" y="2426866"/>
            <a:ext cx="745757" cy="276999"/>
          </a:xfrm>
          <a:prstGeom prst="rect">
            <a:avLst/>
          </a:prstGeom>
          <a:noFill/>
        </p:spPr>
        <p:txBody>
          <a:bodyPr wrap="square" rtlCol="0">
            <a:spAutoFit/>
          </a:bodyPr>
          <a:lstStyle/>
          <a:p>
            <a:pPr algn="ctr"/>
            <a:r>
              <a:rPr lang="en-US" sz="1200" dirty="0">
                <a:solidFill>
                  <a:srgbClr val="00B050"/>
                </a:solidFill>
                <a:latin typeface="Segoe UI Semibold" panose="020B0702040204020203" pitchFamily="34" charset="0"/>
              </a:rPr>
              <a:t>100%</a:t>
            </a:r>
          </a:p>
        </p:txBody>
      </p:sp>
      <p:sp>
        <p:nvSpPr>
          <p:cNvPr id="45" name="TextBox 44"/>
          <p:cNvSpPr txBox="1"/>
          <p:nvPr/>
        </p:nvSpPr>
        <p:spPr>
          <a:xfrm>
            <a:off x="7338373" y="2426866"/>
            <a:ext cx="745757" cy="276999"/>
          </a:xfrm>
          <a:prstGeom prst="rect">
            <a:avLst/>
          </a:prstGeom>
          <a:noFill/>
        </p:spPr>
        <p:txBody>
          <a:bodyPr wrap="square" rtlCol="0">
            <a:spAutoFit/>
          </a:bodyPr>
          <a:lstStyle/>
          <a:p>
            <a:pPr algn="ctr"/>
            <a:r>
              <a:rPr lang="en-US" sz="1200" dirty="0">
                <a:solidFill>
                  <a:srgbClr val="C55A11"/>
                </a:solidFill>
                <a:latin typeface="Segoe UI Semibold" panose="020B0702040204020203" pitchFamily="34" charset="0"/>
              </a:rPr>
              <a:t>$100K</a:t>
            </a:r>
          </a:p>
        </p:txBody>
      </p:sp>
      <p:sp>
        <p:nvSpPr>
          <p:cNvPr id="46" name="TextBox 45"/>
          <p:cNvSpPr txBox="1"/>
          <p:nvPr/>
        </p:nvSpPr>
        <p:spPr>
          <a:xfrm>
            <a:off x="2463787" y="3936396"/>
            <a:ext cx="1885970" cy="276999"/>
          </a:xfrm>
          <a:prstGeom prst="rect">
            <a:avLst/>
          </a:prstGeom>
          <a:noFill/>
        </p:spPr>
        <p:txBody>
          <a:bodyPr wrap="square" rtlCol="0">
            <a:spAutoFit/>
          </a:bodyPr>
          <a:lstStyle/>
          <a:p>
            <a:r>
              <a:rPr lang="en-US" sz="1200" dirty="0">
                <a:latin typeface="Segoe UI Semibold" panose="020B0702040204020203" pitchFamily="34" charset="0"/>
              </a:rPr>
              <a:t>Set of documents</a:t>
            </a:r>
          </a:p>
        </p:txBody>
      </p:sp>
      <p:cxnSp>
        <p:nvCxnSpPr>
          <p:cNvPr id="49" name="Straight Arrow Connector 48"/>
          <p:cNvCxnSpPr/>
          <p:nvPr/>
        </p:nvCxnSpPr>
        <p:spPr>
          <a:xfrm>
            <a:off x="2443708" y="3702589"/>
            <a:ext cx="0" cy="752867"/>
          </a:xfrm>
          <a:prstGeom prst="straightConnector1">
            <a:avLst/>
          </a:prstGeom>
          <a:ln>
            <a:solidFill>
              <a:srgbClr val="2172B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p:cNvCxnSpPr>
            <a:stCxn id="18" idx="3"/>
            <a:endCxn id="17" idx="1"/>
          </p:cNvCxnSpPr>
          <p:nvPr/>
        </p:nvCxnSpPr>
        <p:spPr>
          <a:xfrm flipV="1">
            <a:off x="4798336" y="3899226"/>
            <a:ext cx="1819959" cy="941456"/>
          </a:xfrm>
          <a:prstGeom prst="bentConnector3">
            <a:avLst/>
          </a:prstGeom>
          <a:ln>
            <a:solidFill>
              <a:srgbClr val="2172B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p:cNvCxnSpPr>
            <a:stCxn id="17" idx="3"/>
          </p:cNvCxnSpPr>
          <p:nvPr/>
        </p:nvCxnSpPr>
        <p:spPr>
          <a:xfrm>
            <a:off x="8145177" y="3899226"/>
            <a:ext cx="1750261" cy="1211665"/>
          </a:xfrm>
          <a:prstGeom prst="bentConnector3">
            <a:avLst>
              <a:gd name="adj1" fmla="val 99657"/>
            </a:avLst>
          </a:prstGeom>
          <a:ln>
            <a:solidFill>
              <a:srgbClr val="2172BD"/>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p:cNvCxnSpPr>
            <a:stCxn id="18" idx="2"/>
            <a:endCxn id="19" idx="1"/>
          </p:cNvCxnSpPr>
          <p:nvPr/>
        </p:nvCxnSpPr>
        <p:spPr>
          <a:xfrm rot="16200000" flipH="1">
            <a:off x="5683831" y="2665920"/>
            <a:ext cx="378687" cy="5448210"/>
          </a:xfrm>
          <a:prstGeom prst="bentConnector2">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131109" y="3631939"/>
            <a:ext cx="1885970" cy="276999"/>
          </a:xfrm>
          <a:prstGeom prst="rect">
            <a:avLst/>
          </a:prstGeom>
          <a:noFill/>
        </p:spPr>
        <p:txBody>
          <a:bodyPr wrap="square" rtlCol="0">
            <a:spAutoFit/>
          </a:bodyPr>
          <a:lstStyle/>
          <a:p>
            <a:r>
              <a:rPr lang="en-US" sz="1200" dirty="0">
                <a:latin typeface="Segoe UI Semibold" panose="020B0702040204020203" pitchFamily="34" charset="0"/>
              </a:rPr>
              <a:t>Service agreement</a:t>
            </a:r>
          </a:p>
        </p:txBody>
      </p:sp>
      <p:sp>
        <p:nvSpPr>
          <p:cNvPr id="58" name="TextBox 57"/>
          <p:cNvSpPr txBox="1"/>
          <p:nvPr/>
        </p:nvSpPr>
        <p:spPr>
          <a:xfrm>
            <a:off x="8180610" y="3645839"/>
            <a:ext cx="1885970" cy="276999"/>
          </a:xfrm>
          <a:prstGeom prst="rect">
            <a:avLst/>
          </a:prstGeom>
          <a:noFill/>
        </p:spPr>
        <p:txBody>
          <a:bodyPr wrap="square" rtlCol="0">
            <a:spAutoFit/>
          </a:bodyPr>
          <a:lstStyle/>
          <a:p>
            <a:r>
              <a:rPr lang="en-US" sz="1200" dirty="0">
                <a:latin typeface="Segoe UI Semibold" panose="020B0702040204020203" pitchFamily="34" charset="0"/>
              </a:rPr>
              <a:t>Service agreement</a:t>
            </a:r>
          </a:p>
        </p:txBody>
      </p:sp>
      <p:sp>
        <p:nvSpPr>
          <p:cNvPr id="59" name="TextBox 58"/>
          <p:cNvSpPr txBox="1"/>
          <p:nvPr/>
        </p:nvSpPr>
        <p:spPr>
          <a:xfrm>
            <a:off x="5455280" y="5305643"/>
            <a:ext cx="1885970" cy="276999"/>
          </a:xfrm>
          <a:prstGeom prst="rect">
            <a:avLst/>
          </a:prstGeom>
          <a:noFill/>
        </p:spPr>
        <p:txBody>
          <a:bodyPr wrap="square" rtlCol="0">
            <a:spAutoFit/>
          </a:bodyPr>
          <a:lstStyle/>
          <a:p>
            <a:r>
              <a:rPr lang="en-US" sz="1200" dirty="0">
                <a:latin typeface="Segoe UI Semibold" panose="020B0702040204020203" pitchFamily="34" charset="0"/>
              </a:rPr>
              <a:t>Loan agreement </a:t>
            </a:r>
          </a:p>
        </p:txBody>
      </p:sp>
      <p:sp>
        <p:nvSpPr>
          <p:cNvPr id="60" name="TextBox 59"/>
          <p:cNvSpPr txBox="1"/>
          <p:nvPr/>
        </p:nvSpPr>
        <p:spPr>
          <a:xfrm>
            <a:off x="5452403" y="5576126"/>
            <a:ext cx="1885970" cy="276999"/>
          </a:xfrm>
          <a:prstGeom prst="rect">
            <a:avLst/>
          </a:prstGeom>
          <a:noFill/>
        </p:spPr>
        <p:txBody>
          <a:bodyPr wrap="square" rtlCol="0">
            <a:spAutoFit/>
          </a:bodyPr>
          <a:lstStyle/>
          <a:p>
            <a:r>
              <a:rPr lang="en-US" sz="1200" dirty="0">
                <a:latin typeface="Segoe UI Semibold" panose="020B0702040204020203" pitchFamily="34" charset="0"/>
              </a:rPr>
              <a:t>Loan agreement </a:t>
            </a:r>
          </a:p>
        </p:txBody>
      </p:sp>
      <p:cxnSp>
        <p:nvCxnSpPr>
          <p:cNvPr id="61" name="Straight Connector 6"/>
          <p:cNvCxnSpPr/>
          <p:nvPr/>
        </p:nvCxnSpPr>
        <p:spPr>
          <a:xfrm>
            <a:off x="9410685" y="429769"/>
            <a:ext cx="49335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9410685" y="573785"/>
            <a:ext cx="493354"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895438" y="296786"/>
            <a:ext cx="1369286" cy="553998"/>
          </a:xfrm>
          <a:prstGeom prst="rect">
            <a:avLst/>
          </a:prstGeom>
          <a:noFill/>
        </p:spPr>
        <p:txBody>
          <a:bodyPr wrap="none" rtlCol="0">
            <a:spAutoFit/>
          </a:bodyPr>
          <a:lstStyle/>
          <a:p>
            <a:r>
              <a:rPr lang="en-US" sz="1000" dirty="0">
                <a:latin typeface="Segoe UI Semibold" panose="020B0702040204020203" pitchFamily="34" charset="0"/>
              </a:rPr>
              <a:t>Equity participation</a:t>
            </a:r>
          </a:p>
          <a:p>
            <a:r>
              <a:rPr lang="en-US" sz="1000" dirty="0">
                <a:latin typeface="Segoe UI Semibold" panose="020B0702040204020203" pitchFamily="34" charset="0"/>
              </a:rPr>
              <a:t>Link</a:t>
            </a:r>
          </a:p>
          <a:p>
            <a:r>
              <a:rPr lang="en-US" sz="1000" dirty="0">
                <a:latin typeface="Segoe UI Semibold" panose="020B0702040204020203" pitchFamily="34" charset="0"/>
              </a:rPr>
              <a:t>Paid-up capital</a:t>
            </a:r>
          </a:p>
        </p:txBody>
      </p:sp>
      <p:cxnSp>
        <p:nvCxnSpPr>
          <p:cNvPr id="64" name="Straight Connector 63"/>
          <p:cNvCxnSpPr/>
          <p:nvPr/>
        </p:nvCxnSpPr>
        <p:spPr>
          <a:xfrm>
            <a:off x="9410685" y="717801"/>
            <a:ext cx="493354" cy="0"/>
          </a:xfrm>
          <a:prstGeom prst="line">
            <a:avLst/>
          </a:prstGeom>
          <a:ln w="254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499802" y="5628874"/>
            <a:ext cx="3949724" cy="1200329"/>
          </a:xfrm>
          <a:prstGeom prst="rect">
            <a:avLst/>
          </a:prstGeom>
          <a:noFill/>
          <a:ln>
            <a:solidFill>
              <a:srgbClr val="0070C0"/>
            </a:solidFill>
          </a:ln>
        </p:spPr>
        <p:txBody>
          <a:bodyPr wrap="square" rtlCol="0">
            <a:spAutoFit/>
          </a:bodyPr>
          <a:lstStyle/>
          <a:p>
            <a:r>
              <a:rPr lang="en-US" sz="900"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The set of documents which will be signed with pawnshop nominee </a:t>
            </a:r>
          </a:p>
          <a:p>
            <a:endParaRPr lang="en-US" sz="900" b="1"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endParaRPr>
          </a:p>
          <a:p>
            <a:r>
              <a:rPr lang="en-US" sz="900"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1.MASTER AGREEMENT ON BUSINESS CO-OPERATION</a:t>
            </a:r>
          </a:p>
          <a:p>
            <a:r>
              <a:rPr lang="en-US" sz="900"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2. CAPITAL CONTRIBUTION ASSIGNMENT AGREEMENT</a:t>
            </a:r>
          </a:p>
          <a:p>
            <a:r>
              <a:rPr lang="en-US" sz="900"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3. LOAN AGREEMENT</a:t>
            </a:r>
          </a:p>
          <a:p>
            <a:r>
              <a:rPr lang="en-US" sz="900"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4. EQUITY INTEREST MORTGAGE AGREEMENT</a:t>
            </a:r>
          </a:p>
          <a:p>
            <a:r>
              <a:rPr lang="en-US" sz="900"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5. GUARANTEE AGREEMENT</a:t>
            </a:r>
          </a:p>
          <a:p>
            <a:r>
              <a:rPr lang="en-US" sz="900" dirty="0">
                <a:solidFill>
                  <a:schemeClr val="tx2">
                    <a:lumMod val="50000"/>
                  </a:schemeClr>
                </a:solidFill>
                <a:latin typeface="Segoe UI" panose="020B0502040204020203" pitchFamily="34" charset="0"/>
                <a:ea typeface="Segoe UI" panose="020B0502040204020203" pitchFamily="34" charset="0"/>
                <a:cs typeface="Segoe UI" panose="020B0502040204020203" pitchFamily="34" charset="0"/>
              </a:rPr>
              <a:t>6. Agreement to control bank current account: signatures / stamps</a:t>
            </a:r>
          </a:p>
        </p:txBody>
      </p:sp>
    </p:spTree>
    <p:extLst>
      <p:ext uri="{BB962C8B-B14F-4D97-AF65-F5344CB8AC3E}">
        <p14:creationId xmlns:p14="http://schemas.microsoft.com/office/powerpoint/2010/main" val="1945811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801979" y="2710099"/>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14275" y="2821885"/>
            <a:ext cx="7484038"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Product and business process</a:t>
            </a:r>
          </a:p>
        </p:txBody>
      </p:sp>
    </p:spTree>
    <p:extLst>
      <p:ext uri="{BB962C8B-B14F-4D97-AF65-F5344CB8AC3E}">
        <p14:creationId xmlns:p14="http://schemas.microsoft.com/office/powerpoint/2010/main" val="2931223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428324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Table of contents </a:t>
            </a:r>
            <a:endParaRPr lang="ru-RU" sz="4000" dirty="0">
              <a:latin typeface="Segoe UI Semibold" panose="020B0702040204020203" pitchFamily="34" charset="0"/>
              <a:ea typeface="Helvetica" charset="0"/>
              <a:cs typeface="Helvetica" charset="0"/>
            </a:endParaRPr>
          </a:p>
        </p:txBody>
      </p:sp>
      <p:sp>
        <p:nvSpPr>
          <p:cNvPr id="14" name="TextBox 13"/>
          <p:cNvSpPr txBox="1"/>
          <p:nvPr/>
        </p:nvSpPr>
        <p:spPr>
          <a:xfrm>
            <a:off x="1142998" y="1448762"/>
            <a:ext cx="4170948" cy="461665"/>
          </a:xfrm>
          <a:prstGeom prst="rect">
            <a:avLst/>
          </a:prstGeom>
          <a:noFill/>
        </p:spPr>
        <p:txBody>
          <a:bodyPr wrap="square" rtlCol="0">
            <a:spAutoFit/>
          </a:bodyPr>
          <a:lstStyle/>
          <a:p>
            <a:r>
              <a:rPr lang="en-GB" sz="2400" dirty="0">
                <a:latin typeface="Segoe UI Semibold" panose="020B0702040204020203" pitchFamily="34" charset="0"/>
                <a:ea typeface="Helvetica" charset="0"/>
                <a:cs typeface="Helvetica" charset="0"/>
                <a:hlinkClick r:id="rId3" action="ppaction://hlinksldjump"/>
              </a:rPr>
              <a:t>Investment Summary </a:t>
            </a:r>
            <a:endParaRPr lang="en-GB" sz="2400" dirty="0">
              <a:latin typeface="Segoe UI Semibold" panose="020B0702040204020203" pitchFamily="34" charset="0"/>
              <a:ea typeface="Helvetica" charset="0"/>
              <a:cs typeface="Helvetica" charset="0"/>
            </a:endParaRPr>
          </a:p>
        </p:txBody>
      </p:sp>
      <p:sp>
        <p:nvSpPr>
          <p:cNvPr id="15" name="TextBox 14"/>
          <p:cNvSpPr txBox="1"/>
          <p:nvPr/>
        </p:nvSpPr>
        <p:spPr>
          <a:xfrm>
            <a:off x="505325" y="1356429"/>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1</a:t>
            </a:r>
            <a:endParaRPr lang="ru-RU" sz="3600" b="1" dirty="0">
              <a:solidFill>
                <a:srgbClr val="2172BD"/>
              </a:solidFill>
              <a:latin typeface="Segoe UI Semibold" panose="020B0702040204020203" pitchFamily="34" charset="0"/>
              <a:ea typeface="Helvetica" charset="0"/>
              <a:cs typeface="Helvetica" charset="0"/>
            </a:endParaRPr>
          </a:p>
        </p:txBody>
      </p:sp>
      <p:sp>
        <p:nvSpPr>
          <p:cNvPr id="16" name="TextBox 15"/>
          <p:cNvSpPr txBox="1"/>
          <p:nvPr/>
        </p:nvSpPr>
        <p:spPr>
          <a:xfrm>
            <a:off x="1142998" y="1901365"/>
            <a:ext cx="4170948" cy="461665"/>
          </a:xfrm>
          <a:prstGeom prst="rect">
            <a:avLst/>
          </a:prstGeom>
          <a:noFill/>
        </p:spPr>
        <p:txBody>
          <a:bodyPr wrap="square" rtlCol="0">
            <a:spAutoFit/>
          </a:bodyPr>
          <a:lstStyle/>
          <a:p>
            <a:r>
              <a:rPr lang="en-GB" sz="2400" dirty="0">
                <a:latin typeface="Segoe UI Semibold" panose="020B0702040204020203" pitchFamily="34" charset="0"/>
                <a:ea typeface="Helvetica" charset="0"/>
                <a:cs typeface="Helvetica" charset="0"/>
                <a:hlinkClick r:id="rId4" action="ppaction://hlinksldjump"/>
              </a:rPr>
              <a:t>Market Overview</a:t>
            </a:r>
            <a:endParaRPr lang="en-GB" sz="2400" dirty="0">
              <a:latin typeface="Segoe UI Semibold" panose="020B0702040204020203" pitchFamily="34" charset="0"/>
              <a:ea typeface="Helvetica" charset="0"/>
              <a:cs typeface="Helvetica" charset="0"/>
            </a:endParaRPr>
          </a:p>
        </p:txBody>
      </p:sp>
      <p:sp>
        <p:nvSpPr>
          <p:cNvPr id="17" name="TextBox 16"/>
          <p:cNvSpPr txBox="1"/>
          <p:nvPr/>
        </p:nvSpPr>
        <p:spPr>
          <a:xfrm>
            <a:off x="505325" y="1809032"/>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2</a:t>
            </a:r>
            <a:endParaRPr lang="ru-RU" sz="3600" b="1" dirty="0">
              <a:solidFill>
                <a:srgbClr val="2172BD"/>
              </a:solidFill>
              <a:latin typeface="Segoe UI Semibold" panose="020B0702040204020203" pitchFamily="34" charset="0"/>
              <a:ea typeface="Helvetica" charset="0"/>
              <a:cs typeface="Helvetica" charset="0"/>
            </a:endParaRPr>
          </a:p>
        </p:txBody>
      </p:sp>
      <p:sp>
        <p:nvSpPr>
          <p:cNvPr id="18" name="TextBox 17"/>
          <p:cNvSpPr txBox="1"/>
          <p:nvPr/>
        </p:nvSpPr>
        <p:spPr>
          <a:xfrm>
            <a:off x="1142998" y="2353968"/>
            <a:ext cx="4170948" cy="461665"/>
          </a:xfrm>
          <a:prstGeom prst="rect">
            <a:avLst/>
          </a:prstGeom>
          <a:noFill/>
        </p:spPr>
        <p:txBody>
          <a:bodyPr wrap="square" rtlCol="0">
            <a:spAutoFit/>
          </a:bodyPr>
          <a:lstStyle/>
          <a:p>
            <a:r>
              <a:rPr lang="en-GB" sz="2400" dirty="0">
                <a:latin typeface="Segoe UI Semibold" panose="020B0702040204020203" pitchFamily="34" charset="0"/>
                <a:ea typeface="Helvetica" charset="0"/>
                <a:cs typeface="Helvetica" charset="0"/>
                <a:hlinkClick r:id="rId5" action="ppaction://hlinksldjump"/>
              </a:rPr>
              <a:t>Legal Setup</a:t>
            </a:r>
            <a:endParaRPr lang="en-GB" sz="2400" dirty="0">
              <a:latin typeface="Segoe UI Semibold" panose="020B0702040204020203" pitchFamily="34" charset="0"/>
              <a:ea typeface="Helvetica" charset="0"/>
              <a:cs typeface="Helvetica" charset="0"/>
            </a:endParaRPr>
          </a:p>
        </p:txBody>
      </p:sp>
      <p:sp>
        <p:nvSpPr>
          <p:cNvPr id="19" name="TextBox 18"/>
          <p:cNvSpPr txBox="1"/>
          <p:nvPr/>
        </p:nvSpPr>
        <p:spPr>
          <a:xfrm>
            <a:off x="505325" y="2261635"/>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3</a:t>
            </a:r>
            <a:endParaRPr lang="ru-RU" sz="3600" b="1" dirty="0">
              <a:solidFill>
                <a:srgbClr val="2172BD"/>
              </a:solidFill>
              <a:latin typeface="Segoe UI Semibold" panose="020B0702040204020203" pitchFamily="34" charset="0"/>
              <a:ea typeface="Helvetica" charset="0"/>
              <a:cs typeface="Helvetica" charset="0"/>
            </a:endParaRPr>
          </a:p>
        </p:txBody>
      </p:sp>
      <p:sp>
        <p:nvSpPr>
          <p:cNvPr id="22" name="TextBox 21"/>
          <p:cNvSpPr txBox="1"/>
          <p:nvPr/>
        </p:nvSpPr>
        <p:spPr>
          <a:xfrm>
            <a:off x="1142998" y="2806571"/>
            <a:ext cx="5354052" cy="461665"/>
          </a:xfrm>
          <a:prstGeom prst="rect">
            <a:avLst/>
          </a:prstGeom>
          <a:noFill/>
        </p:spPr>
        <p:txBody>
          <a:bodyPr wrap="square" rtlCol="0">
            <a:spAutoFit/>
          </a:bodyPr>
          <a:lstStyle>
            <a:defPPr>
              <a:defRPr lang="ru-RU"/>
            </a:defPPr>
            <a:lvl1pPr>
              <a:defRPr sz="2400">
                <a:latin typeface="Helvetica" charset="0"/>
                <a:ea typeface="Helvetica" charset="0"/>
                <a:cs typeface="Helvetica" charset="0"/>
              </a:defRPr>
            </a:lvl1pPr>
          </a:lstStyle>
          <a:p>
            <a:r>
              <a:rPr lang="en-GB" dirty="0">
                <a:latin typeface="Segoe UI Semibold" panose="020B0702040204020203" pitchFamily="34" charset="0"/>
                <a:hlinkClick r:id="rId6" action="ppaction://hlinksldjump"/>
              </a:rPr>
              <a:t>Product and Business Process</a:t>
            </a:r>
            <a:endParaRPr lang="en-GB" dirty="0">
              <a:latin typeface="Segoe UI Semibold" panose="020B0702040204020203" pitchFamily="34" charset="0"/>
            </a:endParaRPr>
          </a:p>
        </p:txBody>
      </p:sp>
      <p:sp>
        <p:nvSpPr>
          <p:cNvPr id="23" name="TextBox 22"/>
          <p:cNvSpPr txBox="1"/>
          <p:nvPr/>
        </p:nvSpPr>
        <p:spPr>
          <a:xfrm>
            <a:off x="505325" y="2714238"/>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4</a:t>
            </a:r>
            <a:endParaRPr lang="ru-RU" sz="3600" b="1" dirty="0">
              <a:solidFill>
                <a:srgbClr val="2172BD"/>
              </a:solidFill>
              <a:latin typeface="Segoe UI Semibold" panose="020B0702040204020203" pitchFamily="34" charset="0"/>
              <a:ea typeface="Helvetica" charset="0"/>
              <a:cs typeface="Helvetica" charset="0"/>
            </a:endParaRPr>
          </a:p>
        </p:txBody>
      </p:sp>
      <p:sp>
        <p:nvSpPr>
          <p:cNvPr id="27" name="TextBox 26"/>
          <p:cNvSpPr txBox="1"/>
          <p:nvPr/>
        </p:nvSpPr>
        <p:spPr>
          <a:xfrm flipH="1">
            <a:off x="505325" y="3166841"/>
            <a:ext cx="401054"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5</a:t>
            </a:r>
            <a:endParaRPr lang="ru-RU" sz="3600" b="1" dirty="0">
              <a:solidFill>
                <a:srgbClr val="2172BD"/>
              </a:solidFill>
              <a:latin typeface="Segoe UI Semibold" panose="020B0702040204020203" pitchFamily="34" charset="0"/>
              <a:ea typeface="Helvetica" charset="0"/>
              <a:cs typeface="Helvetica" charset="0"/>
            </a:endParaRPr>
          </a:p>
        </p:txBody>
      </p:sp>
      <p:sp>
        <p:nvSpPr>
          <p:cNvPr id="28" name="TextBox 27"/>
          <p:cNvSpPr txBox="1"/>
          <p:nvPr/>
        </p:nvSpPr>
        <p:spPr>
          <a:xfrm>
            <a:off x="505325" y="3619443"/>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6</a:t>
            </a:r>
            <a:endParaRPr lang="ru-RU" sz="3600" b="1" dirty="0">
              <a:solidFill>
                <a:srgbClr val="2172BD"/>
              </a:solidFill>
              <a:latin typeface="Segoe UI Semibold" panose="020B0702040204020203" pitchFamily="34" charset="0"/>
              <a:ea typeface="Helvetica" charset="0"/>
              <a:cs typeface="Helvetica" charset="0"/>
            </a:endParaRPr>
          </a:p>
        </p:txBody>
      </p:sp>
      <p:sp>
        <p:nvSpPr>
          <p:cNvPr id="29" name="TextBox 28"/>
          <p:cNvSpPr txBox="1"/>
          <p:nvPr/>
        </p:nvSpPr>
        <p:spPr>
          <a:xfrm>
            <a:off x="505325" y="4072045"/>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7</a:t>
            </a:r>
            <a:endParaRPr lang="ru-RU" sz="3600" b="1" dirty="0">
              <a:solidFill>
                <a:srgbClr val="2172BD"/>
              </a:solidFill>
              <a:latin typeface="Segoe UI Semibold" panose="020B0702040204020203" pitchFamily="34" charset="0"/>
              <a:ea typeface="Helvetica" charset="0"/>
              <a:cs typeface="Helvetica" charset="0"/>
            </a:endParaRPr>
          </a:p>
        </p:txBody>
      </p:sp>
      <p:sp>
        <p:nvSpPr>
          <p:cNvPr id="31" name="TextBox 30"/>
          <p:cNvSpPr txBox="1"/>
          <p:nvPr/>
        </p:nvSpPr>
        <p:spPr>
          <a:xfrm>
            <a:off x="505325" y="4977249"/>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9</a:t>
            </a:r>
            <a:endParaRPr lang="ru-RU" sz="3600" b="1" dirty="0">
              <a:solidFill>
                <a:srgbClr val="2172BD"/>
              </a:solidFill>
              <a:latin typeface="Segoe UI Semibold" panose="020B0702040204020203" pitchFamily="34" charset="0"/>
              <a:ea typeface="Helvetica" charset="0"/>
              <a:cs typeface="Helvetica" charset="0"/>
            </a:endParaRPr>
          </a:p>
        </p:txBody>
      </p:sp>
      <p:sp>
        <p:nvSpPr>
          <p:cNvPr id="33" name="TextBox 32"/>
          <p:cNvSpPr txBox="1"/>
          <p:nvPr/>
        </p:nvSpPr>
        <p:spPr>
          <a:xfrm>
            <a:off x="505325" y="5429851"/>
            <a:ext cx="786062"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10</a:t>
            </a:r>
            <a:endParaRPr lang="ru-RU" sz="3600" b="1" dirty="0">
              <a:solidFill>
                <a:srgbClr val="2172BD"/>
              </a:solidFill>
              <a:latin typeface="Segoe UI Semibold" panose="020B0702040204020203" pitchFamily="34" charset="0"/>
              <a:ea typeface="Helvetica" charset="0"/>
              <a:cs typeface="Helvetica" charset="0"/>
            </a:endParaRPr>
          </a:p>
        </p:txBody>
      </p:sp>
      <p:sp>
        <p:nvSpPr>
          <p:cNvPr id="34" name="TextBox 33"/>
          <p:cNvSpPr txBox="1"/>
          <p:nvPr/>
        </p:nvSpPr>
        <p:spPr>
          <a:xfrm>
            <a:off x="505325" y="5882454"/>
            <a:ext cx="786062" cy="646331"/>
          </a:xfrm>
          <a:prstGeom prst="rect">
            <a:avLst/>
          </a:prstGeom>
          <a:noFill/>
        </p:spPr>
        <p:txBody>
          <a:bodyPr wrap="square" rtlCol="0">
            <a:spAutoFit/>
          </a:bodyPr>
          <a:lstStyle/>
          <a:p>
            <a:r>
              <a:rPr lang="en-GB" sz="3600" b="1">
                <a:solidFill>
                  <a:srgbClr val="2172BD"/>
                </a:solidFill>
                <a:latin typeface="Segoe UI Semibold" panose="020B0702040204020203" pitchFamily="34" charset="0"/>
                <a:ea typeface="Helvetica" charset="0"/>
                <a:cs typeface="Helvetica" charset="0"/>
              </a:rPr>
              <a:t>11</a:t>
            </a:r>
            <a:endParaRPr lang="ru-RU" sz="3600" b="1" dirty="0">
              <a:solidFill>
                <a:srgbClr val="2172BD"/>
              </a:solidFill>
              <a:latin typeface="Segoe UI Semibold" panose="020B0702040204020203" pitchFamily="34" charset="0"/>
              <a:ea typeface="Helvetica" charset="0"/>
              <a:cs typeface="Helvetica" charset="0"/>
            </a:endParaRPr>
          </a:p>
        </p:txBody>
      </p:sp>
      <p:sp>
        <p:nvSpPr>
          <p:cNvPr id="35" name="TextBox 34"/>
          <p:cNvSpPr txBox="1"/>
          <p:nvPr/>
        </p:nvSpPr>
        <p:spPr>
          <a:xfrm>
            <a:off x="505325" y="4524647"/>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8</a:t>
            </a:r>
            <a:endParaRPr lang="ru-RU" sz="3600" b="1" dirty="0">
              <a:solidFill>
                <a:srgbClr val="2172BD"/>
              </a:solidFill>
              <a:latin typeface="Segoe UI Semibold" panose="020B0702040204020203" pitchFamily="34" charset="0"/>
              <a:ea typeface="Helvetica" charset="0"/>
              <a:cs typeface="Helvetica" charset="0"/>
            </a:endParaRPr>
          </a:p>
        </p:txBody>
      </p:sp>
      <p:sp>
        <p:nvSpPr>
          <p:cNvPr id="36" name="TextBox 35"/>
          <p:cNvSpPr txBox="1"/>
          <p:nvPr/>
        </p:nvSpPr>
        <p:spPr>
          <a:xfrm>
            <a:off x="1142998" y="3259174"/>
            <a:ext cx="4170948" cy="461665"/>
          </a:xfrm>
          <a:prstGeom prst="rect">
            <a:avLst/>
          </a:prstGeom>
          <a:noFill/>
        </p:spPr>
        <p:txBody>
          <a:bodyPr wrap="square" rtlCol="0">
            <a:spAutoFit/>
          </a:bodyPr>
          <a:lstStyle/>
          <a:p>
            <a:r>
              <a:rPr lang="en-GB" sz="2400" dirty="0">
                <a:latin typeface="Segoe UI Semibold" panose="020B0702040204020203" pitchFamily="34" charset="0"/>
                <a:ea typeface="Helvetica" charset="0"/>
                <a:cs typeface="Helvetica" charset="0"/>
                <a:hlinkClick r:id="rId7" action="ppaction://hlinksldjump"/>
              </a:rPr>
              <a:t>Digital Sales</a:t>
            </a:r>
            <a:endParaRPr lang="en-GB" sz="2400" dirty="0">
              <a:latin typeface="Segoe UI Semibold" panose="020B0702040204020203" pitchFamily="34" charset="0"/>
              <a:ea typeface="Helvetica" charset="0"/>
              <a:cs typeface="Helvetica" charset="0"/>
            </a:endParaRPr>
          </a:p>
        </p:txBody>
      </p:sp>
      <p:sp>
        <p:nvSpPr>
          <p:cNvPr id="37" name="TextBox 36"/>
          <p:cNvSpPr txBox="1"/>
          <p:nvPr/>
        </p:nvSpPr>
        <p:spPr>
          <a:xfrm>
            <a:off x="1142998" y="3711776"/>
            <a:ext cx="4791458" cy="461665"/>
          </a:xfrm>
          <a:prstGeom prst="rect">
            <a:avLst/>
          </a:prstGeom>
          <a:noFill/>
        </p:spPr>
        <p:txBody>
          <a:bodyPr wrap="square" rtlCol="0">
            <a:spAutoFit/>
          </a:bodyPr>
          <a:lstStyle/>
          <a:p>
            <a:r>
              <a:rPr lang="en-GB" sz="2400" dirty="0">
                <a:latin typeface="Segoe UI Semibold" panose="020B0702040204020203" pitchFamily="34" charset="0"/>
                <a:ea typeface="Helvetica" charset="0"/>
                <a:cs typeface="Helvetica" charset="0"/>
                <a:hlinkClick r:id="rId8" action="ppaction://hlinksldjump"/>
              </a:rPr>
              <a:t>Decision Making &amp; Collection</a:t>
            </a:r>
            <a:endParaRPr lang="en-GB" sz="2400" dirty="0">
              <a:latin typeface="Segoe UI Semibold" panose="020B0702040204020203" pitchFamily="34" charset="0"/>
              <a:ea typeface="Helvetica" charset="0"/>
              <a:cs typeface="Helvetica" charset="0"/>
            </a:endParaRPr>
          </a:p>
        </p:txBody>
      </p:sp>
      <p:sp>
        <p:nvSpPr>
          <p:cNvPr id="38" name="TextBox 37"/>
          <p:cNvSpPr txBox="1"/>
          <p:nvPr/>
        </p:nvSpPr>
        <p:spPr>
          <a:xfrm>
            <a:off x="1142998" y="4164378"/>
            <a:ext cx="4170948" cy="461665"/>
          </a:xfrm>
          <a:prstGeom prst="rect">
            <a:avLst/>
          </a:prstGeom>
          <a:noFill/>
        </p:spPr>
        <p:txBody>
          <a:bodyPr wrap="square" rtlCol="0">
            <a:spAutoFit/>
          </a:bodyPr>
          <a:lstStyle/>
          <a:p>
            <a:r>
              <a:rPr lang="en-GB" sz="2400" dirty="0">
                <a:latin typeface="Segoe UI Semibold" panose="020B0702040204020203" pitchFamily="34" charset="0"/>
                <a:ea typeface="Helvetica" charset="0"/>
                <a:cs typeface="Helvetica" charset="0"/>
                <a:hlinkClick r:id="rId9" action="ppaction://hlinksldjump"/>
              </a:rPr>
              <a:t>IT</a:t>
            </a:r>
            <a:endParaRPr lang="en-GB" sz="2400" dirty="0">
              <a:latin typeface="Segoe UI Semibold" panose="020B0702040204020203" pitchFamily="34" charset="0"/>
              <a:ea typeface="Helvetica" charset="0"/>
              <a:cs typeface="Helvetica" charset="0"/>
            </a:endParaRPr>
          </a:p>
        </p:txBody>
      </p:sp>
      <p:sp>
        <p:nvSpPr>
          <p:cNvPr id="39" name="TextBox 38"/>
          <p:cNvSpPr txBox="1"/>
          <p:nvPr/>
        </p:nvSpPr>
        <p:spPr>
          <a:xfrm>
            <a:off x="1142998" y="4616980"/>
            <a:ext cx="4170948" cy="461665"/>
          </a:xfrm>
          <a:prstGeom prst="rect">
            <a:avLst/>
          </a:prstGeom>
          <a:noFill/>
        </p:spPr>
        <p:txBody>
          <a:bodyPr wrap="square" rtlCol="0">
            <a:spAutoFit/>
          </a:bodyPr>
          <a:lstStyle/>
          <a:p>
            <a:r>
              <a:rPr lang="en-GB" sz="2400" dirty="0">
                <a:latin typeface="Segoe UI Semibold" panose="020B0702040204020203" pitchFamily="34" charset="0"/>
                <a:ea typeface="Helvetica" charset="0"/>
                <a:cs typeface="Helvetica" charset="0"/>
                <a:hlinkClick r:id="rId10" action="ppaction://hlinksldjump"/>
              </a:rPr>
              <a:t>HR &amp; Admin Information</a:t>
            </a:r>
            <a:endParaRPr lang="en-GB" sz="2400" dirty="0">
              <a:latin typeface="Segoe UI Semibold" panose="020B0702040204020203" pitchFamily="34" charset="0"/>
              <a:ea typeface="Helvetica" charset="0"/>
              <a:cs typeface="Helvetica" charset="0"/>
            </a:endParaRPr>
          </a:p>
        </p:txBody>
      </p:sp>
      <p:sp>
        <p:nvSpPr>
          <p:cNvPr id="40" name="TextBox 39"/>
          <p:cNvSpPr txBox="1"/>
          <p:nvPr/>
        </p:nvSpPr>
        <p:spPr>
          <a:xfrm>
            <a:off x="1142998" y="5069582"/>
            <a:ext cx="4170948" cy="461665"/>
          </a:xfrm>
          <a:prstGeom prst="rect">
            <a:avLst/>
          </a:prstGeom>
          <a:noFill/>
        </p:spPr>
        <p:txBody>
          <a:bodyPr wrap="square" rtlCol="0">
            <a:spAutoFit/>
          </a:bodyPr>
          <a:lstStyle/>
          <a:p>
            <a:r>
              <a:rPr lang="en-GB" sz="2400" dirty="0">
                <a:latin typeface="Segoe UI Semibold" panose="020B0702040204020203" pitchFamily="34" charset="0"/>
                <a:ea typeface="Helvetica" charset="0"/>
                <a:cs typeface="Helvetica" charset="0"/>
                <a:hlinkClick r:id="rId11" action="ppaction://hlinksldjump"/>
              </a:rPr>
              <a:t>Finance</a:t>
            </a:r>
            <a:endParaRPr lang="en-GB" sz="2400" dirty="0">
              <a:latin typeface="Segoe UI Semibold" panose="020B0702040204020203" pitchFamily="34" charset="0"/>
              <a:ea typeface="Helvetica" charset="0"/>
              <a:cs typeface="Helvetica" charset="0"/>
            </a:endParaRPr>
          </a:p>
        </p:txBody>
      </p:sp>
      <p:sp>
        <p:nvSpPr>
          <p:cNvPr id="41" name="TextBox 40"/>
          <p:cNvSpPr txBox="1"/>
          <p:nvPr/>
        </p:nvSpPr>
        <p:spPr>
          <a:xfrm>
            <a:off x="1142998" y="5522184"/>
            <a:ext cx="4170948" cy="461665"/>
          </a:xfrm>
          <a:prstGeom prst="rect">
            <a:avLst/>
          </a:prstGeom>
          <a:noFill/>
        </p:spPr>
        <p:txBody>
          <a:bodyPr wrap="square" rtlCol="0">
            <a:spAutoFit/>
          </a:bodyPr>
          <a:lstStyle/>
          <a:p>
            <a:r>
              <a:rPr lang="en-GB" sz="2400" dirty="0">
                <a:latin typeface="Segoe UI Semibold" panose="020B0702040204020203" pitchFamily="34" charset="0"/>
                <a:ea typeface="Helvetica" charset="0"/>
                <a:cs typeface="Helvetica" charset="0"/>
                <a:hlinkClick r:id="rId12" action="ppaction://hlinksldjump"/>
              </a:rPr>
              <a:t>Project Plan</a:t>
            </a:r>
            <a:endParaRPr lang="en-GB" sz="2400" dirty="0">
              <a:latin typeface="Segoe UI Semibold" panose="020B0702040204020203" pitchFamily="34" charset="0"/>
              <a:ea typeface="Helvetica" charset="0"/>
              <a:cs typeface="Helvetica" charset="0"/>
            </a:endParaRPr>
          </a:p>
        </p:txBody>
      </p:sp>
      <p:sp>
        <p:nvSpPr>
          <p:cNvPr id="42" name="TextBox 41"/>
          <p:cNvSpPr txBox="1"/>
          <p:nvPr/>
        </p:nvSpPr>
        <p:spPr>
          <a:xfrm>
            <a:off x="1142998" y="5974787"/>
            <a:ext cx="4170948" cy="461665"/>
          </a:xfrm>
          <a:prstGeom prst="rect">
            <a:avLst/>
          </a:prstGeom>
          <a:noFill/>
        </p:spPr>
        <p:txBody>
          <a:bodyPr wrap="square" rtlCol="0">
            <a:spAutoFit/>
          </a:bodyPr>
          <a:lstStyle/>
          <a:p>
            <a:r>
              <a:rPr lang="en-GB" sz="2400" dirty="0">
                <a:latin typeface="Segoe UI Semibold" panose="020B0702040204020203" pitchFamily="34" charset="0"/>
                <a:ea typeface="Helvetica" charset="0"/>
                <a:cs typeface="Helvetica" charset="0"/>
                <a:hlinkClick r:id="rId13" action="ppaction://hlinksldjump"/>
              </a:rPr>
              <a:t>Appendix</a:t>
            </a:r>
            <a:endParaRPr lang="en-GB" sz="2400" dirty="0">
              <a:latin typeface="Segoe UI Semibold" panose="020B0702040204020203" pitchFamily="34" charset="0"/>
              <a:ea typeface="Helvetica" charset="0"/>
              <a:cs typeface="Helvetica" charset="0"/>
            </a:endParaRPr>
          </a:p>
        </p:txBody>
      </p:sp>
    </p:spTree>
    <p:extLst>
      <p:ext uri="{BB962C8B-B14F-4D97-AF65-F5344CB8AC3E}">
        <p14:creationId xmlns:p14="http://schemas.microsoft.com/office/powerpoint/2010/main" val="982393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Consumer Lending Landscape</a:t>
            </a:r>
            <a:endParaRPr lang="ru-RU" sz="4000" dirty="0">
              <a:latin typeface="Segoe UI Semibold" panose="020B0702040204020203" pitchFamily="34" charset="0"/>
              <a:ea typeface="Helvetica" charset="0"/>
              <a:cs typeface="Helvetica" charset="0"/>
            </a:endParaRPr>
          </a:p>
        </p:txBody>
      </p:sp>
      <p:sp>
        <p:nvSpPr>
          <p:cNvPr id="11" name="TextBox 10"/>
          <p:cNvSpPr txBox="1"/>
          <p:nvPr/>
        </p:nvSpPr>
        <p:spPr>
          <a:xfrm>
            <a:off x="481265" y="5935003"/>
            <a:ext cx="10203669" cy="261610"/>
          </a:xfrm>
          <a:prstGeom prst="rect">
            <a:avLst/>
          </a:prstGeom>
          <a:solidFill>
            <a:schemeClr val="bg1"/>
          </a:solidFill>
          <a:ln>
            <a:solidFill>
              <a:srgbClr val="40A8EE"/>
            </a:solidFill>
          </a:ln>
        </p:spPr>
        <p:txBody>
          <a:bodyPr wrap="square" rtlCol="0" anchor="t">
            <a:spAutoFit/>
          </a:bodyPr>
          <a:lstStyle>
            <a:defPPr>
              <a:defRPr lang="ru-RU"/>
            </a:defPPr>
            <a:lvl1pPr marL="171450" indent="-171450">
              <a:buFont typeface="Arial" panose="020B0604020202020204" pitchFamily="34" charset="0"/>
              <a:buChar char="•"/>
              <a:defRPr sz="1400">
                <a:latin typeface="Avenir LT Com 35 Light" panose="020B0402020203020204" pitchFamily="34" charset="0"/>
                <a:ea typeface="Helvetica Light" charset="0"/>
                <a:cs typeface="Helvetica Light" charset="0"/>
              </a:defRPr>
            </a:lvl1pPr>
          </a:lstStyle>
          <a:p>
            <a:pPr marL="0" indent="0">
              <a:buNone/>
            </a:pPr>
            <a:r>
              <a:rPr lang="en-US" sz="1100" dirty="0">
                <a:latin typeface="Segoe UI Light" panose="020B0502040204020203" pitchFamily="34" charset="0"/>
              </a:rPr>
              <a:t>Pawnshops and unofficial moneylenders are our closest competitors.</a:t>
            </a:r>
            <a:endParaRPr lang="ru-RU" sz="1100" dirty="0">
              <a:latin typeface="Segoe UI Light" panose="020B0502040204020203"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565370943"/>
              </p:ext>
            </p:extLst>
          </p:nvPr>
        </p:nvGraphicFramePr>
        <p:xfrm>
          <a:off x="481265" y="1231992"/>
          <a:ext cx="11206759" cy="4658381"/>
        </p:xfrm>
        <a:graphic>
          <a:graphicData uri="http://schemas.openxmlformats.org/drawingml/2006/table">
            <a:tbl>
              <a:tblPr firstRow="1" bandRow="1">
                <a:tableStyleId>{5C22544A-7EE6-4342-B048-85BDC9FD1C3A}</a:tableStyleId>
              </a:tblPr>
              <a:tblGrid>
                <a:gridCol w="1945064">
                  <a:extLst>
                    <a:ext uri="{9D8B030D-6E8A-4147-A177-3AD203B41FA5}">
                      <a16:colId xmlns:a16="http://schemas.microsoft.com/office/drawing/2014/main" val="2775462138"/>
                    </a:ext>
                  </a:extLst>
                </a:gridCol>
                <a:gridCol w="1852339">
                  <a:extLst>
                    <a:ext uri="{9D8B030D-6E8A-4147-A177-3AD203B41FA5}">
                      <a16:colId xmlns:a16="http://schemas.microsoft.com/office/drawing/2014/main" val="123184543"/>
                    </a:ext>
                  </a:extLst>
                </a:gridCol>
                <a:gridCol w="1852339">
                  <a:extLst>
                    <a:ext uri="{9D8B030D-6E8A-4147-A177-3AD203B41FA5}">
                      <a16:colId xmlns:a16="http://schemas.microsoft.com/office/drawing/2014/main" val="1394548062"/>
                    </a:ext>
                  </a:extLst>
                </a:gridCol>
                <a:gridCol w="1852339">
                  <a:extLst>
                    <a:ext uri="{9D8B030D-6E8A-4147-A177-3AD203B41FA5}">
                      <a16:colId xmlns:a16="http://schemas.microsoft.com/office/drawing/2014/main" val="782373957"/>
                    </a:ext>
                  </a:extLst>
                </a:gridCol>
                <a:gridCol w="1852339">
                  <a:extLst>
                    <a:ext uri="{9D8B030D-6E8A-4147-A177-3AD203B41FA5}">
                      <a16:colId xmlns:a16="http://schemas.microsoft.com/office/drawing/2014/main" val="1183825937"/>
                    </a:ext>
                  </a:extLst>
                </a:gridCol>
                <a:gridCol w="1852339">
                  <a:extLst>
                    <a:ext uri="{9D8B030D-6E8A-4147-A177-3AD203B41FA5}">
                      <a16:colId xmlns:a16="http://schemas.microsoft.com/office/drawing/2014/main" val="1561460496"/>
                    </a:ext>
                  </a:extLst>
                </a:gridCol>
              </a:tblGrid>
              <a:tr h="525873">
                <a:tc>
                  <a:txBody>
                    <a:bodyPr/>
                    <a:lstStyle/>
                    <a:p>
                      <a:pPr algn="ctr"/>
                      <a:r>
                        <a:rPr lang="en-US" sz="1800" b="0" kern="1200" dirty="0">
                          <a:solidFill>
                            <a:schemeClr val="lt1"/>
                          </a:solidFill>
                          <a:latin typeface="Segoe UI Semibold" panose="020B0702040204020203" pitchFamily="34" charset="0"/>
                          <a:ea typeface="+mn-ea"/>
                          <a:cs typeface="+mn-cs"/>
                        </a:rPr>
                        <a:t>Parameter</a:t>
                      </a:r>
                      <a:endParaRPr lang="ru-RU" sz="1800" b="0" kern="1200" dirty="0">
                        <a:solidFill>
                          <a:schemeClr val="lt1"/>
                        </a:solidFill>
                        <a:latin typeface="Segoe UI Semibold" panose="020B0702040204020203" pitchFamily="34" charset="0"/>
                        <a:ea typeface="+mn-ea"/>
                        <a:cs typeface="+mn-cs"/>
                      </a:endParaRPr>
                    </a:p>
                  </a:txBody>
                  <a:tcPr anchor="ctr">
                    <a:solidFill>
                      <a:srgbClr val="2579C3"/>
                    </a:solidFill>
                  </a:tcPr>
                </a:tc>
                <a:tc>
                  <a:txBody>
                    <a:bodyPr/>
                    <a:lstStyle/>
                    <a:p>
                      <a:pPr algn="ctr"/>
                      <a:r>
                        <a:rPr lang="en-US" sz="1800" b="0" kern="1200" dirty="0">
                          <a:solidFill>
                            <a:schemeClr val="lt1"/>
                          </a:solidFill>
                          <a:latin typeface="Segoe UI Semibold" panose="020B0702040204020203" pitchFamily="34" charset="0"/>
                          <a:ea typeface="+mn-ea"/>
                          <a:cs typeface="+mn-cs"/>
                        </a:rPr>
                        <a:t>Bank</a:t>
                      </a:r>
                      <a:endParaRPr lang="ru-RU" sz="1800" b="0" kern="1200" dirty="0">
                        <a:solidFill>
                          <a:schemeClr val="lt1"/>
                        </a:solidFill>
                        <a:latin typeface="Segoe UI Semibold" panose="020B0702040204020203" pitchFamily="34" charset="0"/>
                        <a:ea typeface="+mn-ea"/>
                        <a:cs typeface="+mn-cs"/>
                      </a:endParaRPr>
                    </a:p>
                  </a:txBody>
                  <a:tcPr anchor="ctr">
                    <a:solidFill>
                      <a:srgbClr val="2579C3"/>
                    </a:solidFill>
                  </a:tcPr>
                </a:tc>
                <a:tc>
                  <a:txBody>
                    <a:bodyPr/>
                    <a:lstStyle/>
                    <a:p>
                      <a:pPr algn="ctr"/>
                      <a:r>
                        <a:rPr lang="en-US" sz="1800" b="0" kern="1200" dirty="0">
                          <a:solidFill>
                            <a:schemeClr val="lt1"/>
                          </a:solidFill>
                          <a:latin typeface="Segoe UI Semibold" panose="020B0702040204020203" pitchFamily="34" charset="0"/>
                          <a:ea typeface="+mn-ea"/>
                          <a:cs typeface="+mn-cs"/>
                        </a:rPr>
                        <a:t>MFI</a:t>
                      </a:r>
                    </a:p>
                  </a:txBody>
                  <a:tcPr anchor="ctr">
                    <a:solidFill>
                      <a:srgbClr val="2579C3"/>
                    </a:solidFill>
                  </a:tcPr>
                </a:tc>
                <a:tc>
                  <a:txBody>
                    <a:bodyPr/>
                    <a:lstStyle/>
                    <a:p>
                      <a:pPr algn="ctr"/>
                      <a:r>
                        <a:rPr lang="en-US" sz="1800" b="0" kern="1200" dirty="0">
                          <a:solidFill>
                            <a:schemeClr val="lt1"/>
                          </a:solidFill>
                          <a:latin typeface="Segoe UI Semibold" panose="020B0702040204020203" pitchFamily="34" charset="0"/>
                          <a:ea typeface="+mn-ea"/>
                          <a:cs typeface="+mn-cs"/>
                        </a:rPr>
                        <a:t>MFI</a:t>
                      </a:r>
                      <a:endParaRPr lang="ru-RU" sz="1800" b="0" kern="1200" dirty="0">
                        <a:solidFill>
                          <a:schemeClr val="lt1"/>
                        </a:solidFill>
                        <a:latin typeface="Segoe UI Semibold" panose="020B0702040204020203" pitchFamily="34" charset="0"/>
                        <a:ea typeface="+mn-ea"/>
                        <a:cs typeface="+mn-cs"/>
                      </a:endParaRPr>
                    </a:p>
                  </a:txBody>
                  <a:tcPr anchor="ctr">
                    <a:solidFill>
                      <a:srgbClr val="2579C3"/>
                    </a:solidFill>
                  </a:tcPr>
                </a:tc>
                <a:tc>
                  <a:txBody>
                    <a:bodyPr/>
                    <a:lstStyle/>
                    <a:p>
                      <a:pPr algn="ctr"/>
                      <a:r>
                        <a:rPr lang="en-US" sz="1800" b="0" kern="1200" dirty="0">
                          <a:solidFill>
                            <a:schemeClr val="lt1"/>
                          </a:solidFill>
                          <a:latin typeface="Segoe UI Semibold" panose="020B0702040204020203" pitchFamily="34" charset="0"/>
                          <a:ea typeface="+mn-ea"/>
                          <a:cs typeface="+mn-cs"/>
                        </a:rPr>
                        <a:t>Pawnshops</a:t>
                      </a:r>
                    </a:p>
                  </a:txBody>
                  <a:tcPr anchor="ctr">
                    <a:solidFill>
                      <a:srgbClr val="2579C3"/>
                    </a:solidFill>
                  </a:tcPr>
                </a:tc>
                <a:tc>
                  <a:txBody>
                    <a:bodyPr/>
                    <a:lstStyle/>
                    <a:p>
                      <a:pPr algn="ctr"/>
                      <a:r>
                        <a:rPr lang="en-US" sz="1800" b="0" kern="1200" dirty="0">
                          <a:solidFill>
                            <a:schemeClr val="lt1"/>
                          </a:solidFill>
                          <a:latin typeface="Segoe UI Semibold" panose="020B0702040204020203" pitchFamily="34" charset="0"/>
                          <a:ea typeface="+mn-ea"/>
                          <a:cs typeface="+mn-cs"/>
                        </a:rPr>
                        <a:t>Unofficial Money Lenders</a:t>
                      </a:r>
                    </a:p>
                  </a:txBody>
                  <a:tcPr anchor="ctr">
                    <a:solidFill>
                      <a:srgbClr val="2579C3"/>
                    </a:solidFill>
                  </a:tcPr>
                </a:tc>
                <a:extLst>
                  <a:ext uri="{0D108BD9-81ED-4DB2-BD59-A6C34878D82A}">
                    <a16:rowId xmlns:a16="http://schemas.microsoft.com/office/drawing/2014/main" val="3901475442"/>
                  </a:ext>
                </a:extLst>
              </a:tr>
              <a:tr h="293835">
                <a:tc>
                  <a:txBody>
                    <a:bodyPr/>
                    <a:lstStyle/>
                    <a:p>
                      <a:pPr algn="l"/>
                      <a:r>
                        <a:rPr lang="en-US"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Loan amount</a:t>
                      </a:r>
                      <a:endParaRPr lang="ru-RU"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$100-10.000</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$70-$300</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$20-100</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$100-1000</a:t>
                      </a:r>
                      <a:endParaRPr lang="ru-RU"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$100-10.000</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extLst>
                  <a:ext uri="{0D108BD9-81ED-4DB2-BD59-A6C34878D82A}">
                    <a16:rowId xmlns:a16="http://schemas.microsoft.com/office/drawing/2014/main" val="2970780005"/>
                  </a:ext>
                </a:extLst>
              </a:tr>
              <a:tr h="293835">
                <a:tc>
                  <a:txBody>
                    <a:bodyPr/>
                    <a:lstStyle/>
                    <a:p>
                      <a:pPr algn="l"/>
                      <a:r>
                        <a:rPr lang="en-US"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Range/average tenure</a:t>
                      </a:r>
                      <a:endParaRPr lang="ru-RU"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ea typeface="Segoe UI" panose="020B0502040204020203" pitchFamily="34" charset="0"/>
                          <a:cs typeface="Segoe UI" panose="020B0502040204020203" pitchFamily="34" charset="0"/>
                        </a:rPr>
                        <a:t>1-24 months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50 weeks</a:t>
                      </a:r>
                      <a:endParaRPr lang="ru-RU"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baseline="0" dirty="0">
                          <a:latin typeface="Segoe UI" panose="020B0502040204020203" pitchFamily="34" charset="0"/>
                          <a:ea typeface="Segoe UI" panose="020B0502040204020203" pitchFamily="34" charset="0"/>
                          <a:cs typeface="Segoe UI" panose="020B0502040204020203" pitchFamily="34" charset="0"/>
                        </a:rPr>
                        <a:t>4 months</a:t>
                      </a:r>
                      <a:endParaRPr lang="ru-RU"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baseline="0" dirty="0">
                          <a:latin typeface="Segoe UI" panose="020B0502040204020203" pitchFamily="34" charset="0"/>
                          <a:ea typeface="Segoe UI" panose="020B0502040204020203" pitchFamily="34" charset="0"/>
                          <a:cs typeface="Segoe UI" panose="020B0502040204020203" pitchFamily="34" charset="0"/>
                        </a:rPr>
                        <a:t>1-6 month</a:t>
                      </a:r>
                      <a:endParaRPr lang="ru-RU"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ea typeface="Segoe UI" panose="020B0502040204020203" pitchFamily="34" charset="0"/>
                          <a:cs typeface="Segoe UI" panose="020B0502040204020203" pitchFamily="34" charset="0"/>
                        </a:rPr>
                        <a:t>1-24 months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extLst>
                  <a:ext uri="{0D108BD9-81ED-4DB2-BD59-A6C34878D82A}">
                    <a16:rowId xmlns:a16="http://schemas.microsoft.com/office/drawing/2014/main" val="3642781660"/>
                  </a:ext>
                </a:extLst>
              </a:tr>
              <a:tr h="427271">
                <a:tc>
                  <a:txBody>
                    <a:bodyPr/>
                    <a:lstStyle/>
                    <a:p>
                      <a:pPr algn="l"/>
                      <a:r>
                        <a:rPr lang="en-US"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Collateral Guarantor</a:t>
                      </a:r>
                      <a:endParaRPr lang="ru-RU"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ea typeface="Segoe UI" panose="020B0502040204020203" pitchFamily="34" charset="0"/>
                          <a:cs typeface="Segoe UI" panose="020B0502040204020203" pitchFamily="34" charset="0"/>
                        </a:rPr>
                        <a:t>YES on amounts</a:t>
                      </a:r>
                      <a:r>
                        <a:rPr lang="en-US" sz="1000" baseline="0" dirty="0">
                          <a:latin typeface="Segoe UI" panose="020B0502040204020203" pitchFamily="34" charset="0"/>
                          <a:ea typeface="Segoe UI" panose="020B0502040204020203" pitchFamily="34" charset="0"/>
                          <a:cs typeface="Segoe UI" panose="020B0502040204020203" pitchFamily="34" charset="0"/>
                        </a:rPr>
                        <a:t> more $1000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aseline="0" dirty="0">
                          <a:latin typeface="Segoe UI" panose="020B0502040204020203" pitchFamily="34" charset="0"/>
                          <a:ea typeface="Segoe UI" panose="020B0502040204020203" pitchFamily="34" charset="0"/>
                          <a:cs typeface="Segoe UI" panose="020B0502040204020203" pitchFamily="34" charset="0"/>
                        </a:rPr>
                        <a:t>NO for credit cards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No</a:t>
                      </a:r>
                      <a:r>
                        <a:rPr lang="en-US" sz="1000" baseline="0" dirty="0">
                          <a:latin typeface="Segoe UI" panose="020B0502040204020203" pitchFamily="34" charset="0"/>
                          <a:ea typeface="Segoe UI" panose="020B0502040204020203" pitchFamily="34" charset="0"/>
                          <a:cs typeface="Segoe UI" panose="020B0502040204020203" pitchFamily="34" charset="0"/>
                        </a:rPr>
                        <a:t> for group loans</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Needed (Gold</a:t>
                      </a:r>
                      <a:r>
                        <a:rPr lang="en-US" sz="1000" baseline="0" dirty="0">
                          <a:latin typeface="Segoe UI" panose="020B0502040204020203" pitchFamily="34" charset="0"/>
                          <a:ea typeface="Segoe UI" panose="020B0502040204020203" pitchFamily="34" charset="0"/>
                          <a:cs typeface="Segoe UI" panose="020B0502040204020203" pitchFamily="34" charset="0"/>
                        </a:rPr>
                        <a:t> – Electronic - clothes</a:t>
                      </a:r>
                      <a:r>
                        <a:rPr lang="en-US" sz="1000" dirty="0">
                          <a:latin typeface="Segoe UI" panose="020B0502040204020203" pitchFamily="34" charset="0"/>
                          <a:ea typeface="Segoe UI" panose="020B0502040204020203" pitchFamily="34" charset="0"/>
                          <a:cs typeface="Segoe UI" panose="020B0502040204020203" pitchFamily="34" charset="0"/>
                        </a:rPr>
                        <a:t>)</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negotiated</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ea typeface="Segoe UI" panose="020B0502040204020203" pitchFamily="34" charset="0"/>
                          <a:cs typeface="Segoe UI" panose="020B0502040204020203" pitchFamily="34" charset="0"/>
                        </a:rPr>
                        <a:t>YES on amounts</a:t>
                      </a:r>
                      <a:r>
                        <a:rPr lang="en-US" sz="1000" baseline="0" dirty="0">
                          <a:latin typeface="Segoe UI" panose="020B0502040204020203" pitchFamily="34" charset="0"/>
                          <a:ea typeface="Segoe UI" panose="020B0502040204020203" pitchFamily="34" charset="0"/>
                          <a:cs typeface="Segoe UI" panose="020B0502040204020203" pitchFamily="34" charset="0"/>
                        </a:rPr>
                        <a:t> more $1000</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aseline="0" dirty="0">
                          <a:latin typeface="Segoe UI" panose="020B0502040204020203" pitchFamily="34" charset="0"/>
                          <a:ea typeface="Segoe UI" panose="020B0502040204020203" pitchFamily="34" charset="0"/>
                          <a:cs typeface="Segoe UI" panose="020B0502040204020203" pitchFamily="34" charset="0"/>
                        </a:rPr>
                        <a:t>NO for credit cards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extLst>
                  <a:ext uri="{0D108BD9-81ED-4DB2-BD59-A6C34878D82A}">
                    <a16:rowId xmlns:a16="http://schemas.microsoft.com/office/drawing/2014/main" val="4164379716"/>
                  </a:ext>
                </a:extLst>
              </a:tr>
              <a:tr h="547785">
                <a:tc>
                  <a:txBody>
                    <a:bodyPr/>
                    <a:lstStyle/>
                    <a:p>
                      <a:pPr algn="l"/>
                      <a:r>
                        <a:rPr lang="en-US"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Interest rate</a:t>
                      </a:r>
                      <a:endParaRPr lang="ru-RU"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000" kern="1200" dirty="0">
                          <a:latin typeface="Segoe UI" panose="020B0502040204020203" pitchFamily="34" charset="0"/>
                          <a:ea typeface="Segoe UI" panose="020B0502040204020203" pitchFamily="34" charset="0"/>
                          <a:cs typeface="Segoe UI" panose="020B0502040204020203" pitchFamily="34" charset="0"/>
                        </a:rPr>
                        <a:t>13% p.a.</a:t>
                      </a:r>
                    </a:p>
                    <a:p>
                      <a:pPr marL="0" algn="ctr" defTabSz="914400" rtl="0" eaLnBrk="1" latinLnBrk="0" hangingPunct="1"/>
                      <a:r>
                        <a:rPr lang="en-US" sz="1000" kern="1200" dirty="0">
                          <a:latin typeface="Segoe UI" panose="020B0502040204020203" pitchFamily="34" charset="0"/>
                          <a:ea typeface="Segoe UI" panose="020B0502040204020203" pitchFamily="34" charset="0"/>
                          <a:cs typeface="Segoe UI" panose="020B0502040204020203" pitchFamily="34" charset="0"/>
                        </a:rPr>
                        <a:t>+ establishment fees</a:t>
                      </a:r>
                    </a:p>
                    <a:p>
                      <a:pPr marL="0" algn="ctr" defTabSz="914400" rtl="0" eaLnBrk="1" latinLnBrk="0" hangingPunct="1"/>
                      <a:r>
                        <a:rPr lang="en-US" sz="1000" kern="1200" dirty="0">
                          <a:latin typeface="Segoe UI" panose="020B0502040204020203" pitchFamily="34" charset="0"/>
                          <a:ea typeface="Segoe UI" panose="020B0502040204020203" pitchFamily="34" charset="0"/>
                          <a:cs typeface="Segoe UI" panose="020B0502040204020203" pitchFamily="34" charset="0"/>
                        </a:rPr>
                        <a:t>+ legal fees </a:t>
                      </a:r>
                    </a:p>
                    <a:p>
                      <a:pPr marL="0" algn="ctr" defTabSz="914400" rtl="0" eaLnBrk="1" latinLnBrk="0" hangingPunct="1"/>
                      <a:r>
                        <a:rPr lang="en-US" sz="1000" kern="1200" dirty="0">
                          <a:latin typeface="Segoe UI" panose="020B0502040204020203" pitchFamily="34" charset="0"/>
                          <a:ea typeface="Segoe UI" panose="020B0502040204020203" pitchFamily="34" charset="0"/>
                          <a:cs typeface="Segoe UI" panose="020B0502040204020203" pitchFamily="34" charset="0"/>
                        </a:rPr>
                        <a:t>+assessor fees</a:t>
                      </a:r>
                      <a:endParaRPr lang="en-US" sz="1000" b="0"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kern="1200" dirty="0">
                          <a:latin typeface="Segoe UI" panose="020B0502040204020203" pitchFamily="34" charset="0"/>
                          <a:ea typeface="Segoe UI" panose="020B0502040204020203" pitchFamily="34" charset="0"/>
                          <a:cs typeface="Segoe UI" panose="020B0502040204020203" pitchFamily="34" charset="0"/>
                        </a:rPr>
                        <a:t>30%</a:t>
                      </a:r>
                      <a:r>
                        <a:rPr lang="en-US" sz="1000" kern="1200" baseline="0" dirty="0">
                          <a:latin typeface="Segoe UI" panose="020B0502040204020203" pitchFamily="34" charset="0"/>
                          <a:ea typeface="Segoe UI" panose="020B0502040204020203" pitchFamily="34" charset="0"/>
                          <a:cs typeface="Segoe UI" panose="020B0502040204020203" pitchFamily="34" charset="0"/>
                        </a:rPr>
                        <a:t> flat (illegal***)</a:t>
                      </a:r>
                      <a:endParaRPr lang="en-US" sz="1000" kern="1200" dirty="0">
                        <a:latin typeface="Segoe UI" panose="020B0502040204020203" pitchFamily="34" charset="0"/>
                        <a:ea typeface="Segoe UI" panose="020B0502040204020203" pitchFamily="34" charset="0"/>
                        <a:cs typeface="Segoe UI" panose="020B0502040204020203" pitchFamily="34" charset="0"/>
                      </a:endParaRPr>
                    </a:p>
                    <a:p>
                      <a:pPr algn="ctr"/>
                      <a:r>
                        <a:rPr lang="en-US" sz="1000" kern="1200" baseline="0" dirty="0">
                          <a:latin typeface="Segoe UI" panose="020B0502040204020203" pitchFamily="34" charset="0"/>
                          <a:ea typeface="Segoe UI" panose="020B0502040204020203" pitchFamily="34" charset="0"/>
                          <a:cs typeface="Segoe UI" panose="020B0502040204020203" pitchFamily="34" charset="0"/>
                        </a:rPr>
                        <a:t>+ unofficial fees charged by DSAs</a:t>
                      </a:r>
                    </a:p>
                    <a:p>
                      <a:pPr algn="ctr"/>
                      <a:r>
                        <a:rPr lang="en-US" sz="1000" kern="1200" dirty="0">
                          <a:latin typeface="Segoe UI" panose="020B0502040204020203" pitchFamily="34" charset="0"/>
                          <a:ea typeface="Segoe UI" panose="020B0502040204020203" pitchFamily="34" charset="0"/>
                          <a:cs typeface="Segoe UI" panose="020B0502040204020203" pitchFamily="34" charset="0"/>
                        </a:rPr>
                        <a:t>Weekly repayments.</a:t>
                      </a:r>
                      <a:endParaRPr lang="en-US" sz="1000" b="0"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36% according to pawnshop regulating**</a:t>
                      </a:r>
                      <a:r>
                        <a:rPr lang="en-US" sz="1000" baseline="0" dirty="0">
                          <a:latin typeface="Segoe UI" panose="020B0502040204020203" pitchFamily="34" charset="0"/>
                          <a:ea typeface="Segoe UI" panose="020B0502040204020203" pitchFamily="34" charset="0"/>
                          <a:cs typeface="Segoe UI" panose="020B0502040204020203" pitchFamily="34" charset="0"/>
                        </a:rPr>
                        <a:t> de facto - </a:t>
                      </a:r>
                      <a:r>
                        <a:rPr lang="en-US" sz="1000" dirty="0">
                          <a:latin typeface="Segoe UI" panose="020B0502040204020203" pitchFamily="34" charset="0"/>
                          <a:ea typeface="Segoe UI" panose="020B0502040204020203" pitchFamily="34" charset="0"/>
                          <a:cs typeface="Segoe UI" panose="020B0502040204020203" pitchFamily="34" charset="0"/>
                        </a:rPr>
                        <a:t>120% </a:t>
                      </a:r>
                      <a:r>
                        <a:rPr lang="en-US" sz="1000" baseline="0" dirty="0">
                          <a:latin typeface="Segoe UI" panose="020B0502040204020203" pitchFamily="34" charset="0"/>
                          <a:ea typeface="Segoe UI" panose="020B0502040204020203" pitchFamily="34" charset="0"/>
                          <a:cs typeface="Segoe UI" panose="020B0502040204020203" pitchFamily="34" charset="0"/>
                        </a:rPr>
                        <a:t> </a:t>
                      </a:r>
                      <a:r>
                        <a:rPr lang="en-US" sz="1000" dirty="0">
                          <a:latin typeface="Segoe UI" panose="020B0502040204020203" pitchFamily="34" charset="0"/>
                          <a:ea typeface="Segoe UI" panose="020B0502040204020203" pitchFamily="34" charset="0"/>
                          <a:cs typeface="Segoe UI" panose="020B0502040204020203" pitchFamily="34" charset="0"/>
                        </a:rPr>
                        <a:t>p.a.</a:t>
                      </a:r>
                      <a:endParaRPr lang="ru-RU"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60-240% ($500+)*</a:t>
                      </a:r>
                    </a:p>
                    <a:p>
                      <a:pPr algn="ctr"/>
                      <a:r>
                        <a:rPr lang="en-US" sz="1000" dirty="0">
                          <a:latin typeface="Segoe UI" panose="020B0502040204020203" pitchFamily="34" charset="0"/>
                          <a:ea typeface="Segoe UI" panose="020B0502040204020203" pitchFamily="34" charset="0"/>
                          <a:cs typeface="Segoe UI" panose="020B0502040204020203" pitchFamily="34" charset="0"/>
                        </a:rPr>
                        <a:t>120-3600% (&lt;$100)*</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algn="ctr" defTabSz="914400" rtl="0" eaLnBrk="1" latinLnBrk="0" hangingPunct="1"/>
                      <a:r>
                        <a:rPr lang="en-US" sz="1000" kern="1200" dirty="0">
                          <a:latin typeface="Segoe UI" panose="020B0502040204020203" pitchFamily="34" charset="0"/>
                          <a:ea typeface="Segoe UI" panose="020B0502040204020203" pitchFamily="34" charset="0"/>
                          <a:cs typeface="Segoe UI" panose="020B0502040204020203" pitchFamily="34" charset="0"/>
                        </a:rPr>
                        <a:t>13% p.a.</a:t>
                      </a:r>
                    </a:p>
                    <a:p>
                      <a:pPr marL="0" algn="ctr" defTabSz="914400" rtl="0" eaLnBrk="1" latinLnBrk="0" hangingPunct="1"/>
                      <a:r>
                        <a:rPr lang="en-US" sz="1000" kern="1200" dirty="0">
                          <a:latin typeface="Segoe UI" panose="020B0502040204020203" pitchFamily="34" charset="0"/>
                          <a:ea typeface="Segoe UI" panose="020B0502040204020203" pitchFamily="34" charset="0"/>
                          <a:cs typeface="Segoe UI" panose="020B0502040204020203" pitchFamily="34" charset="0"/>
                        </a:rPr>
                        <a:t>+ establishment fees</a:t>
                      </a:r>
                    </a:p>
                    <a:p>
                      <a:pPr marL="0" algn="ctr" defTabSz="914400" rtl="0" eaLnBrk="1" latinLnBrk="0" hangingPunct="1"/>
                      <a:r>
                        <a:rPr lang="en-US" sz="1000" kern="1200" dirty="0">
                          <a:latin typeface="Segoe UI" panose="020B0502040204020203" pitchFamily="34" charset="0"/>
                          <a:ea typeface="Segoe UI" panose="020B0502040204020203" pitchFamily="34" charset="0"/>
                          <a:cs typeface="Segoe UI" panose="020B0502040204020203" pitchFamily="34" charset="0"/>
                        </a:rPr>
                        <a:t>+ legal fees </a:t>
                      </a:r>
                    </a:p>
                    <a:p>
                      <a:pPr marL="0" algn="ctr" defTabSz="914400" rtl="0" eaLnBrk="1" latinLnBrk="0" hangingPunct="1"/>
                      <a:r>
                        <a:rPr lang="en-US" sz="1000" kern="1200" dirty="0">
                          <a:latin typeface="Segoe UI" panose="020B0502040204020203" pitchFamily="34" charset="0"/>
                          <a:ea typeface="Segoe UI" panose="020B0502040204020203" pitchFamily="34" charset="0"/>
                          <a:cs typeface="Segoe UI" panose="020B0502040204020203" pitchFamily="34" charset="0"/>
                        </a:rPr>
                        <a:t>+assessor fees</a:t>
                      </a:r>
                      <a:endParaRPr lang="en-US" sz="1000" b="0" kern="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extLst>
                  <a:ext uri="{0D108BD9-81ED-4DB2-BD59-A6C34878D82A}">
                    <a16:rowId xmlns:a16="http://schemas.microsoft.com/office/drawing/2014/main" val="1440670881"/>
                  </a:ext>
                </a:extLst>
              </a:tr>
              <a:tr h="233459">
                <a:tc>
                  <a:txBody>
                    <a:bodyPr/>
                    <a:lstStyle/>
                    <a:p>
                      <a:pPr algn="l"/>
                      <a:r>
                        <a:rPr lang="en-US"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Late fee</a:t>
                      </a:r>
                      <a:endParaRPr lang="ru-RU"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3% per </a:t>
                      </a:r>
                      <a:r>
                        <a:rPr lang="en-US" sz="1000" baseline="0" dirty="0">
                          <a:latin typeface="Segoe UI" panose="020B0502040204020203" pitchFamily="34" charset="0"/>
                          <a:ea typeface="Segoe UI" panose="020B0502040204020203" pitchFamily="34" charset="0"/>
                          <a:cs typeface="Segoe UI" panose="020B0502040204020203" pitchFamily="34" charset="0"/>
                        </a:rPr>
                        <a:t>month</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There</a:t>
                      </a:r>
                      <a:r>
                        <a:rPr lang="en-US" sz="1000" baseline="0" dirty="0">
                          <a:latin typeface="Segoe UI" panose="020B0502040204020203" pitchFamily="34" charset="0"/>
                          <a:ea typeface="Segoe UI" panose="020B0502040204020203" pitchFamily="34" charset="0"/>
                          <a:cs typeface="Segoe UI" panose="020B0502040204020203" pitchFamily="34" charset="0"/>
                        </a:rPr>
                        <a:t> are unofficial fees</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No</a:t>
                      </a:r>
                      <a:r>
                        <a:rPr lang="en-US" sz="1000" baseline="0" dirty="0">
                          <a:latin typeface="Segoe UI" panose="020B0502040204020203" pitchFamily="34" charset="0"/>
                          <a:ea typeface="Segoe UI" panose="020B0502040204020203" pitchFamily="34" charset="0"/>
                          <a:cs typeface="Segoe UI" panose="020B0502040204020203" pitchFamily="34" charset="0"/>
                        </a:rPr>
                        <a:t> data</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3% per </a:t>
                      </a:r>
                      <a:r>
                        <a:rPr lang="en-US" sz="1000" baseline="0" dirty="0">
                          <a:latin typeface="Segoe UI" panose="020B0502040204020203" pitchFamily="34" charset="0"/>
                          <a:ea typeface="Segoe UI" panose="020B0502040204020203" pitchFamily="34" charset="0"/>
                          <a:cs typeface="Segoe UI" panose="020B0502040204020203" pitchFamily="34" charset="0"/>
                        </a:rPr>
                        <a:t>month</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extLst>
                  <a:ext uri="{0D108BD9-81ED-4DB2-BD59-A6C34878D82A}">
                    <a16:rowId xmlns:a16="http://schemas.microsoft.com/office/drawing/2014/main" val="3095955169"/>
                  </a:ext>
                </a:extLst>
              </a:tr>
              <a:tr h="285355">
                <a:tc>
                  <a:txBody>
                    <a:bodyPr/>
                    <a:lstStyle/>
                    <a:p>
                      <a:pPr algn="l"/>
                      <a:r>
                        <a:rPr lang="en-US"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Prolongation fee</a:t>
                      </a:r>
                      <a:endParaRPr lang="ru-RU"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No</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No</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extLst>
                  <a:ext uri="{0D108BD9-81ED-4DB2-BD59-A6C34878D82A}">
                    <a16:rowId xmlns:a16="http://schemas.microsoft.com/office/drawing/2014/main" val="1415840956"/>
                  </a:ext>
                </a:extLst>
              </a:tr>
              <a:tr h="285355">
                <a:tc>
                  <a:txBody>
                    <a:bodyPr/>
                    <a:lstStyle/>
                    <a:p>
                      <a:pPr algn="l"/>
                      <a:r>
                        <a:rPr lang="en-US"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Time-to-money</a:t>
                      </a:r>
                      <a:endParaRPr lang="ru-RU"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baseline="0" dirty="0">
                          <a:latin typeface="Segoe UI" panose="020B0502040204020203" pitchFamily="34" charset="0"/>
                          <a:ea typeface="Segoe UI" panose="020B0502040204020203" pitchFamily="34" charset="0"/>
                          <a:cs typeface="Segoe UI" panose="020B0502040204020203" pitchFamily="34" charset="0"/>
                        </a:rPr>
                        <a:t>7-14 days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2-5 days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1200" baseline="0" dirty="0">
                          <a:latin typeface="Segoe UI" panose="020B0502040204020203" pitchFamily="34" charset="0"/>
                          <a:ea typeface="Segoe UI" panose="020B0502040204020203" pitchFamily="34" charset="0"/>
                          <a:cs typeface="Segoe UI" panose="020B0502040204020203" pitchFamily="34" charset="0"/>
                        </a:rPr>
                        <a:t>1 hour</a:t>
                      </a:r>
                      <a:endParaRPr lang="en-US" sz="1000" b="0" kern="1200" baseline="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baseline="0" dirty="0">
                          <a:latin typeface="Segoe UI" panose="020B0502040204020203" pitchFamily="34" charset="0"/>
                          <a:ea typeface="Segoe UI" panose="020B0502040204020203" pitchFamily="34" charset="0"/>
                          <a:cs typeface="Segoe UI" panose="020B0502040204020203" pitchFamily="34" charset="0"/>
                        </a:rPr>
                        <a:t>Up to 1 day</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algn="ctr"/>
                      <a:r>
                        <a:rPr lang="en-US" sz="1000" baseline="0" dirty="0">
                          <a:latin typeface="Segoe UI" panose="020B0502040204020203" pitchFamily="34" charset="0"/>
                          <a:ea typeface="Segoe UI" panose="020B0502040204020203" pitchFamily="34" charset="0"/>
                          <a:cs typeface="Segoe UI" panose="020B0502040204020203" pitchFamily="34" charset="0"/>
                        </a:rPr>
                        <a:t>7-14 days</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extLst>
                  <a:ext uri="{0D108BD9-81ED-4DB2-BD59-A6C34878D82A}">
                    <a16:rowId xmlns:a16="http://schemas.microsoft.com/office/drawing/2014/main" val="902365214"/>
                  </a:ext>
                </a:extLst>
              </a:tr>
              <a:tr h="3530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Loan disbursement channel</a:t>
                      </a: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Cash \ POS</a:t>
                      </a:r>
                      <a:r>
                        <a:rPr lang="en-US" sz="1000" baseline="0" dirty="0">
                          <a:latin typeface="Segoe UI" panose="020B0502040204020203" pitchFamily="34" charset="0"/>
                          <a:ea typeface="Segoe UI" panose="020B0502040204020203" pitchFamily="34" charset="0"/>
                          <a:cs typeface="Segoe UI" panose="020B0502040204020203" pitchFamily="34" charset="0"/>
                        </a:rPr>
                        <a:t> \ credit card</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Cash in</a:t>
                      </a:r>
                      <a:r>
                        <a:rPr lang="en-US" sz="1000" baseline="0" dirty="0">
                          <a:latin typeface="Segoe UI" panose="020B0502040204020203" pitchFamily="34" charset="0"/>
                          <a:ea typeface="Segoe UI" panose="020B0502040204020203" pitchFamily="34" charset="0"/>
                          <a:cs typeface="Segoe UI" panose="020B0502040204020203" pitchFamily="34" charset="0"/>
                        </a:rPr>
                        <a:t> MFI office \ DSA delivery</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Cash in</a:t>
                      </a:r>
                      <a:r>
                        <a:rPr lang="en-US" sz="1000" baseline="0" dirty="0">
                          <a:latin typeface="Segoe UI" panose="020B0502040204020203" pitchFamily="34" charset="0"/>
                          <a:ea typeface="Segoe UI" panose="020B0502040204020203" pitchFamily="34" charset="0"/>
                          <a:cs typeface="Segoe UI" panose="020B0502040204020203" pitchFamily="34" charset="0"/>
                        </a:rPr>
                        <a:t> pawnshop office</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ea typeface="Segoe UI" panose="020B0502040204020203" pitchFamily="34" charset="0"/>
                          <a:cs typeface="Segoe UI" panose="020B0502040204020203" pitchFamily="34" charset="0"/>
                        </a:rPr>
                        <a:t>Cash in</a:t>
                      </a:r>
                      <a:r>
                        <a:rPr lang="en-US" sz="1000" baseline="0" dirty="0">
                          <a:latin typeface="Segoe UI" panose="020B0502040204020203" pitchFamily="34" charset="0"/>
                          <a:ea typeface="Segoe UI" panose="020B0502040204020203" pitchFamily="34" charset="0"/>
                          <a:cs typeface="Segoe UI" panose="020B0502040204020203" pitchFamily="34" charset="0"/>
                        </a:rPr>
                        <a:t> hand / Money transfer</a:t>
                      </a:r>
                      <a:endParaRPr lang="en-US" sz="1000" dirty="0">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Cash \ POS</a:t>
                      </a:r>
                      <a:r>
                        <a:rPr lang="en-US" sz="1000" baseline="0" dirty="0">
                          <a:latin typeface="Segoe UI" panose="020B0502040204020203" pitchFamily="34" charset="0"/>
                          <a:ea typeface="Segoe UI" panose="020B0502040204020203" pitchFamily="34" charset="0"/>
                          <a:cs typeface="Segoe UI" panose="020B0502040204020203" pitchFamily="34" charset="0"/>
                        </a:rPr>
                        <a:t> \ credit card</a:t>
                      </a:r>
                      <a:endParaRPr lang="ru-RU" sz="10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extLst>
                  <a:ext uri="{0D108BD9-81ED-4DB2-BD59-A6C34878D82A}">
                    <a16:rowId xmlns:a16="http://schemas.microsoft.com/office/drawing/2014/main" val="2289400291"/>
                  </a:ext>
                </a:extLst>
              </a:tr>
              <a:tr h="5477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Verification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Documents required </a:t>
                      </a:r>
                    </a:p>
                  </a:txBody>
                  <a:tcPr marL="72000" marR="72000" marT="36000" marB="36000" anchor="ctr">
                    <a:no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ID + Family book  + recommendation from police station</a:t>
                      </a:r>
                      <a:r>
                        <a:rPr lang="en-US" sz="1000" baseline="0" dirty="0">
                          <a:latin typeface="Segoe UI" panose="020B0502040204020203" pitchFamily="34" charset="0"/>
                          <a:ea typeface="Segoe UI" panose="020B0502040204020203" pitchFamily="34" charset="0"/>
                          <a:cs typeface="Segoe UI" panose="020B0502040204020203" pitchFamily="34" charset="0"/>
                        </a:rPr>
                        <a:t> + invoice + work prove </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no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ID + Family book / recommendation from police station / additional documents</a:t>
                      </a:r>
                      <a:r>
                        <a:rPr lang="en-US" sz="1000" baseline="0" dirty="0">
                          <a:latin typeface="Segoe UI" panose="020B0502040204020203" pitchFamily="34" charset="0"/>
                          <a:ea typeface="Segoe UI" panose="020B0502040204020203" pitchFamily="34" charset="0"/>
                          <a:cs typeface="Segoe UI" panose="020B0502040204020203" pitchFamily="34" charset="0"/>
                        </a:rPr>
                        <a:t> </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no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ID</a:t>
                      </a:r>
                      <a:endParaRPr lang="ru-RU"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no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ID, </a:t>
                      </a:r>
                      <a:r>
                        <a:rPr lang="en-US" sz="1000" baseline="0" dirty="0">
                          <a:latin typeface="Segoe UI" panose="020B0502040204020203" pitchFamily="34" charset="0"/>
                          <a:ea typeface="Segoe UI" panose="020B0502040204020203" pitchFamily="34" charset="0"/>
                          <a:cs typeface="Segoe UI" panose="020B0502040204020203" pitchFamily="34" charset="0"/>
                        </a:rPr>
                        <a:t>Recommendation by existing client / Referral</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noFill/>
                  </a:tcPr>
                </a:tc>
                <a:tc>
                  <a:txBody>
                    <a:bodyPr/>
                    <a:lstStyle/>
                    <a:p>
                      <a:pPr algn="ctr"/>
                      <a:r>
                        <a:rPr lang="en-US" sz="1000" dirty="0">
                          <a:latin typeface="Segoe UI" panose="020B0502040204020203" pitchFamily="34" charset="0"/>
                          <a:ea typeface="Segoe UI" panose="020B0502040204020203" pitchFamily="34" charset="0"/>
                          <a:cs typeface="Segoe UI" panose="020B0502040204020203" pitchFamily="34" charset="0"/>
                        </a:rPr>
                        <a:t>ID + Family book  + recommendation from police station</a:t>
                      </a:r>
                      <a:r>
                        <a:rPr lang="en-US" sz="1000" baseline="0" dirty="0">
                          <a:latin typeface="Segoe UI" panose="020B0502040204020203" pitchFamily="34" charset="0"/>
                          <a:ea typeface="Segoe UI" panose="020B0502040204020203" pitchFamily="34" charset="0"/>
                          <a:cs typeface="Segoe UI" panose="020B0502040204020203" pitchFamily="34" charset="0"/>
                        </a:rPr>
                        <a:t> + invoice + work prove </a:t>
                      </a:r>
                      <a:endParaRPr lang="en-US" sz="1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noFill/>
                  </a:tcPr>
                </a:tc>
                <a:extLst>
                  <a:ext uri="{0D108BD9-81ED-4DB2-BD59-A6C34878D82A}">
                    <a16:rowId xmlns:a16="http://schemas.microsoft.com/office/drawing/2014/main" val="4042589204"/>
                  </a:ext>
                </a:extLst>
              </a:tr>
              <a:tr h="23345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Business model</a:t>
                      </a:r>
                    </a:p>
                  </a:txBody>
                  <a:tcPr marL="72000" marR="7200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baseline="0" dirty="0">
                          <a:latin typeface="Segoe UI" panose="020B0502040204020203" pitchFamily="34" charset="0"/>
                          <a:ea typeface="Segoe UI" panose="020B0502040204020203" pitchFamily="34" charset="0"/>
                          <a:cs typeface="Segoe UI" panose="020B0502040204020203" pitchFamily="34" charset="0"/>
                        </a:rPr>
                        <a:t>Offline</a:t>
                      </a:r>
                      <a:endParaRPr lang="ru-RU" sz="1000" b="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baseline="0" dirty="0">
                          <a:latin typeface="Segoe UI" panose="020B0502040204020203" pitchFamily="34" charset="0"/>
                          <a:ea typeface="Segoe UI" panose="020B0502040204020203" pitchFamily="34" charset="0"/>
                          <a:cs typeface="Segoe UI" panose="020B0502040204020203" pitchFamily="34" charset="0"/>
                        </a:rPr>
                        <a:t>Offline</a:t>
                      </a:r>
                      <a:endParaRPr lang="ru-RU" sz="1000" b="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baseline="0" dirty="0">
                          <a:latin typeface="Segoe UI" panose="020B0502040204020203" pitchFamily="34" charset="0"/>
                          <a:ea typeface="Segoe UI" panose="020B0502040204020203" pitchFamily="34" charset="0"/>
                          <a:cs typeface="Segoe UI" panose="020B0502040204020203" pitchFamily="34" charset="0"/>
                        </a:rPr>
                        <a:t>Offline</a:t>
                      </a:r>
                      <a:endParaRPr lang="ru-RU" sz="1000" b="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baseline="0" dirty="0">
                          <a:latin typeface="Segoe UI" panose="020B0502040204020203" pitchFamily="34" charset="0"/>
                          <a:ea typeface="Segoe UI" panose="020B0502040204020203" pitchFamily="34" charset="0"/>
                          <a:cs typeface="Segoe UI" panose="020B0502040204020203" pitchFamily="34" charset="0"/>
                        </a:rPr>
                        <a:t>Offline</a:t>
                      </a:r>
                      <a:endParaRPr lang="ru-RU" sz="1000" b="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000" kern="1200" baseline="0" dirty="0">
                          <a:latin typeface="Segoe UI" panose="020B0502040204020203" pitchFamily="34" charset="0"/>
                          <a:ea typeface="Segoe UI" panose="020B0502040204020203" pitchFamily="34" charset="0"/>
                          <a:cs typeface="Segoe UI" panose="020B0502040204020203" pitchFamily="34" charset="0"/>
                        </a:rPr>
                        <a:t>Offline</a:t>
                      </a:r>
                      <a:endParaRPr lang="ru-RU" sz="1000" b="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extLst>
                  <a:ext uri="{0D108BD9-81ED-4DB2-BD59-A6C34878D82A}">
                    <a16:rowId xmlns:a16="http://schemas.microsoft.com/office/drawing/2014/main" val="2595734986"/>
                  </a:ext>
                </a:extLst>
              </a:tr>
            </a:tbl>
          </a:graphicData>
        </a:graphic>
      </p:graphicFrame>
      <p:sp>
        <p:nvSpPr>
          <p:cNvPr id="13" name="Rectangle 12"/>
          <p:cNvSpPr/>
          <p:nvPr/>
        </p:nvSpPr>
        <p:spPr>
          <a:xfrm>
            <a:off x="481265" y="6323009"/>
            <a:ext cx="5059398" cy="461665"/>
          </a:xfrm>
          <a:prstGeom prst="rect">
            <a:avLst/>
          </a:prstGeom>
          <a:noFill/>
        </p:spPr>
        <p:txBody>
          <a:bodyPr wrap="none" anchor="t">
            <a:spAutoFit/>
          </a:bodyPr>
          <a:lstStyle/>
          <a:p>
            <a:r>
              <a:rPr lang="en-US" sz="800" kern="0" dirty="0">
                <a:latin typeface="Segoe UI Light" panose="020B0502040204020203" pitchFamily="34" charset="0"/>
              </a:rPr>
              <a:t>*     Meeting with professional unofficial moneylenders ($500+). Feedback by street vendors (&lt;$100)</a:t>
            </a:r>
          </a:p>
          <a:p>
            <a:r>
              <a:rPr lang="en-US" sz="800" kern="0" dirty="0">
                <a:latin typeface="Segoe UI Light" panose="020B0502040204020203" pitchFamily="34" charset="0"/>
              </a:rPr>
              <a:t>**    c4(c) YCDC Pawnshop Agreement, s19 &amp; 23 Financial Institutions Law 20/2016</a:t>
            </a:r>
          </a:p>
          <a:p>
            <a:r>
              <a:rPr lang="en-US" sz="800" kern="0" dirty="0">
                <a:latin typeface="Segoe UI Light" panose="020B0502040204020203" pitchFamily="34" charset="0"/>
              </a:rPr>
              <a:t>***  Microfinance Supervisory Committee Directive No. 2/2014: flat rate is illegal. De facto MFIs skip this regulation</a:t>
            </a:r>
          </a:p>
        </p:txBody>
      </p:sp>
    </p:spTree>
    <p:extLst>
      <p:ext uri="{BB962C8B-B14F-4D97-AF65-F5344CB8AC3E}">
        <p14:creationId xmlns:p14="http://schemas.microsoft.com/office/powerpoint/2010/main" val="458047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Our Product parameters</a:t>
            </a:r>
            <a:endParaRPr lang="ru-RU" sz="4000" dirty="0">
              <a:latin typeface="Segoe UI Semibold" panose="020B0702040204020203" pitchFamily="34" charset="0"/>
              <a:ea typeface="Helvetica" charset="0"/>
              <a:cs typeface="Helvetica" charset="0"/>
            </a:endParaRPr>
          </a:p>
        </p:txBody>
      </p:sp>
      <p:sp>
        <p:nvSpPr>
          <p:cNvPr id="11" name="TextBox 10"/>
          <p:cNvSpPr txBox="1"/>
          <p:nvPr/>
        </p:nvSpPr>
        <p:spPr>
          <a:xfrm>
            <a:off x="368968" y="6465323"/>
            <a:ext cx="6906364" cy="261610"/>
          </a:xfrm>
          <a:prstGeom prst="rect">
            <a:avLst/>
          </a:prstGeom>
          <a:solidFill>
            <a:schemeClr val="bg1"/>
          </a:solidFill>
          <a:ln>
            <a:solidFill>
              <a:srgbClr val="40A8EE"/>
            </a:solidFill>
          </a:ln>
        </p:spPr>
        <p:txBody>
          <a:bodyPr wrap="square" rtlCol="0" anchor="t">
            <a:spAutoFit/>
          </a:bodyPr>
          <a:lstStyle>
            <a:defPPr>
              <a:defRPr lang="ru-RU"/>
            </a:defPPr>
            <a:lvl1pPr marL="171450" indent="-171450">
              <a:buFont typeface="Arial" panose="020B0604020202020204" pitchFamily="34" charset="0"/>
              <a:buChar char="•"/>
              <a:defRPr sz="1400">
                <a:latin typeface="Avenir LT Com 35 Light" panose="020B0402020203020204" pitchFamily="34" charset="0"/>
                <a:ea typeface="Helvetica Light" charset="0"/>
                <a:cs typeface="Helvetica Light" charset="0"/>
              </a:defRPr>
            </a:lvl1pPr>
          </a:lstStyle>
          <a:p>
            <a:pPr marL="0" indent="0">
              <a:buNone/>
            </a:pPr>
            <a:r>
              <a:rPr lang="en-US" sz="1100" dirty="0">
                <a:latin typeface="Segoe UI Light" panose="020B0502040204020203" pitchFamily="34" charset="0"/>
              </a:rPr>
              <a:t>In MM we plan to start with our standard PDL product – IR 1% per day, Overdue IR 2% per day.</a:t>
            </a:r>
          </a:p>
        </p:txBody>
      </p:sp>
      <p:graphicFrame>
        <p:nvGraphicFramePr>
          <p:cNvPr id="8" name="Table 7"/>
          <p:cNvGraphicFramePr>
            <a:graphicFrameLocks noGrp="1"/>
          </p:cNvGraphicFramePr>
          <p:nvPr>
            <p:extLst>
              <p:ext uri="{D42A27DB-BD31-4B8C-83A1-F6EECF244321}">
                <p14:modId xmlns:p14="http://schemas.microsoft.com/office/powerpoint/2010/main" val="3395133662"/>
              </p:ext>
            </p:extLst>
          </p:nvPr>
        </p:nvGraphicFramePr>
        <p:xfrm>
          <a:off x="368968" y="1283495"/>
          <a:ext cx="7737540" cy="5139600"/>
        </p:xfrm>
        <a:graphic>
          <a:graphicData uri="http://schemas.openxmlformats.org/drawingml/2006/table">
            <a:tbl>
              <a:tblPr firstRow="1" bandRow="1">
                <a:tableStyleId>{5C22544A-7EE6-4342-B048-85BDC9FD1C3A}</a:tableStyleId>
              </a:tblPr>
              <a:tblGrid>
                <a:gridCol w="2213344">
                  <a:extLst>
                    <a:ext uri="{9D8B030D-6E8A-4147-A177-3AD203B41FA5}">
                      <a16:colId xmlns:a16="http://schemas.microsoft.com/office/drawing/2014/main" val="2775462138"/>
                    </a:ext>
                  </a:extLst>
                </a:gridCol>
                <a:gridCol w="5524196">
                  <a:extLst>
                    <a:ext uri="{9D8B030D-6E8A-4147-A177-3AD203B41FA5}">
                      <a16:colId xmlns:a16="http://schemas.microsoft.com/office/drawing/2014/main" val="123184543"/>
                    </a:ext>
                  </a:extLst>
                </a:gridCol>
              </a:tblGrid>
              <a:tr h="313656">
                <a:tc>
                  <a:txBody>
                    <a:bodyPr/>
                    <a:lstStyle/>
                    <a:p>
                      <a:pPr algn="ctr"/>
                      <a:r>
                        <a:rPr lang="en-US" sz="1800" b="0" kern="1200">
                          <a:solidFill>
                            <a:schemeClr val="lt1"/>
                          </a:solidFill>
                          <a:latin typeface="Segoe UI Semibold" panose="020B0702040204020203" pitchFamily="34" charset="0"/>
                          <a:ea typeface="+mn-ea"/>
                          <a:cs typeface="+mn-cs"/>
                        </a:rPr>
                        <a:t>Parameter</a:t>
                      </a:r>
                      <a:endParaRPr lang="ru-RU" sz="1800" b="0" kern="1200" dirty="0">
                        <a:solidFill>
                          <a:schemeClr val="lt1"/>
                        </a:solidFill>
                        <a:latin typeface="Segoe UI Semibold" panose="020B0702040204020203" pitchFamily="34" charset="0"/>
                        <a:ea typeface="+mn-ea"/>
                        <a:cs typeface="+mn-cs"/>
                      </a:endParaRPr>
                    </a:p>
                  </a:txBody>
                  <a:tcPr anchor="ctr">
                    <a:solidFill>
                      <a:srgbClr val="2579C3"/>
                    </a:solidFill>
                  </a:tcPr>
                </a:tc>
                <a:tc>
                  <a:txBody>
                    <a:bodyPr/>
                    <a:lstStyle/>
                    <a:p>
                      <a:pPr algn="ctr"/>
                      <a:r>
                        <a:rPr lang="en-US" sz="1800" b="0" kern="1200" dirty="0">
                          <a:solidFill>
                            <a:schemeClr val="lt1"/>
                          </a:solidFill>
                          <a:latin typeface="Segoe UI Semibold" panose="020B0702040204020203" pitchFamily="34" charset="0"/>
                          <a:ea typeface="+mn-ea"/>
                          <a:cs typeface="+mn-cs"/>
                        </a:rPr>
                        <a:t>Value </a:t>
                      </a:r>
                    </a:p>
                  </a:txBody>
                  <a:tcPr anchor="ctr">
                    <a:solidFill>
                      <a:srgbClr val="2579C3"/>
                    </a:solidFill>
                  </a:tcPr>
                </a:tc>
                <a:extLst>
                  <a:ext uri="{0D108BD9-81ED-4DB2-BD59-A6C34878D82A}">
                    <a16:rowId xmlns:a16="http://schemas.microsoft.com/office/drawing/2014/main" val="3901475442"/>
                  </a:ext>
                </a:extLst>
              </a:tr>
              <a:tr h="231640">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Product type</a:t>
                      </a:r>
                      <a:endParaRPr lang="ru-RU"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latin typeface="Segoe UI" panose="020B0502040204020203" pitchFamily="34" charset="0"/>
                          <a:ea typeface="Segoe UI" panose="020B0502040204020203" pitchFamily="34" charset="0"/>
                          <a:cs typeface="Segoe UI" panose="020B0502040204020203" pitchFamily="34" charset="0"/>
                        </a:rPr>
                        <a:t>Pay day loan (PDL)</a:t>
                      </a:r>
                      <a:endPar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extLst>
                  <a:ext uri="{0D108BD9-81ED-4DB2-BD59-A6C34878D82A}">
                    <a16:rowId xmlns:a16="http://schemas.microsoft.com/office/drawing/2014/main" val="2970780005"/>
                  </a:ext>
                </a:extLst>
              </a:tr>
              <a:tr h="231640">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Currency</a:t>
                      </a:r>
                      <a:endParaRPr lang="ru-RU"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latin typeface="Segoe UI" panose="020B0502040204020203" pitchFamily="34" charset="0"/>
                          <a:ea typeface="Segoe UI" panose="020B0502040204020203" pitchFamily="34" charset="0"/>
                          <a:cs typeface="Segoe UI" panose="020B0502040204020203" pitchFamily="34" charset="0"/>
                        </a:rPr>
                        <a:t>Myanmar kyat (MMK)</a:t>
                      </a:r>
                      <a:endPar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3642781660"/>
                  </a:ext>
                </a:extLst>
              </a:tr>
              <a:tr h="231640">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Loan amount</a:t>
                      </a:r>
                      <a:endParaRPr lang="ru-RU"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latin typeface="Segoe UI" panose="020B0502040204020203" pitchFamily="34" charset="0"/>
                          <a:ea typeface="Segoe UI" panose="020B0502040204020203" pitchFamily="34" charset="0"/>
                          <a:cs typeface="Segoe UI" panose="020B0502040204020203" pitchFamily="34" charset="0"/>
                        </a:rPr>
                        <a:t>50K-300K MMK (</a:t>
                      </a:r>
                      <a:r>
                        <a:rPr lang="en-US" sz="1100" dirty="0">
                          <a:latin typeface="Segoe UI" panose="020B0502040204020203" pitchFamily="34" charset="0"/>
                          <a:ea typeface="Segoe UI" panose="020B0502040204020203" pitchFamily="34" charset="0"/>
                          <a:cs typeface="Segoe UI" panose="020B0502040204020203" pitchFamily="34" charset="0"/>
                        </a:rPr>
                        <a:t>equivalent</a:t>
                      </a:r>
                      <a:r>
                        <a:rPr lang="en-US" sz="1100" baseline="0" dirty="0">
                          <a:latin typeface="Segoe UI" panose="020B0502040204020203" pitchFamily="34" charset="0"/>
                          <a:ea typeface="Segoe UI" panose="020B0502040204020203" pitchFamily="34" charset="0"/>
                          <a:cs typeface="Segoe UI" panose="020B0502040204020203" pitchFamily="34" charset="0"/>
                        </a:rPr>
                        <a:t> of $</a:t>
                      </a:r>
                      <a:r>
                        <a:rPr lang="en-US" sz="1100" kern="1200" baseline="0" dirty="0">
                          <a:latin typeface="Segoe UI" panose="020B0502040204020203" pitchFamily="34" charset="0"/>
                          <a:ea typeface="Segoe UI" panose="020B0502040204020203" pitchFamily="34" charset="0"/>
                          <a:cs typeface="Segoe UI" panose="020B0502040204020203" pitchFamily="34" charset="0"/>
                        </a:rPr>
                        <a:t>41-250)</a:t>
                      </a:r>
                      <a:endParaRPr lang="en-US" sz="11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extLst>
                  <a:ext uri="{0D108BD9-81ED-4DB2-BD59-A6C34878D82A}">
                    <a16:rowId xmlns:a16="http://schemas.microsoft.com/office/drawing/2014/main" val="4164379716"/>
                  </a:ext>
                </a:extLst>
              </a:tr>
              <a:tr h="231640">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Loan tenor, calendar days</a:t>
                      </a:r>
                      <a:endParaRPr lang="ru-RU"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7, 15, 21, 30days</a:t>
                      </a: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440670881"/>
                  </a:ext>
                </a:extLst>
              </a:tr>
              <a:tr h="365932">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Collateral</a:t>
                      </a:r>
                    </a:p>
                  </a:txBody>
                  <a:tcPr marL="72000" marR="72000" marT="36000" marB="36000" anchor="c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latin typeface="Segoe UI" panose="020B0502040204020203" pitchFamily="34" charset="0"/>
                          <a:ea typeface="Segoe UI" panose="020B0502040204020203" pitchFamily="34" charset="0"/>
                          <a:cs typeface="Segoe UI" panose="020B0502040204020203" pitchFamily="34" charset="0"/>
                        </a:rPr>
                        <a:t>Officially borrower's mobile phone will be assumed as collateral, </a:t>
                      </a:r>
                    </a:p>
                    <a:p>
                      <a:pPr marL="0" marR="0" indent="0" algn="ctr" defTabSz="914400" rtl="0" eaLnBrk="1" fontAlgn="auto" latinLnBrk="0" hangingPunct="1">
                        <a:lnSpc>
                          <a:spcPct val="100000"/>
                        </a:lnSpc>
                        <a:spcBef>
                          <a:spcPts val="0"/>
                        </a:spcBef>
                        <a:spcAft>
                          <a:spcPts val="0"/>
                        </a:spcAft>
                        <a:buClrTx/>
                        <a:buSzTx/>
                        <a:buFontTx/>
                        <a:buNone/>
                        <a:tabLst/>
                        <a:defRPr/>
                      </a:pPr>
                      <a:r>
                        <a:rPr lang="en-US" sz="1100" baseline="0" dirty="0">
                          <a:latin typeface="Segoe UI" panose="020B0502040204020203" pitchFamily="34" charset="0"/>
                          <a:ea typeface="Segoe UI" panose="020B0502040204020203" pitchFamily="34" charset="0"/>
                          <a:cs typeface="Segoe UI" panose="020B0502040204020203" pitchFamily="34" charset="0"/>
                        </a:rPr>
                        <a:t>in fact it will still be kept by the customer</a:t>
                      </a:r>
                      <a:endParaRPr lang="en-US" sz="11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extLst>
                  <a:ext uri="{0D108BD9-81ED-4DB2-BD59-A6C34878D82A}">
                    <a16:rowId xmlns:a16="http://schemas.microsoft.com/office/drawing/2014/main" val="3095955169"/>
                  </a:ext>
                </a:extLst>
              </a:tr>
              <a:tr h="231640">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Interest rate</a:t>
                      </a:r>
                      <a:endParaRPr lang="ru-RU"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1100" dirty="0">
                          <a:latin typeface="Segoe UI" panose="020B0502040204020203" pitchFamily="34" charset="0"/>
                          <a:ea typeface="Segoe UI" panose="020B0502040204020203" pitchFamily="34" charset="0"/>
                          <a:cs typeface="Segoe UI" panose="020B0502040204020203" pitchFamily="34" charset="0"/>
                        </a:rPr>
                        <a:t>29,2</a:t>
                      </a:r>
                      <a:r>
                        <a:rPr lang="en-US" sz="1100" dirty="0">
                          <a:latin typeface="Segoe UI" panose="020B0502040204020203" pitchFamily="34" charset="0"/>
                          <a:ea typeface="Segoe UI" panose="020B0502040204020203" pitchFamily="34" charset="0"/>
                          <a:cs typeface="Segoe UI" panose="020B0502040204020203" pitchFamily="34" charset="0"/>
                        </a:rPr>
                        <a:t>%</a:t>
                      </a:r>
                      <a:r>
                        <a:rPr lang="en-US" sz="1100" baseline="0" dirty="0">
                          <a:latin typeface="Segoe UI" panose="020B0502040204020203" pitchFamily="34" charset="0"/>
                          <a:ea typeface="Segoe UI" panose="020B0502040204020203" pitchFamily="34" charset="0"/>
                          <a:cs typeface="Segoe UI" panose="020B0502040204020203" pitchFamily="34" charset="0"/>
                        </a:rPr>
                        <a:t> per annum </a:t>
                      </a:r>
                      <a:r>
                        <a:rPr lang="ru-RU" sz="1100" baseline="0" dirty="0">
                          <a:latin typeface="Segoe UI" panose="020B0502040204020203" pitchFamily="34" charset="0"/>
                          <a:ea typeface="Segoe UI" panose="020B0502040204020203" pitchFamily="34" charset="0"/>
                          <a:cs typeface="Segoe UI" panose="020B0502040204020203" pitchFamily="34" charset="0"/>
                        </a:rPr>
                        <a:t>(0</a:t>
                      </a:r>
                      <a:r>
                        <a:rPr lang="en-US" sz="1100" baseline="0" dirty="0">
                          <a:latin typeface="Segoe UI" panose="020B0502040204020203" pitchFamily="34" charset="0"/>
                          <a:ea typeface="Segoe UI" panose="020B0502040204020203" pitchFamily="34" charset="0"/>
                          <a:cs typeface="Segoe UI" panose="020B0502040204020203" pitchFamily="34" charset="0"/>
                        </a:rPr>
                        <a:t>,</a:t>
                      </a:r>
                      <a:r>
                        <a:rPr lang="ru-RU" sz="1100" baseline="0" dirty="0">
                          <a:latin typeface="Segoe UI" panose="020B0502040204020203" pitchFamily="34" charset="0"/>
                          <a:ea typeface="Segoe UI" panose="020B0502040204020203" pitchFamily="34" charset="0"/>
                          <a:cs typeface="Segoe UI" panose="020B0502040204020203" pitchFamily="34" charset="0"/>
                        </a:rPr>
                        <a:t>08% </a:t>
                      </a:r>
                      <a:r>
                        <a:rPr lang="en-US" sz="1100" baseline="0" dirty="0">
                          <a:latin typeface="Segoe UI" panose="020B0502040204020203" pitchFamily="34" charset="0"/>
                          <a:ea typeface="Segoe UI" panose="020B0502040204020203" pitchFamily="34" charset="0"/>
                          <a:cs typeface="Segoe UI" panose="020B0502040204020203" pitchFamily="34" charset="0"/>
                        </a:rPr>
                        <a:t>per day)</a:t>
                      </a:r>
                      <a:endParaRPr lang="en-US" sz="11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415840956"/>
                  </a:ext>
                </a:extLst>
              </a:tr>
              <a:tr h="401537">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Service fee (to be charged by LGC)</a:t>
                      </a:r>
                      <a:endParaRPr lang="ru-RU"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Segoe UI" panose="020B0502040204020203" pitchFamily="34" charset="0"/>
                          <a:cs typeface="Segoe UI" panose="020B0502040204020203" pitchFamily="34" charset="0"/>
                        </a:rPr>
                        <a:t>0,92% per day (charged as a one-time fee for the whole LT)</a:t>
                      </a:r>
                      <a:endParaRPr lang="en-US" sz="11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extLst>
                  <a:ext uri="{0D108BD9-81ED-4DB2-BD59-A6C34878D82A}">
                    <a16:rowId xmlns:a16="http://schemas.microsoft.com/office/drawing/2014/main" val="902365214"/>
                  </a:ext>
                </a:extLst>
              </a:tr>
              <a:tr h="231640">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Late payment fee (LPF)</a:t>
                      </a:r>
                      <a:endParaRPr lang="ru-RU"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15K MMK (equivalent</a:t>
                      </a:r>
                      <a:r>
                        <a:rPr lang="en-US" sz="1100" baseline="0" dirty="0">
                          <a:latin typeface="Segoe UI" panose="020B0502040204020203" pitchFamily="34" charset="0"/>
                          <a:ea typeface="Segoe UI" panose="020B0502040204020203" pitchFamily="34" charset="0"/>
                          <a:cs typeface="Segoe UI" panose="020B0502040204020203" pitchFamily="34" charset="0"/>
                        </a:rPr>
                        <a:t> of </a:t>
                      </a:r>
                      <a:r>
                        <a:rPr lang="en-US" sz="1100" dirty="0">
                          <a:latin typeface="Segoe UI" panose="020B0502040204020203" pitchFamily="34" charset="0"/>
                          <a:ea typeface="Segoe UI" panose="020B0502040204020203" pitchFamily="34" charset="0"/>
                          <a:cs typeface="Segoe UI" panose="020B0502040204020203" pitchFamily="34" charset="0"/>
                        </a:rPr>
                        <a:t>12,5 USD)</a:t>
                      </a:r>
                      <a:endParaRPr lang="en-US" sz="11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2289400291"/>
                  </a:ext>
                </a:extLst>
              </a:tr>
              <a:tr h="2316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Overdue interest rate</a:t>
                      </a:r>
                      <a:endParaRPr lang="ru-RU"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Segoe UI" panose="020B0502040204020203" pitchFamily="34" charset="0"/>
                          <a:cs typeface="Segoe UI" panose="020B0502040204020203" pitchFamily="34" charset="0"/>
                        </a:rPr>
                        <a:t>1,</a:t>
                      </a:r>
                      <a:r>
                        <a:rPr lang="en-US" sz="1100" baseline="0" dirty="0">
                          <a:latin typeface="Segoe UI" panose="020B0502040204020203" pitchFamily="34" charset="0"/>
                          <a:ea typeface="Segoe UI" panose="020B0502040204020203" pitchFamily="34" charset="0"/>
                          <a:cs typeface="Segoe UI" panose="020B0502040204020203" pitchFamily="34" charset="0"/>
                        </a:rPr>
                        <a:t>92% per day (charged </a:t>
                      </a:r>
                      <a:r>
                        <a:rPr lang="en-US" sz="1100" dirty="0">
                          <a:latin typeface="Segoe UI" panose="020B0502040204020203" pitchFamily="34" charset="0"/>
                          <a:ea typeface="Segoe UI" panose="020B0502040204020203" pitchFamily="34" charset="0"/>
                          <a:cs typeface="Segoe UI" panose="020B0502040204020203" pitchFamily="34" charset="0"/>
                        </a:rPr>
                        <a:t>as a one-time fee for the whole LT)</a:t>
                      </a:r>
                      <a:endParaRPr lang="en-US" sz="1100" b="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noFill/>
                  </a:tcPr>
                </a:tc>
                <a:extLst>
                  <a:ext uri="{0D108BD9-81ED-4DB2-BD59-A6C34878D82A}">
                    <a16:rowId xmlns:a16="http://schemas.microsoft.com/office/drawing/2014/main" val="4042589204"/>
                  </a:ext>
                </a:extLst>
              </a:tr>
              <a:tr h="231640">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Prolongation fee</a:t>
                      </a:r>
                      <a:endParaRPr lang="ru-RU"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100" kern="1200" baseline="0" dirty="0">
                          <a:latin typeface="Segoe UI" panose="020B0502040204020203" pitchFamily="34" charset="0"/>
                          <a:ea typeface="Segoe UI" panose="020B0502040204020203" pitchFamily="34" charset="0"/>
                          <a:cs typeface="Segoe UI" panose="020B0502040204020203" pitchFamily="34" charset="0"/>
                        </a:rPr>
                        <a:t>0</a:t>
                      </a:r>
                      <a:endParaRPr lang="en-US" sz="1100" b="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2595734986"/>
                  </a:ext>
                </a:extLst>
              </a:tr>
              <a:tr h="365932">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Special features </a:t>
                      </a:r>
                      <a:endParaRPr lang="ru-RU"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noFill/>
                  </a:tcPr>
                </a:tc>
                <a:tc>
                  <a:txBody>
                    <a:bodyPr/>
                    <a:lstStyle/>
                    <a:p>
                      <a:pPr algn="ctr"/>
                      <a:r>
                        <a:rPr lang="en-US" sz="1100" kern="1200" baseline="0" dirty="0">
                          <a:latin typeface="Segoe UI" panose="020B0502040204020203" pitchFamily="34" charset="0"/>
                          <a:ea typeface="Segoe UI" panose="020B0502040204020203" pitchFamily="34" charset="0"/>
                          <a:cs typeface="Segoe UI" panose="020B0502040204020203" pitchFamily="34" charset="0"/>
                        </a:rPr>
                        <a:t>LPF grace period 3 calendar days</a:t>
                      </a:r>
                      <a:endParaRPr lang="ru-RU" sz="1100" kern="1200" baseline="0" dirty="0">
                        <a:latin typeface="Segoe UI" panose="020B0502040204020203" pitchFamily="34" charset="0"/>
                        <a:ea typeface="Segoe UI" panose="020B0502040204020203" pitchFamily="34" charset="0"/>
                        <a:cs typeface="Segoe UI" panose="020B0502040204020203" pitchFamily="34" charset="0"/>
                      </a:endParaRPr>
                    </a:p>
                    <a:p>
                      <a:pPr algn="ctr"/>
                      <a:r>
                        <a:rPr lang="en-US" sz="1100" kern="1200" baseline="0" dirty="0">
                          <a:latin typeface="Segoe UI" panose="020B0502040204020203" pitchFamily="34" charset="0"/>
                          <a:ea typeface="Segoe UI" panose="020B0502040204020203" pitchFamily="34" charset="0"/>
                          <a:cs typeface="Segoe UI" panose="020B0502040204020203" pitchFamily="34" charset="0"/>
                        </a:rPr>
                        <a:t>Prolongation condition - repayment of the 30% of LA</a:t>
                      </a:r>
                      <a:endParaRPr lang="en-US" sz="1100" b="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noFill/>
                  </a:tcPr>
                </a:tc>
                <a:extLst>
                  <a:ext uri="{0D108BD9-81ED-4DB2-BD59-A6C34878D82A}">
                    <a16:rowId xmlns:a16="http://schemas.microsoft.com/office/drawing/2014/main" val="2770151600"/>
                  </a:ext>
                </a:extLst>
              </a:tr>
              <a:tr h="231640">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Time to money</a:t>
                      </a:r>
                      <a:endParaRPr lang="ru-RU"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ctr"/>
                      <a:r>
                        <a:rPr lang="en-US" sz="1100" kern="1200" baseline="0" dirty="0">
                          <a:latin typeface="Segoe UI" panose="020B0502040204020203" pitchFamily="34" charset="0"/>
                          <a:ea typeface="Segoe UI" panose="020B0502040204020203" pitchFamily="34" charset="0"/>
                          <a:cs typeface="Segoe UI" panose="020B0502040204020203" pitchFamily="34" charset="0"/>
                        </a:rPr>
                        <a:t>1 business day</a:t>
                      </a:r>
                      <a:endParaRPr lang="en-US" sz="1100" b="0" kern="1200" baseline="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2057153529"/>
                  </a:ext>
                </a:extLst>
              </a:tr>
              <a:tr h="5096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Loan disbursement channel </a:t>
                      </a:r>
                    </a:p>
                  </a:txBody>
                  <a:tcPr marL="72000" marR="72000" marT="36000" marB="36000" anchor="ctr">
                    <a:noFill/>
                  </a:tcPr>
                </a:tc>
                <a:tc>
                  <a:txBody>
                    <a:bodyPr/>
                    <a:lstStyle/>
                    <a:p>
                      <a:pPr algn="ctr"/>
                      <a:r>
                        <a:rPr lang="en-US" sz="1100" kern="1200" baseline="0" dirty="0">
                          <a:latin typeface="Segoe UI" panose="020B0502040204020203" pitchFamily="34" charset="0"/>
                          <a:ea typeface="Segoe UI" panose="020B0502040204020203" pitchFamily="34" charset="0"/>
                          <a:cs typeface="Segoe UI" panose="020B0502040204020203" pitchFamily="34" charset="0"/>
                        </a:rPr>
                        <a:t>1</a:t>
                      </a:r>
                      <a:r>
                        <a:rPr lang="en-US" sz="1100" kern="1200" baseline="30000" dirty="0">
                          <a:latin typeface="Segoe UI" panose="020B0502040204020203" pitchFamily="34" charset="0"/>
                          <a:ea typeface="Segoe UI" panose="020B0502040204020203" pitchFamily="34" charset="0"/>
                          <a:cs typeface="Segoe UI" panose="020B0502040204020203" pitchFamily="34" charset="0"/>
                        </a:rPr>
                        <a:t>st</a:t>
                      </a:r>
                      <a:r>
                        <a:rPr lang="en-US" sz="1100" kern="1200" baseline="0" dirty="0">
                          <a:latin typeface="Segoe UI" panose="020B0502040204020203" pitchFamily="34" charset="0"/>
                          <a:ea typeface="Segoe UI" panose="020B0502040204020203" pitchFamily="34" charset="0"/>
                          <a:cs typeface="Segoe UI" panose="020B0502040204020203" pitchFamily="34" charset="0"/>
                        </a:rPr>
                        <a:t> loan through domestic remittance</a:t>
                      </a:r>
                      <a:r>
                        <a:rPr lang="ru-RU" sz="1100" kern="1200" baseline="0" dirty="0">
                          <a:latin typeface="Segoe UI" panose="020B0502040204020203" pitchFamily="34" charset="0"/>
                          <a:ea typeface="Segoe UI" panose="020B0502040204020203" pitchFamily="34" charset="0"/>
                          <a:cs typeface="Segoe UI" panose="020B0502040204020203" pitchFamily="34" charset="0"/>
                        </a:rPr>
                        <a:t> </a:t>
                      </a:r>
                      <a:r>
                        <a:rPr lang="en-US" sz="1100" kern="1200" baseline="0" dirty="0">
                          <a:latin typeface="Segoe UI" panose="020B0502040204020203" pitchFamily="34" charset="0"/>
                          <a:ea typeface="Segoe UI" panose="020B0502040204020203" pitchFamily="34" charset="0"/>
                          <a:cs typeface="Segoe UI" panose="020B0502040204020203" pitchFamily="34" charset="0"/>
                        </a:rPr>
                        <a:t>or on bank account. Repeat loan through domestic remittance, bank accounts and payment systems: </a:t>
                      </a:r>
                      <a:r>
                        <a:rPr lang="en-US" sz="1100" kern="1200" baseline="0" dirty="0" err="1">
                          <a:latin typeface="Segoe UI" panose="020B0502040204020203" pitchFamily="34" charset="0"/>
                          <a:ea typeface="Segoe UI" panose="020B0502040204020203" pitchFamily="34" charset="0"/>
                          <a:cs typeface="Segoe UI" panose="020B0502040204020203" pitchFamily="34" charset="0"/>
                        </a:rPr>
                        <a:t>MobileMoney</a:t>
                      </a:r>
                      <a:r>
                        <a:rPr lang="en-US" sz="1100" kern="1200" baseline="0" dirty="0">
                          <a:latin typeface="Segoe UI" panose="020B0502040204020203" pitchFamily="34" charset="0"/>
                          <a:ea typeface="Segoe UI" panose="020B0502040204020203" pitchFamily="34" charset="0"/>
                          <a:cs typeface="Segoe UI" panose="020B0502040204020203" pitchFamily="34" charset="0"/>
                        </a:rPr>
                        <a:t>, Ok$, </a:t>
                      </a:r>
                      <a:r>
                        <a:rPr lang="en-US" sz="1100" kern="1200" baseline="0" dirty="0" err="1">
                          <a:latin typeface="Segoe UI" panose="020B0502040204020203" pitchFamily="34" charset="0"/>
                          <a:ea typeface="Segoe UI" panose="020B0502040204020203" pitchFamily="34" charset="0"/>
                          <a:cs typeface="Segoe UI" panose="020B0502040204020203" pitchFamily="34" charset="0"/>
                        </a:rPr>
                        <a:t>WaveMoney</a:t>
                      </a:r>
                      <a:endParaRPr lang="en-US" sz="1100" b="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noFill/>
                  </a:tcPr>
                </a:tc>
                <a:extLst>
                  <a:ext uri="{0D108BD9-81ED-4DB2-BD59-A6C34878D82A}">
                    <a16:rowId xmlns:a16="http://schemas.microsoft.com/office/drawing/2014/main" val="3603256857"/>
                  </a:ext>
                </a:extLst>
              </a:tr>
              <a:tr h="36593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Loan repayment channel</a:t>
                      </a:r>
                    </a:p>
                  </a:txBody>
                  <a:tcPr marL="72000" marR="7200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latin typeface="Segoe UI" panose="020B0502040204020203" pitchFamily="34" charset="0"/>
                          <a:ea typeface="Segoe UI" panose="020B0502040204020203" pitchFamily="34" charset="0"/>
                          <a:cs typeface="Segoe UI" panose="020B0502040204020203" pitchFamily="34" charset="0"/>
                        </a:rPr>
                        <a:t>all repayments through bank transfers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kern="1200" baseline="0" dirty="0">
                          <a:latin typeface="Segoe UI" panose="020B0502040204020203" pitchFamily="34" charset="0"/>
                          <a:ea typeface="Segoe UI" panose="020B0502040204020203" pitchFamily="34" charset="0"/>
                          <a:cs typeface="Segoe UI" panose="020B0502040204020203" pitchFamily="34" charset="0"/>
                        </a:rPr>
                        <a:t>and payment systems: </a:t>
                      </a:r>
                      <a:r>
                        <a:rPr lang="en-US" sz="1100" kern="1200" baseline="0" dirty="0" err="1">
                          <a:latin typeface="Segoe UI" panose="020B0502040204020203" pitchFamily="34" charset="0"/>
                          <a:ea typeface="Segoe UI" panose="020B0502040204020203" pitchFamily="34" charset="0"/>
                          <a:cs typeface="Segoe UI" panose="020B0502040204020203" pitchFamily="34" charset="0"/>
                        </a:rPr>
                        <a:t>MobileMoney</a:t>
                      </a:r>
                      <a:r>
                        <a:rPr lang="en-US" sz="1100" kern="1200" baseline="0" dirty="0">
                          <a:latin typeface="Segoe UI" panose="020B0502040204020203" pitchFamily="34" charset="0"/>
                          <a:ea typeface="Segoe UI" panose="020B0502040204020203" pitchFamily="34" charset="0"/>
                          <a:cs typeface="Segoe UI" panose="020B0502040204020203" pitchFamily="34" charset="0"/>
                        </a:rPr>
                        <a:t>, Ok$, </a:t>
                      </a:r>
                      <a:r>
                        <a:rPr lang="en-US" sz="1100" kern="1200" baseline="0" dirty="0" err="1">
                          <a:latin typeface="Segoe UI" panose="020B0502040204020203" pitchFamily="34" charset="0"/>
                          <a:ea typeface="Segoe UI" panose="020B0502040204020203" pitchFamily="34" charset="0"/>
                          <a:cs typeface="Segoe UI" panose="020B0502040204020203" pitchFamily="34" charset="0"/>
                        </a:rPr>
                        <a:t>WaveMoney</a:t>
                      </a:r>
                      <a:endParaRPr lang="en-US" sz="1100" b="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1323861411"/>
                  </a:ext>
                </a:extLst>
              </a:tr>
            </a:tbl>
          </a:graphicData>
        </a:graphic>
      </p:graphicFrame>
      <p:graphicFrame>
        <p:nvGraphicFramePr>
          <p:cNvPr id="10" name="Table 10"/>
          <p:cNvGraphicFramePr>
            <a:graphicFrameLocks noGrp="1"/>
          </p:cNvGraphicFramePr>
          <p:nvPr>
            <p:extLst>
              <p:ext uri="{D42A27DB-BD31-4B8C-83A1-F6EECF244321}">
                <p14:modId xmlns:p14="http://schemas.microsoft.com/office/powerpoint/2010/main" val="2586146290"/>
              </p:ext>
            </p:extLst>
          </p:nvPr>
        </p:nvGraphicFramePr>
        <p:xfrm>
          <a:off x="8593895" y="1319850"/>
          <a:ext cx="3117459" cy="2019270"/>
        </p:xfrm>
        <a:graphic>
          <a:graphicData uri="http://schemas.openxmlformats.org/drawingml/2006/table">
            <a:tbl>
              <a:tblPr firstRow="1" bandRow="1">
                <a:tableStyleId>{69012ECD-51FC-41F1-AA8D-1B2483CD663E}</a:tableStyleId>
              </a:tblPr>
              <a:tblGrid>
                <a:gridCol w="1231088">
                  <a:extLst>
                    <a:ext uri="{9D8B030D-6E8A-4147-A177-3AD203B41FA5}">
                      <a16:colId xmlns:a16="http://schemas.microsoft.com/office/drawing/2014/main" val="20000"/>
                    </a:ext>
                  </a:extLst>
                </a:gridCol>
                <a:gridCol w="848867">
                  <a:extLst>
                    <a:ext uri="{9D8B030D-6E8A-4147-A177-3AD203B41FA5}">
                      <a16:colId xmlns:a16="http://schemas.microsoft.com/office/drawing/2014/main" val="20001"/>
                    </a:ext>
                  </a:extLst>
                </a:gridCol>
                <a:gridCol w="1037504">
                  <a:extLst>
                    <a:ext uri="{9D8B030D-6E8A-4147-A177-3AD203B41FA5}">
                      <a16:colId xmlns:a16="http://schemas.microsoft.com/office/drawing/2014/main" val="20002"/>
                    </a:ext>
                  </a:extLst>
                </a:gridCol>
              </a:tblGrid>
              <a:tr h="330702">
                <a:tc gridSpan="3">
                  <a:txBody>
                    <a:bodyPr/>
                    <a:lstStyle/>
                    <a:p>
                      <a:pPr algn="ctr"/>
                      <a:r>
                        <a:rPr lang="en-US" sz="1800" b="0" kern="1200" dirty="0">
                          <a:solidFill>
                            <a:schemeClr val="lt1"/>
                          </a:solidFill>
                          <a:latin typeface="Segoe UI Semibold" panose="020B0702040204020203" pitchFamily="34" charset="0"/>
                          <a:ea typeface="+mn-ea"/>
                          <a:cs typeface="+mn-cs"/>
                        </a:rPr>
                        <a:t>Loan amount range</a:t>
                      </a:r>
                    </a:p>
                  </a:txBody>
                  <a:tcPr>
                    <a:lnL w="6350" cap="flat" cmpd="sng" algn="ctr">
                      <a:noFill/>
                      <a:prstDash val="solid"/>
                      <a:miter lim="800000"/>
                    </a:lnL>
                    <a:lnR w="6350" cap="flat" cmpd="sng" algn="ctr">
                      <a:noFill/>
                      <a:prstDash val="solid"/>
                      <a:miter lim="800000"/>
                    </a:lnR>
                    <a:lnT w="6350" cap="flat" cmpd="sng" algn="ctr">
                      <a:noFill/>
                      <a:prstDash val="solid"/>
                      <a:miter lim="800000"/>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A9DE4"/>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30702">
                <a:tc>
                  <a:txBody>
                    <a:bodyPr/>
                    <a:lstStyle/>
                    <a:p>
                      <a:pPr algn="l"/>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250k MMK</a:t>
                      </a:r>
                    </a:p>
                  </a:txBody>
                  <a:tcPr>
                    <a:lnL w="6350" cap="flat" cmpd="sng" algn="ctr">
                      <a:noFill/>
                      <a:prstDash val="solid"/>
                      <a:miter lim="800000"/>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$ 205</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Yangon</a:t>
                      </a:r>
                    </a:p>
                  </a:txBody>
                  <a:tcPr>
                    <a:lnL w="12700" cap="flat" cmpd="sng" algn="ctr">
                      <a:solidFill>
                        <a:schemeClr val="bg1">
                          <a:lumMod val="85000"/>
                        </a:schemeClr>
                      </a:solidFill>
                      <a:prstDash val="solid"/>
                      <a:round/>
                      <a:headEnd type="none" w="med" len="med"/>
                      <a:tailEnd type="none" w="med" len="med"/>
                    </a:lnL>
                    <a:lnR w="6350" cap="flat" cmpd="sng" algn="ctr">
                      <a:noFill/>
                      <a:prstDash val="solid"/>
                      <a:miter lim="800000"/>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200k MMK</a:t>
                      </a:r>
                    </a:p>
                  </a:txBody>
                  <a:tcPr>
                    <a:lnL w="6350" cap="flat" cmpd="sng" algn="ctr">
                      <a:noFill/>
                      <a:prstDash val="solid"/>
                      <a:miter lim="800000"/>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$ 164</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Yangon</a:t>
                      </a:r>
                    </a:p>
                  </a:txBody>
                  <a:tcPr>
                    <a:lnL w="12700" cap="flat" cmpd="sng" algn="ctr">
                      <a:solidFill>
                        <a:schemeClr val="bg1">
                          <a:lumMod val="85000"/>
                        </a:schemeClr>
                      </a:solidFill>
                      <a:prstDash val="solid"/>
                      <a:round/>
                      <a:headEnd type="none" w="med" len="med"/>
                      <a:tailEnd type="none" w="med" len="med"/>
                    </a:lnL>
                    <a:lnR w="6350" cap="flat" cmpd="sng" algn="ctr">
                      <a:noFill/>
                      <a:prstDash val="solid"/>
                      <a:miter lim="800000"/>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150k MMK</a:t>
                      </a:r>
                    </a:p>
                  </a:txBody>
                  <a:tcPr>
                    <a:lnL w="6350" cap="flat" cmpd="sng" algn="ctr">
                      <a:noFill/>
                      <a:prstDash val="solid"/>
                      <a:miter lim="800000"/>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$ 123</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Myanmar</a:t>
                      </a:r>
                    </a:p>
                  </a:txBody>
                  <a:tcPr>
                    <a:lnL w="12700" cap="flat" cmpd="sng" algn="ctr">
                      <a:solidFill>
                        <a:schemeClr val="bg1">
                          <a:lumMod val="85000"/>
                        </a:schemeClr>
                      </a:solidFill>
                      <a:prstDash val="solid"/>
                      <a:round/>
                      <a:headEnd type="none" w="med" len="med"/>
                      <a:tailEnd type="none" w="med" len="med"/>
                    </a:lnL>
                    <a:lnR w="6350" cap="flat" cmpd="sng" algn="ctr">
                      <a:noFill/>
                      <a:prstDash val="solid"/>
                      <a:miter lim="800000"/>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100k MMK</a:t>
                      </a:r>
                    </a:p>
                  </a:txBody>
                  <a:tcPr>
                    <a:lnL w="6350" cap="flat" cmpd="sng" algn="ctr">
                      <a:noFill/>
                      <a:prstDash val="solid"/>
                      <a:miter lim="800000"/>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$ 82</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Myanmar</a:t>
                      </a:r>
                    </a:p>
                  </a:txBody>
                  <a:tcPr>
                    <a:lnL w="12700" cap="flat" cmpd="sng" algn="ctr">
                      <a:solidFill>
                        <a:schemeClr val="bg1">
                          <a:lumMod val="85000"/>
                        </a:schemeClr>
                      </a:solidFill>
                      <a:prstDash val="solid"/>
                      <a:round/>
                      <a:headEnd type="none" w="med" len="med"/>
                      <a:tailEnd type="none" w="med" len="med"/>
                    </a:lnL>
                    <a:lnR w="6350" cap="flat" cmpd="sng" algn="ctr">
                      <a:noFill/>
                      <a:prstDash val="solid"/>
                      <a:miter lim="800000"/>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307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50k MMK</a:t>
                      </a:r>
                    </a:p>
                  </a:txBody>
                  <a:tcPr>
                    <a:lnL w="6350" cap="flat" cmpd="sng" algn="ctr">
                      <a:noFill/>
                      <a:prstDash val="solid"/>
                      <a:miter lim="800000"/>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algn="ctr"/>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$ 41</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Myanmar</a:t>
                      </a:r>
                    </a:p>
                  </a:txBody>
                  <a:tcPr>
                    <a:lnL w="12700" cap="flat" cmpd="sng" algn="ctr">
                      <a:solidFill>
                        <a:schemeClr val="bg1">
                          <a:lumMod val="85000"/>
                        </a:schemeClr>
                      </a:solidFill>
                      <a:prstDash val="solid"/>
                      <a:round/>
                      <a:headEnd type="none" w="med" len="med"/>
                      <a:tailEnd type="none" w="med" len="med"/>
                    </a:lnL>
                    <a:lnR w="6350" cap="flat" cmpd="sng" algn="ctr">
                      <a:noFill/>
                      <a:prstDash val="solid"/>
                      <a:miter lim="800000"/>
                    </a:lnR>
                    <a:lnT w="12700" cap="flat" cmpd="sng" algn="ctr">
                      <a:solidFill>
                        <a:schemeClr val="bg1">
                          <a:lumMod val="8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5"/>
                  </a:ext>
                </a:extLst>
              </a:tr>
            </a:tbl>
          </a:graphicData>
        </a:graphic>
      </p:graphicFrame>
      <p:graphicFrame>
        <p:nvGraphicFramePr>
          <p:cNvPr id="12" name="Table 14"/>
          <p:cNvGraphicFramePr>
            <a:graphicFrameLocks noGrp="1"/>
          </p:cNvGraphicFramePr>
          <p:nvPr>
            <p:extLst>
              <p:ext uri="{D42A27DB-BD31-4B8C-83A1-F6EECF244321}">
                <p14:modId xmlns:p14="http://schemas.microsoft.com/office/powerpoint/2010/main" val="1730774473"/>
              </p:ext>
            </p:extLst>
          </p:nvPr>
        </p:nvGraphicFramePr>
        <p:xfrm>
          <a:off x="8593894" y="3533822"/>
          <a:ext cx="3117460" cy="1849120"/>
        </p:xfrm>
        <a:graphic>
          <a:graphicData uri="http://schemas.openxmlformats.org/drawingml/2006/table">
            <a:tbl>
              <a:tblPr firstRow="1" bandRow="1">
                <a:tableStyleId>{69012ECD-51FC-41F1-AA8D-1B2483CD663E}</a:tableStyleId>
              </a:tblPr>
              <a:tblGrid>
                <a:gridCol w="1578765">
                  <a:extLst>
                    <a:ext uri="{9D8B030D-6E8A-4147-A177-3AD203B41FA5}">
                      <a16:colId xmlns:a16="http://schemas.microsoft.com/office/drawing/2014/main" val="20000"/>
                    </a:ext>
                  </a:extLst>
                </a:gridCol>
                <a:gridCol w="1538695">
                  <a:extLst>
                    <a:ext uri="{9D8B030D-6E8A-4147-A177-3AD203B41FA5}">
                      <a16:colId xmlns:a16="http://schemas.microsoft.com/office/drawing/2014/main" val="20001"/>
                    </a:ext>
                  </a:extLst>
                </a:gridCol>
              </a:tblGrid>
              <a:tr h="139040">
                <a:tc>
                  <a:txBody>
                    <a:bodyPr/>
                    <a:lstStyle/>
                    <a:p>
                      <a:pPr marL="0" algn="ctr" defTabSz="914400" rtl="0" eaLnBrk="1" latinLnBrk="0" hangingPunct="1"/>
                      <a:r>
                        <a:rPr lang="en-US" sz="1800" b="0" kern="1200" dirty="0">
                          <a:solidFill>
                            <a:schemeClr val="lt1"/>
                          </a:solidFill>
                          <a:latin typeface="Segoe UI Semibold" panose="020B0702040204020203" pitchFamily="34" charset="0"/>
                          <a:ea typeface="+mn-ea"/>
                          <a:cs typeface="+mn-cs"/>
                        </a:rPr>
                        <a:t>Tenure</a:t>
                      </a:r>
                    </a:p>
                  </a:txBody>
                  <a:tcPr>
                    <a:lnL w="6350" cap="flat" cmpd="sng" algn="ctr">
                      <a:noFill/>
                      <a:prstDash val="solid"/>
                      <a:miter lim="800000"/>
                    </a:lnL>
                    <a:lnR w="12700" cap="flat" cmpd="sng" algn="ctr">
                      <a:solidFill>
                        <a:schemeClr val="bg1">
                          <a:lumMod val="85000"/>
                        </a:schemeClr>
                      </a:solidFill>
                      <a:prstDash val="solid"/>
                      <a:round/>
                      <a:headEnd type="none" w="med" len="med"/>
                      <a:tailEnd type="none" w="med" len="med"/>
                    </a:lnR>
                    <a:lnT w="6350" cap="flat" cmpd="sng" algn="ctr">
                      <a:noFill/>
                      <a:prstDash val="solid"/>
                      <a:miter lim="800000"/>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A9DE4"/>
                    </a:solidFill>
                  </a:tcPr>
                </a:tc>
                <a:tc>
                  <a:txBody>
                    <a:bodyPr/>
                    <a:lstStyle/>
                    <a:p>
                      <a:pPr marL="0" algn="ctr" defTabSz="914400" rtl="0" eaLnBrk="1" latinLnBrk="0" hangingPunct="1"/>
                      <a:r>
                        <a:rPr lang="en-US" sz="1800" b="0" kern="1200" dirty="0">
                          <a:solidFill>
                            <a:schemeClr val="lt1"/>
                          </a:solidFill>
                          <a:latin typeface="Segoe UI Semibold" panose="020B0702040204020203" pitchFamily="34" charset="0"/>
                          <a:ea typeface="+mn-ea"/>
                          <a:cs typeface="+mn-cs"/>
                        </a:rPr>
                        <a:t>Service</a:t>
                      </a:r>
                      <a:r>
                        <a:rPr lang="en-US" sz="1200" b="0" kern="1200" dirty="0">
                          <a:solidFill>
                            <a:schemeClr val="bg1"/>
                          </a:solidFill>
                          <a:latin typeface="Avenir LT Com 55 Roman" panose="020B0703020203020204" pitchFamily="34" charset="0"/>
                          <a:ea typeface="+mn-ea"/>
                          <a:cs typeface="+mn-cs"/>
                        </a:rPr>
                        <a:t> </a:t>
                      </a:r>
                      <a:r>
                        <a:rPr lang="en-US" sz="1800" b="0" kern="1200" dirty="0">
                          <a:solidFill>
                            <a:schemeClr val="lt1"/>
                          </a:solidFill>
                          <a:latin typeface="Segoe UI Semibold" panose="020B0702040204020203" pitchFamily="34" charset="0"/>
                          <a:ea typeface="+mn-ea"/>
                          <a:cs typeface="+mn-cs"/>
                        </a:rPr>
                        <a:t>fee</a:t>
                      </a:r>
                    </a:p>
                  </a:txBody>
                  <a:tcPr>
                    <a:lnL w="12700" cap="flat" cmpd="sng" algn="ctr">
                      <a:solidFill>
                        <a:schemeClr val="bg1">
                          <a:lumMod val="85000"/>
                        </a:schemeClr>
                      </a:solidFill>
                      <a:prstDash val="solid"/>
                      <a:round/>
                      <a:headEnd type="none" w="med" len="med"/>
                      <a:tailEnd type="none" w="med" len="med"/>
                    </a:lnL>
                    <a:lnR w="6350" cap="flat" cmpd="sng" algn="ctr">
                      <a:noFill/>
                      <a:prstDash val="solid"/>
                      <a:miter lim="800000"/>
                    </a:lnR>
                    <a:lnT w="6350" cap="flat" cmpd="sng" algn="ctr">
                      <a:noFill/>
                      <a:prstDash val="solid"/>
                      <a:miter lim="800000"/>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3A9DE4"/>
                    </a:solidFill>
                  </a:tcPr>
                </a:tc>
                <a:extLst>
                  <a:ext uri="{0D108BD9-81ED-4DB2-BD59-A6C34878D82A}">
                    <a16:rowId xmlns:a16="http://schemas.microsoft.com/office/drawing/2014/main" val="10000"/>
                  </a:ext>
                </a:extLst>
              </a:tr>
              <a:tr h="370840">
                <a:tc>
                  <a:txBody>
                    <a:bodyPr/>
                    <a:lstStyle/>
                    <a:p>
                      <a:pPr marL="0" algn="ctr" defTabSz="914400" rtl="0" eaLnBrk="1" latinLnBrk="0" hangingPunct="1"/>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7 days</a:t>
                      </a:r>
                    </a:p>
                  </a:txBody>
                  <a:tcPr anchor="ctr">
                    <a:lnL w="6350" cap="flat" cmpd="sng" algn="ctr">
                      <a:noFill/>
                      <a:prstDash val="solid"/>
                      <a:miter lim="800000"/>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6,44%</a:t>
                      </a:r>
                    </a:p>
                  </a:txBody>
                  <a:tcPr anchor="ctr">
                    <a:lnL w="12700" cap="flat" cmpd="sng" algn="ctr">
                      <a:solidFill>
                        <a:schemeClr val="bg1">
                          <a:lumMod val="85000"/>
                        </a:schemeClr>
                      </a:solidFill>
                      <a:prstDash val="solid"/>
                      <a:round/>
                      <a:headEnd type="none" w="med" len="med"/>
                      <a:tailEnd type="none" w="med" len="med"/>
                    </a:lnL>
                    <a:lnR w="6350" cap="flat" cmpd="sng" algn="ctr">
                      <a:noFill/>
                      <a:prstDash val="solid"/>
                      <a:miter lim="800000"/>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marL="0" algn="ctr" defTabSz="914400" rtl="0" eaLnBrk="1" latinLnBrk="0" hangingPunct="1"/>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15 days</a:t>
                      </a:r>
                    </a:p>
                  </a:txBody>
                  <a:tcPr anchor="ctr">
                    <a:lnL w="6350" cap="flat" cmpd="sng" algn="ctr">
                      <a:noFill/>
                      <a:prstDash val="solid"/>
                      <a:miter lim="800000"/>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13,80%</a:t>
                      </a:r>
                    </a:p>
                  </a:txBody>
                  <a:tcPr anchor="ctr">
                    <a:lnL w="12700" cap="flat" cmpd="sng" algn="ctr">
                      <a:solidFill>
                        <a:schemeClr val="bg1">
                          <a:lumMod val="85000"/>
                        </a:schemeClr>
                      </a:solidFill>
                      <a:prstDash val="solid"/>
                      <a:round/>
                      <a:headEnd type="none" w="med" len="med"/>
                      <a:tailEnd type="none" w="med" len="med"/>
                    </a:lnL>
                    <a:lnR w="6350" cap="flat" cmpd="sng" algn="ctr">
                      <a:noFill/>
                      <a:prstDash val="solid"/>
                      <a:miter lim="800000"/>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pPr marL="0" algn="ctr" defTabSz="914400" rtl="0" eaLnBrk="1" latinLnBrk="0" hangingPunct="1"/>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21 days</a:t>
                      </a:r>
                    </a:p>
                  </a:txBody>
                  <a:tcPr anchor="ctr">
                    <a:lnL w="6350" cap="flat" cmpd="sng" algn="ctr">
                      <a:noFill/>
                      <a:prstDash val="solid"/>
                      <a:miter lim="800000"/>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19,32%</a:t>
                      </a:r>
                    </a:p>
                  </a:txBody>
                  <a:tcPr anchor="ctr">
                    <a:lnL w="12700" cap="flat" cmpd="sng" algn="ctr">
                      <a:solidFill>
                        <a:schemeClr val="bg1">
                          <a:lumMod val="85000"/>
                        </a:schemeClr>
                      </a:solidFill>
                      <a:prstDash val="solid"/>
                      <a:round/>
                      <a:headEnd type="none" w="med" len="med"/>
                      <a:tailEnd type="none" w="med" len="med"/>
                    </a:lnL>
                    <a:lnR w="6350" cap="flat" cmpd="sng" algn="ctr">
                      <a:noFill/>
                      <a:prstDash val="solid"/>
                      <a:miter lim="800000"/>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70840">
                <a:tc>
                  <a:txBody>
                    <a:bodyPr/>
                    <a:lstStyle/>
                    <a:p>
                      <a:pPr marL="0" algn="ctr" defTabSz="914400" rtl="0" eaLnBrk="1" latinLnBrk="0" hangingPunct="1"/>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30 days</a:t>
                      </a:r>
                    </a:p>
                  </a:txBody>
                  <a:tcPr anchor="ctr">
                    <a:lnL w="6350" cap="flat" cmpd="sng" algn="ctr">
                      <a:noFill/>
                      <a:prstDash val="solid"/>
                      <a:miter lim="800000"/>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algn="ctr" defTabSz="914400" rtl="0" eaLnBrk="1" latinLnBrk="0" hangingPunct="1"/>
                      <a:r>
                        <a:rPr lang="en-US" sz="130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27,6%</a:t>
                      </a:r>
                    </a:p>
                  </a:txBody>
                  <a:tcPr anchor="ctr">
                    <a:lnL w="12700" cap="flat" cmpd="sng" algn="ctr">
                      <a:solidFill>
                        <a:schemeClr val="bg1">
                          <a:lumMod val="85000"/>
                        </a:schemeClr>
                      </a:solidFill>
                      <a:prstDash val="solid"/>
                      <a:round/>
                      <a:headEnd type="none" w="med" len="med"/>
                      <a:tailEnd type="none" w="med" len="med"/>
                    </a:lnL>
                    <a:lnR w="6350" cap="flat" cmpd="sng" algn="ctr">
                      <a:noFill/>
                      <a:prstDash val="solid"/>
                      <a:miter lim="800000"/>
                    </a:lnR>
                    <a:lnT w="12700" cap="flat" cmpd="sng" algn="ctr">
                      <a:solidFill>
                        <a:schemeClr val="bg1">
                          <a:lumMod val="85000"/>
                        </a:schemeClr>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14" name="TextBox 13"/>
          <p:cNvSpPr txBox="1">
            <a:spLocks/>
          </p:cNvSpPr>
          <p:nvPr/>
        </p:nvSpPr>
        <p:spPr>
          <a:xfrm>
            <a:off x="8593895" y="5401521"/>
            <a:ext cx="2380042" cy="932435"/>
          </a:xfrm>
          <a:prstGeom prst="rect">
            <a:avLst/>
          </a:prstGeom>
          <a:solidFill>
            <a:schemeClr val="bg1"/>
          </a:solidFill>
          <a:ln>
            <a:solidFill>
              <a:schemeClr val="accent1"/>
            </a:solidFill>
          </a:ln>
        </p:spPr>
        <p:txBody>
          <a:bodyPr wrap="square" rtlCol="0" anchor="t">
            <a:spAutoFit/>
          </a:bodyPr>
          <a:lstStyle/>
          <a:p>
            <a:pPr>
              <a:lnSpc>
                <a:spcPct val="105000"/>
              </a:lnSpc>
              <a:buFont typeface="Arial" pitchFamily="34" charset="0"/>
              <a:buNone/>
            </a:pPr>
            <a:r>
              <a:rPr lang="en-GB" sz="1050" dirty="0">
                <a:latin typeface="Segoe UI Light" panose="020B0502040204020203" pitchFamily="34" charset="0"/>
              </a:rPr>
              <a:t>We are offering single payment loan with certain range of loan amounts, tenures, and service fees. Customer allowed to do early repayments after passing 15 days.</a:t>
            </a:r>
            <a:endParaRPr lang="en-US" altLang="en-US" sz="1050" dirty="0">
              <a:solidFill>
                <a:srgbClr val="FF0000"/>
              </a:solidFill>
              <a:latin typeface="Segoe UI Light" panose="020B0502040204020203" pitchFamily="34" charset="0"/>
            </a:endParaRPr>
          </a:p>
        </p:txBody>
      </p:sp>
      <p:cxnSp>
        <p:nvCxnSpPr>
          <p:cNvPr id="6" name="Straight Arrow Connector 5"/>
          <p:cNvCxnSpPr/>
          <p:nvPr/>
        </p:nvCxnSpPr>
        <p:spPr>
          <a:xfrm>
            <a:off x="7568698" y="2281473"/>
            <a:ext cx="905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568698" y="3665144"/>
            <a:ext cx="90534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0059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Initial Sales Business Process</a:t>
            </a:r>
            <a:endParaRPr lang="ru-RU" sz="4000" dirty="0">
              <a:latin typeface="Segoe UI Semibold" panose="020B0702040204020203" pitchFamily="34" charset="0"/>
              <a:ea typeface="Helvetica" charset="0"/>
              <a:cs typeface="Helvetica" charset="0"/>
            </a:endParaRPr>
          </a:p>
        </p:txBody>
      </p:sp>
      <p:sp>
        <p:nvSpPr>
          <p:cNvPr id="13" name="Rectangle 92"/>
          <p:cNvSpPr/>
          <p:nvPr/>
        </p:nvSpPr>
        <p:spPr>
          <a:xfrm>
            <a:off x="492109" y="1235242"/>
            <a:ext cx="1686012" cy="2796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Semibold" panose="020B0702040204020203" pitchFamily="34" charset="0"/>
              </a:rPr>
              <a:t>1. Application</a:t>
            </a:r>
            <a:endParaRPr lang="en-US" sz="1600" dirty="0">
              <a:solidFill>
                <a:schemeClr val="tx1"/>
              </a:solidFill>
              <a:latin typeface="Segoe UI Semibold" panose="020B0702040204020203" pitchFamily="34" charset="0"/>
            </a:endParaRPr>
          </a:p>
        </p:txBody>
      </p:sp>
      <p:cxnSp>
        <p:nvCxnSpPr>
          <p:cNvPr id="16" name="Straight Connector 89"/>
          <p:cNvCxnSpPr/>
          <p:nvPr/>
        </p:nvCxnSpPr>
        <p:spPr>
          <a:xfrm flipH="1">
            <a:off x="2234152" y="1509480"/>
            <a:ext cx="3049" cy="4780064"/>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94"/>
          <p:cNvSpPr/>
          <p:nvPr/>
        </p:nvSpPr>
        <p:spPr>
          <a:xfrm>
            <a:off x="2299331" y="1225384"/>
            <a:ext cx="3807304" cy="28409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Semibold" panose="020B0702040204020203" pitchFamily="34" charset="0"/>
              </a:rPr>
              <a:t>2. Decision</a:t>
            </a:r>
            <a:endParaRPr lang="en-US" sz="1600" dirty="0">
              <a:solidFill>
                <a:schemeClr val="tx1"/>
              </a:solidFill>
              <a:latin typeface="Segoe UI Semibold" panose="020B0702040204020203" pitchFamily="34" charset="0"/>
            </a:endParaRPr>
          </a:p>
        </p:txBody>
      </p:sp>
      <p:sp>
        <p:nvSpPr>
          <p:cNvPr id="18" name="Rectangle 95"/>
          <p:cNvSpPr/>
          <p:nvPr/>
        </p:nvSpPr>
        <p:spPr>
          <a:xfrm>
            <a:off x="6227845" y="1235243"/>
            <a:ext cx="3275751" cy="27968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Semibold" panose="020B0702040204020203" pitchFamily="34" charset="0"/>
              </a:rPr>
              <a:t>3. Contract signing</a:t>
            </a:r>
            <a:endParaRPr lang="en-US" sz="1600" dirty="0">
              <a:solidFill>
                <a:schemeClr val="tx1"/>
              </a:solidFill>
              <a:latin typeface="Segoe UI Semibold" panose="020B0702040204020203" pitchFamily="34" charset="0"/>
            </a:endParaRPr>
          </a:p>
        </p:txBody>
      </p:sp>
      <p:sp>
        <p:nvSpPr>
          <p:cNvPr id="19" name="Rectangle 96"/>
          <p:cNvSpPr/>
          <p:nvPr/>
        </p:nvSpPr>
        <p:spPr>
          <a:xfrm>
            <a:off x="9626885" y="1235242"/>
            <a:ext cx="2379613" cy="28409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Semibold" panose="020B0702040204020203" pitchFamily="34" charset="0"/>
              </a:rPr>
              <a:t>4. Loan granting</a:t>
            </a:r>
          </a:p>
        </p:txBody>
      </p:sp>
      <p:cxnSp>
        <p:nvCxnSpPr>
          <p:cNvPr id="20" name="Straight Connector 90"/>
          <p:cNvCxnSpPr/>
          <p:nvPr/>
        </p:nvCxnSpPr>
        <p:spPr>
          <a:xfrm flipH="1">
            <a:off x="6164784" y="1509480"/>
            <a:ext cx="2833" cy="500157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90"/>
          <p:cNvCxnSpPr/>
          <p:nvPr/>
        </p:nvCxnSpPr>
        <p:spPr>
          <a:xfrm>
            <a:off x="9562539" y="1509480"/>
            <a:ext cx="0" cy="4910631"/>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Rectangle 71"/>
          <p:cNvSpPr/>
          <p:nvPr/>
        </p:nvSpPr>
        <p:spPr>
          <a:xfrm>
            <a:off x="492108" y="3617064"/>
            <a:ext cx="1677698"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Inbound call </a:t>
            </a:r>
          </a:p>
        </p:txBody>
      </p:sp>
      <p:sp>
        <p:nvSpPr>
          <p:cNvPr id="23" name="Rectangle 72"/>
          <p:cNvSpPr/>
          <p:nvPr/>
        </p:nvSpPr>
        <p:spPr>
          <a:xfrm>
            <a:off x="492108" y="2914980"/>
            <a:ext cx="1677698"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Outbound call </a:t>
            </a:r>
          </a:p>
        </p:txBody>
      </p:sp>
      <p:sp>
        <p:nvSpPr>
          <p:cNvPr id="24" name="Rectangle 78"/>
          <p:cNvSpPr/>
          <p:nvPr/>
        </p:nvSpPr>
        <p:spPr>
          <a:xfrm>
            <a:off x="492108" y="2212896"/>
            <a:ext cx="1677698"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SMS campaign</a:t>
            </a:r>
          </a:p>
        </p:txBody>
      </p:sp>
      <p:sp>
        <p:nvSpPr>
          <p:cNvPr id="25" name="Rectangle 71"/>
          <p:cNvSpPr/>
          <p:nvPr/>
        </p:nvSpPr>
        <p:spPr>
          <a:xfrm>
            <a:off x="492108" y="4319148"/>
            <a:ext cx="1688543"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Mobile application</a:t>
            </a:r>
          </a:p>
        </p:txBody>
      </p:sp>
      <p:sp>
        <p:nvSpPr>
          <p:cNvPr id="26" name="Rectangle 71"/>
          <p:cNvSpPr/>
          <p:nvPr/>
        </p:nvSpPr>
        <p:spPr>
          <a:xfrm>
            <a:off x="492108" y="5021232"/>
            <a:ext cx="1677697"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website</a:t>
            </a:r>
          </a:p>
        </p:txBody>
      </p:sp>
      <p:sp>
        <p:nvSpPr>
          <p:cNvPr id="27" name="Прямоугольник 99"/>
          <p:cNvSpPr/>
          <p:nvPr/>
        </p:nvSpPr>
        <p:spPr>
          <a:xfrm>
            <a:off x="2299330" y="2207446"/>
            <a:ext cx="7198863" cy="3483490"/>
          </a:xfrm>
          <a:prstGeom prst="rect">
            <a:avLst/>
          </a:prstGeom>
          <a:solidFill>
            <a:srgbClr val="D6DCE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dirty="0">
                <a:solidFill>
                  <a:schemeClr val="tx1"/>
                </a:solidFill>
              </a:rPr>
              <a:t>                       </a:t>
            </a:r>
          </a:p>
        </p:txBody>
      </p:sp>
      <p:sp>
        <p:nvSpPr>
          <p:cNvPr id="2" name="Rectangle 1"/>
          <p:cNvSpPr/>
          <p:nvPr/>
        </p:nvSpPr>
        <p:spPr>
          <a:xfrm>
            <a:off x="7649779" y="2239970"/>
            <a:ext cx="1756250" cy="307777"/>
          </a:xfrm>
          <a:prstGeom prst="rect">
            <a:avLst/>
          </a:prstGeom>
        </p:spPr>
        <p:txBody>
          <a:bodyPr wrap="none">
            <a:spAutoFit/>
          </a:bodyPr>
          <a:lstStyle/>
          <a:p>
            <a:r>
              <a:rPr lang="en-US" sz="1400" dirty="0" err="1">
                <a:latin typeface="Segoe UI Light" panose="020B0502040204020203" pitchFamily="34" charset="0"/>
              </a:rPr>
              <a:t>Terrasoft</a:t>
            </a:r>
            <a:r>
              <a:rPr lang="en-US" sz="1400" dirty="0">
                <a:latin typeface="Segoe UI Light" panose="020B0502040204020203" pitchFamily="34" charset="0"/>
              </a:rPr>
              <a:t> Online BPM</a:t>
            </a:r>
          </a:p>
        </p:txBody>
      </p:sp>
      <p:sp>
        <p:nvSpPr>
          <p:cNvPr id="28" name="Rectangle 78"/>
          <p:cNvSpPr/>
          <p:nvPr/>
        </p:nvSpPr>
        <p:spPr>
          <a:xfrm>
            <a:off x="2300354" y="2207446"/>
            <a:ext cx="1027169"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200" dirty="0">
                <a:solidFill>
                  <a:schemeClr val="tx1"/>
                </a:solidFill>
                <a:latin typeface="Segoe UI Semibold" panose="020B0702040204020203" pitchFamily="34" charset="0"/>
              </a:rPr>
              <a:t>General stop factors check </a:t>
            </a:r>
          </a:p>
        </p:txBody>
      </p:sp>
      <p:sp>
        <p:nvSpPr>
          <p:cNvPr id="33" name="Rectangle 78"/>
          <p:cNvSpPr/>
          <p:nvPr/>
        </p:nvSpPr>
        <p:spPr>
          <a:xfrm>
            <a:off x="4464754" y="2206117"/>
            <a:ext cx="1639802"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a:solidFill>
                  <a:schemeClr val="tx1"/>
                </a:solidFill>
                <a:latin typeface="Segoe UI Semibold" panose="020B0702040204020203" pitchFamily="34" charset="0"/>
              </a:rPr>
              <a:t>Contact persons</a:t>
            </a:r>
          </a:p>
        </p:txBody>
      </p:sp>
      <p:sp>
        <p:nvSpPr>
          <p:cNvPr id="34" name="Rectangle 78"/>
          <p:cNvSpPr/>
          <p:nvPr/>
        </p:nvSpPr>
        <p:spPr>
          <a:xfrm>
            <a:off x="3407523" y="2212895"/>
            <a:ext cx="1027169" cy="669703"/>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a:solidFill>
                  <a:schemeClr val="tx1"/>
                </a:solidFill>
                <a:latin typeface="Segoe UI Semibold" panose="020B0702040204020203" pitchFamily="34" charset="0"/>
              </a:rPr>
              <a:t>Customer</a:t>
            </a:r>
          </a:p>
        </p:txBody>
      </p:sp>
      <p:sp>
        <p:nvSpPr>
          <p:cNvPr id="35" name="Rectangle 78"/>
          <p:cNvSpPr/>
          <p:nvPr/>
        </p:nvSpPr>
        <p:spPr>
          <a:xfrm>
            <a:off x="2300354" y="2914979"/>
            <a:ext cx="1027169" cy="669703"/>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a:solidFill>
                  <a:schemeClr val="tx1"/>
                </a:solidFill>
                <a:latin typeface="Segoe UI Semibold" panose="020B0702040204020203" pitchFamily="34" charset="0"/>
              </a:rPr>
              <a:t>Black lists</a:t>
            </a:r>
          </a:p>
        </p:txBody>
      </p:sp>
      <p:sp>
        <p:nvSpPr>
          <p:cNvPr id="36" name="Rectangle 78"/>
          <p:cNvSpPr/>
          <p:nvPr/>
        </p:nvSpPr>
        <p:spPr>
          <a:xfrm>
            <a:off x="2300354" y="3614338"/>
            <a:ext cx="1027169" cy="1425947"/>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a:solidFill>
                  <a:schemeClr val="tx1"/>
                </a:solidFill>
                <a:latin typeface="Segoe UI Semibold" panose="020B0702040204020203" pitchFamily="34" charset="0"/>
              </a:rPr>
              <a:t>Scoring</a:t>
            </a:r>
          </a:p>
        </p:txBody>
      </p:sp>
      <p:sp>
        <p:nvSpPr>
          <p:cNvPr id="37" name="Rectangle 78"/>
          <p:cNvSpPr/>
          <p:nvPr/>
        </p:nvSpPr>
        <p:spPr>
          <a:xfrm>
            <a:off x="3407523" y="2912269"/>
            <a:ext cx="1027169" cy="669703"/>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200" dirty="0">
                <a:solidFill>
                  <a:schemeClr val="tx1"/>
                </a:solidFill>
                <a:latin typeface="Segoe UI Semibold" panose="020B0702040204020203" pitchFamily="34" charset="0"/>
              </a:rPr>
              <a:t>Phone verification</a:t>
            </a:r>
          </a:p>
        </p:txBody>
      </p:sp>
      <p:sp>
        <p:nvSpPr>
          <p:cNvPr id="38" name="Rectangle 78"/>
          <p:cNvSpPr/>
          <p:nvPr/>
        </p:nvSpPr>
        <p:spPr>
          <a:xfrm>
            <a:off x="3407523" y="3619912"/>
            <a:ext cx="1027169" cy="695234"/>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a:solidFill>
                  <a:schemeClr val="tx1"/>
                </a:solidFill>
                <a:latin typeface="Segoe UI Semibold" panose="020B0702040204020203" pitchFamily="34" charset="0"/>
              </a:rPr>
              <a:t>Pre-Approval</a:t>
            </a:r>
          </a:p>
        </p:txBody>
      </p:sp>
      <p:sp>
        <p:nvSpPr>
          <p:cNvPr id="39" name="Rectangle 78"/>
          <p:cNvSpPr/>
          <p:nvPr/>
        </p:nvSpPr>
        <p:spPr>
          <a:xfrm>
            <a:off x="3407523" y="4345052"/>
            <a:ext cx="1027169" cy="695234"/>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a:solidFill>
                  <a:schemeClr val="tx1"/>
                </a:solidFill>
                <a:latin typeface="Segoe UI Semibold" panose="020B0702040204020203" pitchFamily="34" charset="0"/>
              </a:rPr>
              <a:t>Reject</a:t>
            </a:r>
          </a:p>
        </p:txBody>
      </p:sp>
      <p:sp>
        <p:nvSpPr>
          <p:cNvPr id="40" name="Rectangle 78"/>
          <p:cNvSpPr/>
          <p:nvPr/>
        </p:nvSpPr>
        <p:spPr>
          <a:xfrm>
            <a:off x="4464754" y="2912268"/>
            <a:ext cx="1027169" cy="669703"/>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050" dirty="0">
                <a:solidFill>
                  <a:schemeClr val="tx1"/>
                </a:solidFill>
                <a:latin typeface="Segoe UI Semibold" panose="020B0702040204020203" pitchFamily="34" charset="0"/>
              </a:rPr>
              <a:t>Additional information required</a:t>
            </a:r>
          </a:p>
        </p:txBody>
      </p:sp>
      <p:sp>
        <p:nvSpPr>
          <p:cNvPr id="41" name="Rectangle 78"/>
          <p:cNvSpPr/>
          <p:nvPr/>
        </p:nvSpPr>
        <p:spPr>
          <a:xfrm>
            <a:off x="5526213" y="2914979"/>
            <a:ext cx="578343"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200" dirty="0">
                <a:solidFill>
                  <a:schemeClr val="tx1"/>
                </a:solidFill>
                <a:latin typeface="Segoe UI Semibold" panose="020B0702040204020203" pitchFamily="34" charset="0"/>
              </a:rPr>
              <a:t>Data checking</a:t>
            </a:r>
          </a:p>
        </p:txBody>
      </p:sp>
      <p:sp>
        <p:nvSpPr>
          <p:cNvPr id="42" name="Rectangle 78"/>
          <p:cNvSpPr/>
          <p:nvPr/>
        </p:nvSpPr>
        <p:spPr>
          <a:xfrm>
            <a:off x="4466833" y="3612945"/>
            <a:ext cx="1639802" cy="7062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a:solidFill>
                  <a:schemeClr val="tx1"/>
                </a:solidFill>
                <a:latin typeface="Segoe UI Semibold" panose="020B0702040204020203" pitchFamily="34" charset="0"/>
              </a:rPr>
              <a:t>Decision</a:t>
            </a:r>
          </a:p>
        </p:txBody>
      </p:sp>
      <p:sp>
        <p:nvSpPr>
          <p:cNvPr id="43" name="Rectangle 78"/>
          <p:cNvSpPr/>
          <p:nvPr/>
        </p:nvSpPr>
        <p:spPr>
          <a:xfrm>
            <a:off x="4457586" y="4350612"/>
            <a:ext cx="1639802"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a:solidFill>
                  <a:schemeClr val="tx1"/>
                </a:solidFill>
                <a:latin typeface="Segoe UI Semibold" panose="020B0702040204020203" pitchFamily="34" charset="0"/>
              </a:rPr>
              <a:t>Reject</a:t>
            </a:r>
          </a:p>
        </p:txBody>
      </p:sp>
      <p:sp>
        <p:nvSpPr>
          <p:cNvPr id="44" name="Rectangle 78"/>
          <p:cNvSpPr/>
          <p:nvPr/>
        </p:nvSpPr>
        <p:spPr>
          <a:xfrm>
            <a:off x="6128889" y="2917334"/>
            <a:ext cx="3369303"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a:solidFill>
                  <a:schemeClr val="tx1"/>
                </a:solidFill>
                <a:latin typeface="Segoe UI Semibold" panose="020B0702040204020203" pitchFamily="34" charset="0"/>
              </a:rPr>
              <a:t>Loan granting</a:t>
            </a:r>
          </a:p>
        </p:txBody>
      </p:sp>
      <p:sp>
        <p:nvSpPr>
          <p:cNvPr id="45" name="Rectangle 78"/>
          <p:cNvSpPr/>
          <p:nvPr/>
        </p:nvSpPr>
        <p:spPr>
          <a:xfrm>
            <a:off x="6127625" y="3623702"/>
            <a:ext cx="3369303" cy="1395199"/>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400" dirty="0">
                <a:solidFill>
                  <a:schemeClr val="tx1"/>
                </a:solidFill>
                <a:latin typeface="Segoe UI Semibold" panose="020B0702040204020203" pitchFamily="34" charset="0"/>
              </a:rPr>
              <a:t>Approve:</a:t>
            </a:r>
          </a:p>
          <a:p>
            <a:pPr algn="ctr"/>
            <a:r>
              <a:rPr lang="en-US" sz="1400" dirty="0">
                <a:solidFill>
                  <a:schemeClr val="tx1"/>
                </a:solidFill>
                <a:latin typeface="Segoe UI Semibold" panose="020B0702040204020203" pitchFamily="34" charset="0"/>
              </a:rPr>
              <a:t>Contract confirmation – </a:t>
            </a:r>
            <a:r>
              <a:rPr lang="en-US" sz="1400" dirty="0" err="1">
                <a:solidFill>
                  <a:schemeClr val="tx1"/>
                </a:solidFill>
                <a:latin typeface="Segoe UI Semibold" panose="020B0702040204020203" pitchFamily="34" charset="0"/>
              </a:rPr>
              <a:t>sms</a:t>
            </a:r>
            <a:r>
              <a:rPr lang="en-US" sz="1400" dirty="0">
                <a:solidFill>
                  <a:schemeClr val="tx1"/>
                </a:solidFill>
                <a:latin typeface="Segoe UI Semibold" panose="020B0702040204020203" pitchFamily="34" charset="0"/>
              </a:rPr>
              <a:t> / email</a:t>
            </a:r>
          </a:p>
        </p:txBody>
      </p:sp>
      <p:sp>
        <p:nvSpPr>
          <p:cNvPr id="46" name="Rectangle 78"/>
          <p:cNvSpPr/>
          <p:nvPr/>
        </p:nvSpPr>
        <p:spPr>
          <a:xfrm>
            <a:off x="9639010" y="2924665"/>
            <a:ext cx="2367488" cy="206418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Semibold" panose="020B0702040204020203" pitchFamily="34" charset="0"/>
              </a:rPr>
              <a:t>BANKS </a:t>
            </a:r>
          </a:p>
          <a:p>
            <a:r>
              <a:rPr lang="en-US" sz="1200" dirty="0">
                <a:solidFill>
                  <a:schemeClr val="tx1"/>
                </a:solidFill>
                <a:latin typeface="Segoe UI Semibold" panose="020B0702040204020203" pitchFamily="34" charset="0"/>
              </a:rPr>
              <a:t>- </a:t>
            </a:r>
            <a:r>
              <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Domestic remittance without opening an account</a:t>
            </a:r>
          </a:p>
          <a:p>
            <a:endParaRPr 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r>
              <a:rPr lang="en-US" altLang="en-US" sz="1400" dirty="0">
                <a:solidFill>
                  <a:schemeClr val="tx1"/>
                </a:solidFill>
                <a:latin typeface="Segoe UI" panose="020B0502040204020203" pitchFamily="34" charset="0"/>
                <a:ea typeface="Segoe UI" panose="020B0502040204020203" pitchFamily="34" charset="0"/>
                <a:cs typeface="Segoe UI" panose="020B0502040204020203" pitchFamily="34" charset="0"/>
              </a:rPr>
              <a:t>- Transfer to borrower's bank account from our bank account in same bank</a:t>
            </a:r>
          </a:p>
        </p:txBody>
      </p:sp>
      <p:pic>
        <p:nvPicPr>
          <p:cNvPr id="47" name="Рисунок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50238" y="1823045"/>
            <a:ext cx="651654" cy="457130"/>
          </a:xfrm>
          <a:prstGeom prst="rect">
            <a:avLst/>
          </a:prstGeom>
        </p:spPr>
      </p:pic>
      <p:pic>
        <p:nvPicPr>
          <p:cNvPr id="48" name="Рисунок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41402" y="2429446"/>
            <a:ext cx="889362" cy="336879"/>
          </a:xfrm>
          <a:prstGeom prst="rect">
            <a:avLst/>
          </a:prstGeom>
        </p:spPr>
      </p:pic>
      <p:pic>
        <p:nvPicPr>
          <p:cNvPr id="49" name="Рисунок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18239" y="1683529"/>
            <a:ext cx="673459" cy="673459"/>
          </a:xfrm>
          <a:prstGeom prst="rect">
            <a:avLst/>
          </a:prstGeom>
        </p:spPr>
      </p:pic>
      <p:pic>
        <p:nvPicPr>
          <p:cNvPr id="50" name="Рисунок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853917" y="2298511"/>
            <a:ext cx="853649" cy="491746"/>
          </a:xfrm>
          <a:prstGeom prst="rect">
            <a:avLst/>
          </a:prstGeom>
        </p:spPr>
      </p:pic>
      <p:sp>
        <p:nvSpPr>
          <p:cNvPr id="51" name="Rectangle 3083"/>
          <p:cNvSpPr>
            <a:spLocks noChangeArrowheads="1"/>
          </p:cNvSpPr>
          <p:nvPr/>
        </p:nvSpPr>
        <p:spPr bwMode="auto">
          <a:xfrm>
            <a:off x="10203984" y="5403200"/>
            <a:ext cx="1339778" cy="898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900" dirty="0">
                <a:solidFill>
                  <a:schemeClr val="tx1"/>
                </a:solidFill>
                <a:latin typeface="Segoe UI Light" panose="020B0502040204020203" pitchFamily="34" charset="0"/>
              </a:rPr>
              <a:t>Transfer to customer’s bank account</a:t>
            </a:r>
          </a:p>
        </p:txBody>
      </p:sp>
      <p:pic>
        <p:nvPicPr>
          <p:cNvPr id="52" name="Picture 1041" descr="https://encrypted-tbn3.gstatic.com/images?q=tbn:ANd9GcRF9JTEcwyYGFFzZ1n2qVTeRi1J1C_r_zofc2vi7jXVKxzWmUaS5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03600" y="5008225"/>
            <a:ext cx="880474" cy="687307"/>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p:cNvCxnSpPr/>
          <p:nvPr/>
        </p:nvCxnSpPr>
        <p:spPr>
          <a:xfrm flipV="1">
            <a:off x="2003136" y="2552373"/>
            <a:ext cx="358538" cy="5449"/>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9324327" y="3251077"/>
            <a:ext cx="358538" cy="5449"/>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rot="5400000" flipV="1">
            <a:off x="2627503" y="2968921"/>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flipV="1">
            <a:off x="2636226" y="3633478"/>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3160295" y="3943742"/>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3178491" y="4651275"/>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a:off x="3703821" y="3579248"/>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16200000">
            <a:off x="3701096" y="2846074"/>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5400000" flipV="1">
            <a:off x="5594241" y="2846074"/>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H="1">
            <a:off x="5342768" y="3259251"/>
            <a:ext cx="270422" cy="4712"/>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flipV="1">
            <a:off x="4278317" y="3253801"/>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5400000" flipV="1">
            <a:off x="5601086" y="3707041"/>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rot="5400000" flipV="1">
            <a:off x="5591516" y="4332156"/>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5985515" y="3952124"/>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16200000">
            <a:off x="7647555" y="3579247"/>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41763" y="5483524"/>
            <a:ext cx="709840" cy="709840"/>
          </a:xfrm>
          <a:prstGeom prst="rect">
            <a:avLst/>
          </a:prstGeom>
        </p:spPr>
      </p:pic>
      <p:cxnSp>
        <p:nvCxnSpPr>
          <p:cNvPr id="74" name="Straight Arrow Connector 73"/>
          <p:cNvCxnSpPr>
            <a:stCxn id="72" idx="3"/>
          </p:cNvCxnSpPr>
          <p:nvPr/>
        </p:nvCxnSpPr>
        <p:spPr>
          <a:xfrm flipV="1">
            <a:off x="6251603" y="5040286"/>
            <a:ext cx="1548889" cy="798158"/>
          </a:xfrm>
          <a:prstGeom prst="straightConnector1">
            <a:avLst/>
          </a:prstGeom>
          <a:ln>
            <a:solidFill>
              <a:srgbClr val="2172B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1"/>
          </p:cNvCxnSpPr>
          <p:nvPr/>
        </p:nvCxnSpPr>
        <p:spPr>
          <a:xfrm flipH="1" flipV="1">
            <a:off x="3939119" y="5040285"/>
            <a:ext cx="1602644" cy="798159"/>
          </a:xfrm>
          <a:prstGeom prst="straightConnector1">
            <a:avLst/>
          </a:prstGeom>
          <a:ln>
            <a:solidFill>
              <a:srgbClr val="2172BD"/>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2" idx="0"/>
          </p:cNvCxnSpPr>
          <p:nvPr/>
        </p:nvCxnSpPr>
        <p:spPr>
          <a:xfrm flipV="1">
            <a:off x="5896683" y="5021232"/>
            <a:ext cx="0" cy="462292"/>
          </a:xfrm>
          <a:prstGeom prst="straightConnector1">
            <a:avLst/>
          </a:prstGeom>
          <a:ln>
            <a:solidFill>
              <a:srgbClr val="2172BD"/>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85" name="Rectangle 71"/>
          <p:cNvSpPr/>
          <p:nvPr/>
        </p:nvSpPr>
        <p:spPr>
          <a:xfrm>
            <a:off x="492108" y="6003202"/>
            <a:ext cx="804852" cy="334851"/>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venir LT Com 55 Roman" panose="020B0703020203020204" pitchFamily="34" charset="0"/>
            </a:endParaRPr>
          </a:p>
        </p:txBody>
      </p:sp>
      <p:sp>
        <p:nvSpPr>
          <p:cNvPr id="86" name="Rectangle 85"/>
          <p:cNvSpPr/>
          <p:nvPr/>
        </p:nvSpPr>
        <p:spPr>
          <a:xfrm>
            <a:off x="1308131" y="6055444"/>
            <a:ext cx="3736920" cy="246221"/>
          </a:xfrm>
          <a:prstGeom prst="rect">
            <a:avLst/>
          </a:prstGeom>
        </p:spPr>
        <p:txBody>
          <a:bodyPr wrap="none">
            <a:spAutoFit/>
          </a:bodyPr>
          <a:lstStyle/>
          <a:p>
            <a:r>
              <a:rPr lang="en-US" sz="1000" dirty="0">
                <a:latin typeface="Segoe UI Light" panose="020B0502040204020203" pitchFamily="34" charset="0"/>
              </a:rPr>
              <a:t>Functionality already available in </a:t>
            </a:r>
            <a:r>
              <a:rPr lang="en-US" sz="1000" dirty="0" err="1">
                <a:latin typeface="Segoe UI Light" panose="020B0502040204020203" pitchFamily="34" charset="0"/>
              </a:rPr>
              <a:t>Terrasoft</a:t>
            </a:r>
            <a:r>
              <a:rPr lang="en-US" sz="1000" dirty="0">
                <a:latin typeface="Segoe UI Light" panose="020B0502040204020203" pitchFamily="34" charset="0"/>
              </a:rPr>
              <a:t> and planned to be used</a:t>
            </a:r>
          </a:p>
        </p:txBody>
      </p:sp>
      <p:sp>
        <p:nvSpPr>
          <p:cNvPr id="87" name="Rectangle 71"/>
          <p:cNvSpPr/>
          <p:nvPr/>
        </p:nvSpPr>
        <p:spPr>
          <a:xfrm>
            <a:off x="479904" y="6415326"/>
            <a:ext cx="804852" cy="334851"/>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venir LT Com 55 Roman" panose="020B0703020203020204" pitchFamily="34" charset="0"/>
            </a:endParaRPr>
          </a:p>
        </p:txBody>
      </p:sp>
      <p:sp>
        <p:nvSpPr>
          <p:cNvPr id="88" name="Rectangle 87"/>
          <p:cNvSpPr/>
          <p:nvPr/>
        </p:nvSpPr>
        <p:spPr>
          <a:xfrm>
            <a:off x="1296960" y="6454065"/>
            <a:ext cx="3530134" cy="246221"/>
          </a:xfrm>
          <a:prstGeom prst="rect">
            <a:avLst/>
          </a:prstGeom>
        </p:spPr>
        <p:txBody>
          <a:bodyPr wrap="none">
            <a:spAutoFit/>
          </a:bodyPr>
          <a:lstStyle/>
          <a:p>
            <a:r>
              <a:rPr lang="en-US" sz="1000" dirty="0">
                <a:latin typeface="Segoe UI Light" panose="020B0502040204020203" pitchFamily="34" charset="0"/>
              </a:rPr>
              <a:t>New </a:t>
            </a:r>
            <a:r>
              <a:rPr lang="en-US" sz="1000" dirty="0" err="1">
                <a:latin typeface="Segoe UI Light" panose="020B0502040204020203" pitchFamily="34" charset="0"/>
              </a:rPr>
              <a:t>functionality&amp;Integrations</a:t>
            </a:r>
            <a:r>
              <a:rPr lang="en-US" sz="1000" dirty="0">
                <a:latin typeface="Segoe UI Light" panose="020B0502040204020203" pitchFamily="34" charset="0"/>
              </a:rPr>
              <a:t> to be implemented in </a:t>
            </a:r>
            <a:r>
              <a:rPr lang="en-US" sz="1000" dirty="0" err="1">
                <a:latin typeface="Segoe UI Light" panose="020B0502040204020203" pitchFamily="34" charset="0"/>
              </a:rPr>
              <a:t>Terrasoft</a:t>
            </a:r>
            <a:endParaRPr lang="en-US" sz="1000" dirty="0">
              <a:latin typeface="Segoe UI Light" panose="020B0502040204020203" pitchFamily="34" charset="0"/>
            </a:endParaRPr>
          </a:p>
        </p:txBody>
      </p:sp>
    </p:spTree>
    <p:extLst>
      <p:ext uri="{BB962C8B-B14F-4D97-AF65-F5344CB8AC3E}">
        <p14:creationId xmlns:p14="http://schemas.microsoft.com/office/powerpoint/2010/main" val="3900973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Repeat Sales Business Process</a:t>
            </a:r>
            <a:endParaRPr lang="ru-RU" sz="4000" dirty="0">
              <a:latin typeface="Segoe UI Semibold" panose="020B0702040204020203" pitchFamily="34" charset="0"/>
              <a:ea typeface="Helvetica" charset="0"/>
              <a:cs typeface="Helvetica" charset="0"/>
            </a:endParaRPr>
          </a:p>
        </p:txBody>
      </p:sp>
      <p:sp>
        <p:nvSpPr>
          <p:cNvPr id="13" name="Rectangle 92"/>
          <p:cNvSpPr/>
          <p:nvPr/>
        </p:nvSpPr>
        <p:spPr>
          <a:xfrm>
            <a:off x="492109" y="1235242"/>
            <a:ext cx="1686012" cy="27968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Semibold" panose="020B0702040204020203" pitchFamily="34" charset="0"/>
              </a:rPr>
              <a:t>1. Application</a:t>
            </a:r>
            <a:endParaRPr lang="en-US" sz="1600" dirty="0">
              <a:solidFill>
                <a:schemeClr val="tx1"/>
              </a:solidFill>
              <a:latin typeface="Segoe UI Semibold" panose="020B0702040204020203" pitchFamily="34" charset="0"/>
            </a:endParaRPr>
          </a:p>
        </p:txBody>
      </p:sp>
      <p:cxnSp>
        <p:nvCxnSpPr>
          <p:cNvPr id="16" name="Straight Connector 89"/>
          <p:cNvCxnSpPr/>
          <p:nvPr/>
        </p:nvCxnSpPr>
        <p:spPr>
          <a:xfrm flipH="1">
            <a:off x="2234152" y="1509480"/>
            <a:ext cx="3049" cy="4780064"/>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Rectangle 94"/>
          <p:cNvSpPr/>
          <p:nvPr/>
        </p:nvSpPr>
        <p:spPr>
          <a:xfrm>
            <a:off x="2299331" y="1225384"/>
            <a:ext cx="2311707" cy="28409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Semibold" panose="020B0702040204020203" pitchFamily="34" charset="0"/>
              </a:rPr>
              <a:t>2. Decision</a:t>
            </a:r>
            <a:endParaRPr lang="en-US" sz="1600" dirty="0">
              <a:solidFill>
                <a:schemeClr val="tx1"/>
              </a:solidFill>
              <a:latin typeface="Segoe UI Semibold" panose="020B0702040204020203" pitchFamily="34" charset="0"/>
            </a:endParaRPr>
          </a:p>
        </p:txBody>
      </p:sp>
      <p:sp>
        <p:nvSpPr>
          <p:cNvPr id="18" name="Rectangle 95"/>
          <p:cNvSpPr/>
          <p:nvPr/>
        </p:nvSpPr>
        <p:spPr>
          <a:xfrm>
            <a:off x="4732248" y="1235243"/>
            <a:ext cx="2202808" cy="27968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solidFill>
                  <a:schemeClr val="tx1"/>
                </a:solidFill>
                <a:latin typeface="Segoe UI Semibold" panose="020B0702040204020203" pitchFamily="34" charset="0"/>
              </a:rPr>
              <a:t>3. Contract signing</a:t>
            </a:r>
            <a:endParaRPr lang="en-US" sz="1600" dirty="0">
              <a:solidFill>
                <a:schemeClr val="tx1"/>
              </a:solidFill>
              <a:latin typeface="Segoe UI Semibold" panose="020B0702040204020203" pitchFamily="34" charset="0"/>
            </a:endParaRPr>
          </a:p>
        </p:txBody>
      </p:sp>
      <p:sp>
        <p:nvSpPr>
          <p:cNvPr id="19" name="Rectangle 96"/>
          <p:cNvSpPr/>
          <p:nvPr/>
        </p:nvSpPr>
        <p:spPr>
          <a:xfrm>
            <a:off x="7054914" y="1235242"/>
            <a:ext cx="4951585" cy="284097"/>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Segoe UI Semibold" panose="020B0702040204020203" pitchFamily="34" charset="0"/>
              </a:rPr>
              <a:t>4. Loan granting</a:t>
            </a:r>
          </a:p>
        </p:txBody>
      </p:sp>
      <p:cxnSp>
        <p:nvCxnSpPr>
          <p:cNvPr id="20" name="Straight Connector 90"/>
          <p:cNvCxnSpPr/>
          <p:nvPr/>
        </p:nvCxnSpPr>
        <p:spPr>
          <a:xfrm flipH="1">
            <a:off x="4676734" y="1519339"/>
            <a:ext cx="2833" cy="500157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90"/>
          <p:cNvCxnSpPr/>
          <p:nvPr/>
        </p:nvCxnSpPr>
        <p:spPr>
          <a:xfrm>
            <a:off x="7002797" y="1509480"/>
            <a:ext cx="0" cy="4910631"/>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Rectangle 71"/>
          <p:cNvSpPr/>
          <p:nvPr/>
        </p:nvSpPr>
        <p:spPr>
          <a:xfrm>
            <a:off x="492108" y="3617064"/>
            <a:ext cx="1677698"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Inbound call </a:t>
            </a:r>
          </a:p>
        </p:txBody>
      </p:sp>
      <p:sp>
        <p:nvSpPr>
          <p:cNvPr id="23" name="Rectangle 72"/>
          <p:cNvSpPr/>
          <p:nvPr/>
        </p:nvSpPr>
        <p:spPr>
          <a:xfrm>
            <a:off x="492108" y="2914980"/>
            <a:ext cx="1677698"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Outbound call </a:t>
            </a:r>
          </a:p>
        </p:txBody>
      </p:sp>
      <p:sp>
        <p:nvSpPr>
          <p:cNvPr id="24" name="Rectangle 78"/>
          <p:cNvSpPr/>
          <p:nvPr/>
        </p:nvSpPr>
        <p:spPr>
          <a:xfrm>
            <a:off x="492108" y="2212896"/>
            <a:ext cx="1677698"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SMS campaign</a:t>
            </a:r>
          </a:p>
        </p:txBody>
      </p:sp>
      <p:sp>
        <p:nvSpPr>
          <p:cNvPr id="25" name="Rectangle 71"/>
          <p:cNvSpPr/>
          <p:nvPr/>
        </p:nvSpPr>
        <p:spPr>
          <a:xfrm>
            <a:off x="492108" y="4319148"/>
            <a:ext cx="1688543"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Application</a:t>
            </a:r>
          </a:p>
        </p:txBody>
      </p:sp>
      <p:sp>
        <p:nvSpPr>
          <p:cNvPr id="26" name="Rectangle 71"/>
          <p:cNvSpPr/>
          <p:nvPr/>
        </p:nvSpPr>
        <p:spPr>
          <a:xfrm>
            <a:off x="492108" y="5021232"/>
            <a:ext cx="1677697" cy="669703"/>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website</a:t>
            </a:r>
          </a:p>
        </p:txBody>
      </p:sp>
      <p:sp>
        <p:nvSpPr>
          <p:cNvPr id="27" name="Прямоугольник 99"/>
          <p:cNvSpPr/>
          <p:nvPr/>
        </p:nvSpPr>
        <p:spPr>
          <a:xfrm>
            <a:off x="2299331" y="2207446"/>
            <a:ext cx="4635726" cy="3483490"/>
          </a:xfrm>
          <a:prstGeom prst="rect">
            <a:avLst/>
          </a:prstGeom>
          <a:solidFill>
            <a:srgbClr val="D6DCE5"/>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200" b="1" dirty="0">
                <a:solidFill>
                  <a:schemeClr val="tx1"/>
                </a:solidFill>
              </a:rPr>
              <a:t>                       </a:t>
            </a:r>
          </a:p>
        </p:txBody>
      </p:sp>
      <p:sp>
        <p:nvSpPr>
          <p:cNvPr id="2" name="Rectangle 1"/>
          <p:cNvSpPr/>
          <p:nvPr/>
        </p:nvSpPr>
        <p:spPr>
          <a:xfrm>
            <a:off x="2271030" y="5364422"/>
            <a:ext cx="1878528" cy="307777"/>
          </a:xfrm>
          <a:prstGeom prst="rect">
            <a:avLst/>
          </a:prstGeom>
        </p:spPr>
        <p:txBody>
          <a:bodyPr wrap="none">
            <a:spAutoFit/>
          </a:bodyPr>
          <a:lstStyle/>
          <a:p>
            <a:r>
              <a:rPr lang="en-US" sz="1400" dirty="0" err="1">
                <a:latin typeface="Avenir LT Com 35 Light" panose="020B0402020203020204" pitchFamily="34" charset="0"/>
              </a:rPr>
              <a:t>Terrasoft</a:t>
            </a:r>
            <a:r>
              <a:rPr lang="en-US" sz="1400" dirty="0">
                <a:latin typeface="Avenir LT Com 35 Light" panose="020B0402020203020204" pitchFamily="34" charset="0"/>
              </a:rPr>
              <a:t> Online BPM</a:t>
            </a:r>
          </a:p>
        </p:txBody>
      </p:sp>
      <p:sp>
        <p:nvSpPr>
          <p:cNvPr id="33" name="Rectangle 78"/>
          <p:cNvSpPr/>
          <p:nvPr/>
        </p:nvSpPr>
        <p:spPr>
          <a:xfrm>
            <a:off x="4733559" y="2207447"/>
            <a:ext cx="2200709" cy="821951"/>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Semibold" panose="020B0702040204020203" pitchFamily="34" charset="0"/>
              </a:rPr>
              <a:t>Contract confirmation </a:t>
            </a:r>
          </a:p>
        </p:txBody>
      </p:sp>
      <p:sp>
        <p:nvSpPr>
          <p:cNvPr id="34" name="Rectangle 78"/>
          <p:cNvSpPr/>
          <p:nvPr/>
        </p:nvSpPr>
        <p:spPr>
          <a:xfrm>
            <a:off x="3418179" y="2207446"/>
            <a:ext cx="1224725" cy="92689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Semibold" panose="020B0702040204020203" pitchFamily="34" charset="0"/>
              </a:rPr>
              <a:t>Approval</a:t>
            </a:r>
          </a:p>
        </p:txBody>
      </p:sp>
      <p:sp>
        <p:nvSpPr>
          <p:cNvPr id="35" name="Rectangle 78"/>
          <p:cNvSpPr/>
          <p:nvPr/>
        </p:nvSpPr>
        <p:spPr>
          <a:xfrm>
            <a:off x="2300354" y="2207447"/>
            <a:ext cx="1027169" cy="137723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100" dirty="0">
                <a:solidFill>
                  <a:schemeClr val="tx1"/>
                </a:solidFill>
                <a:latin typeface="Segoe UI Semibold" panose="020B0702040204020203" pitchFamily="34" charset="0"/>
              </a:rPr>
              <a:t>Searching customer in Pre-approved list</a:t>
            </a:r>
          </a:p>
        </p:txBody>
      </p:sp>
      <p:sp>
        <p:nvSpPr>
          <p:cNvPr id="36" name="Rectangle 78"/>
          <p:cNvSpPr/>
          <p:nvPr/>
        </p:nvSpPr>
        <p:spPr>
          <a:xfrm>
            <a:off x="2300354" y="3614338"/>
            <a:ext cx="1027169" cy="1425947"/>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100" dirty="0">
                <a:solidFill>
                  <a:schemeClr val="tx1"/>
                </a:solidFill>
                <a:latin typeface="Segoe UI Semibold" panose="020B0702040204020203" pitchFamily="34" charset="0"/>
              </a:rPr>
              <a:t>request 1-2 additional cont. person and checking</a:t>
            </a:r>
          </a:p>
        </p:txBody>
      </p:sp>
      <p:sp>
        <p:nvSpPr>
          <p:cNvPr id="42" name="Rectangle 78"/>
          <p:cNvSpPr/>
          <p:nvPr/>
        </p:nvSpPr>
        <p:spPr>
          <a:xfrm>
            <a:off x="4732248" y="3165153"/>
            <a:ext cx="2198275" cy="840636"/>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Semibold" panose="020B0702040204020203" pitchFamily="34" charset="0"/>
              </a:rPr>
              <a:t>Loan granting</a:t>
            </a:r>
          </a:p>
        </p:txBody>
      </p:sp>
      <p:sp>
        <p:nvSpPr>
          <p:cNvPr id="46" name="Rectangle 78"/>
          <p:cNvSpPr/>
          <p:nvPr/>
        </p:nvSpPr>
        <p:spPr>
          <a:xfrm>
            <a:off x="7086783" y="2207446"/>
            <a:ext cx="2367488" cy="1903286"/>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100" dirty="0">
                <a:solidFill>
                  <a:schemeClr val="tx1"/>
                </a:solidFill>
                <a:latin typeface="Segoe UI Semibold" panose="020B0702040204020203" pitchFamily="34" charset="0"/>
              </a:rPr>
              <a:t>BANKS with payroll service  </a:t>
            </a:r>
          </a:p>
          <a:p>
            <a:r>
              <a:rPr lang="en-US" sz="1100" dirty="0">
                <a:solidFill>
                  <a:schemeClr val="tx1"/>
                </a:solidFill>
                <a:latin typeface="Segoe UI Light" panose="020B0502040204020203" pitchFamily="34" charset="0"/>
              </a:rPr>
              <a:t>- Domestic remittance without opening an account</a:t>
            </a:r>
          </a:p>
          <a:p>
            <a:endParaRPr lang="en-US" sz="1100" dirty="0">
              <a:solidFill>
                <a:schemeClr val="tx1"/>
              </a:solidFill>
              <a:latin typeface="Segoe UI Light" panose="020B0502040204020203" pitchFamily="34" charset="0"/>
            </a:endParaRPr>
          </a:p>
          <a:p>
            <a:r>
              <a:rPr lang="en-US" altLang="en-US" sz="1100" dirty="0">
                <a:solidFill>
                  <a:schemeClr val="tx1"/>
                </a:solidFill>
                <a:latin typeface="Segoe UI Light" panose="020B0502040204020203" pitchFamily="34" charset="0"/>
              </a:rPr>
              <a:t>- Transfer to borrower's bank account from our bank account in same bank</a:t>
            </a:r>
          </a:p>
        </p:txBody>
      </p:sp>
      <p:sp>
        <p:nvSpPr>
          <p:cNvPr id="51" name="Rectangle 3083"/>
          <p:cNvSpPr>
            <a:spLocks noChangeArrowheads="1"/>
          </p:cNvSpPr>
          <p:nvPr/>
        </p:nvSpPr>
        <p:spPr bwMode="auto">
          <a:xfrm>
            <a:off x="9899187" y="3107324"/>
            <a:ext cx="1339778" cy="898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1100" dirty="0">
                <a:solidFill>
                  <a:schemeClr val="tx1"/>
                </a:solidFill>
                <a:latin typeface="Segoe UI Light" panose="020B0502040204020203" pitchFamily="34" charset="0"/>
              </a:rPr>
              <a:t>Transfer to customer’s bank account</a:t>
            </a:r>
          </a:p>
        </p:txBody>
      </p:sp>
      <p:pic>
        <p:nvPicPr>
          <p:cNvPr id="52" name="Picture 1041" descr="https://encrypted-tbn3.gstatic.com/images?q=tbn:ANd9GcRF9JTEcwyYGFFzZ1n2qVTeRi1J1C_r_zofc2vi7jXVKxzWmUaS5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28839" y="2613457"/>
            <a:ext cx="880474" cy="687307"/>
          </a:xfrm>
          <a:prstGeom prst="rect">
            <a:avLst/>
          </a:prstGeom>
          <a:noFill/>
          <a:extLst>
            <a:ext uri="{909E8E84-426E-40DD-AFC4-6F175D3DCCD1}">
              <a14:hiddenFill xmlns:a14="http://schemas.microsoft.com/office/drawing/2010/main">
                <a:solidFill>
                  <a:srgbClr val="FFFFFF"/>
                </a:solidFill>
              </a14:hiddenFill>
            </a:ext>
          </a:extLst>
        </p:spPr>
      </p:pic>
      <p:cxnSp>
        <p:nvCxnSpPr>
          <p:cNvPr id="56" name="Straight Arrow Connector 55"/>
          <p:cNvCxnSpPr/>
          <p:nvPr/>
        </p:nvCxnSpPr>
        <p:spPr>
          <a:xfrm flipV="1">
            <a:off x="2003136" y="3241214"/>
            <a:ext cx="358538" cy="5449"/>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6817918" y="3590443"/>
            <a:ext cx="358538" cy="5449"/>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flipV="1">
            <a:off x="2636226" y="3633478"/>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rot="5400000" flipV="1">
            <a:off x="5724426" y="3069084"/>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flipV="1">
            <a:off x="4489693" y="2668168"/>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pic>
        <p:nvPicPr>
          <p:cNvPr id="72"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33696" y="5514151"/>
            <a:ext cx="493535" cy="493535"/>
          </a:xfrm>
          <a:prstGeom prst="rect">
            <a:avLst/>
          </a:prstGeom>
        </p:spPr>
      </p:pic>
      <p:sp>
        <p:nvSpPr>
          <p:cNvPr id="85" name="Rectangle 71"/>
          <p:cNvSpPr/>
          <p:nvPr/>
        </p:nvSpPr>
        <p:spPr>
          <a:xfrm>
            <a:off x="492108" y="6003202"/>
            <a:ext cx="804852" cy="334851"/>
          </a:xfrm>
          <a:prstGeom prst="rect">
            <a:avLst/>
          </a:prstGeom>
          <a:solidFill>
            <a:schemeClr val="accent6">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venir LT Com 55 Roman" panose="020B0703020203020204" pitchFamily="34" charset="0"/>
            </a:endParaRPr>
          </a:p>
        </p:txBody>
      </p:sp>
      <p:sp>
        <p:nvSpPr>
          <p:cNvPr id="86" name="Rectangle 85"/>
          <p:cNvSpPr/>
          <p:nvPr/>
        </p:nvSpPr>
        <p:spPr>
          <a:xfrm>
            <a:off x="1308131" y="6043323"/>
            <a:ext cx="3736920" cy="246221"/>
          </a:xfrm>
          <a:prstGeom prst="rect">
            <a:avLst/>
          </a:prstGeom>
        </p:spPr>
        <p:txBody>
          <a:bodyPr wrap="none">
            <a:spAutoFit/>
          </a:bodyPr>
          <a:lstStyle/>
          <a:p>
            <a:r>
              <a:rPr lang="en-US" sz="1000" dirty="0">
                <a:latin typeface="Segoe UI Light" panose="020B0502040204020203" pitchFamily="34" charset="0"/>
              </a:rPr>
              <a:t>Functionality already available in </a:t>
            </a:r>
            <a:r>
              <a:rPr lang="en-US" sz="1000" dirty="0" err="1">
                <a:latin typeface="Segoe UI Light" panose="020B0502040204020203" pitchFamily="34" charset="0"/>
              </a:rPr>
              <a:t>Terrasoft</a:t>
            </a:r>
            <a:r>
              <a:rPr lang="en-US" sz="1000" dirty="0">
                <a:latin typeface="Segoe UI Light" panose="020B0502040204020203" pitchFamily="34" charset="0"/>
              </a:rPr>
              <a:t> and planned to be used</a:t>
            </a:r>
          </a:p>
        </p:txBody>
      </p:sp>
      <p:sp>
        <p:nvSpPr>
          <p:cNvPr id="87" name="Rectangle 71"/>
          <p:cNvSpPr/>
          <p:nvPr/>
        </p:nvSpPr>
        <p:spPr>
          <a:xfrm>
            <a:off x="479904" y="6415326"/>
            <a:ext cx="804852" cy="334851"/>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chemeClr val="tx1"/>
              </a:solidFill>
              <a:latin typeface="Avenir LT Com 55 Roman" panose="020B0703020203020204" pitchFamily="34" charset="0"/>
            </a:endParaRPr>
          </a:p>
        </p:txBody>
      </p:sp>
      <p:sp>
        <p:nvSpPr>
          <p:cNvPr id="88" name="Rectangle 87"/>
          <p:cNvSpPr/>
          <p:nvPr/>
        </p:nvSpPr>
        <p:spPr>
          <a:xfrm>
            <a:off x="1296960" y="6454065"/>
            <a:ext cx="3568606" cy="246221"/>
          </a:xfrm>
          <a:prstGeom prst="rect">
            <a:avLst/>
          </a:prstGeom>
        </p:spPr>
        <p:txBody>
          <a:bodyPr wrap="none">
            <a:spAutoFit/>
          </a:bodyPr>
          <a:lstStyle/>
          <a:p>
            <a:r>
              <a:rPr lang="en-US" sz="1000" dirty="0">
                <a:latin typeface="Segoe UI Light" panose="020B0502040204020203" pitchFamily="34" charset="0"/>
              </a:rPr>
              <a:t>New </a:t>
            </a:r>
            <a:r>
              <a:rPr lang="en-US" sz="1000" dirty="0" err="1">
                <a:latin typeface="Segoe UI Light" panose="020B0502040204020203" pitchFamily="34" charset="0"/>
              </a:rPr>
              <a:t>functionality&amp;Integrations</a:t>
            </a:r>
            <a:r>
              <a:rPr lang="en-US" sz="1000" dirty="0">
                <a:latin typeface="Segoe UI Light" panose="020B0502040204020203" pitchFamily="34" charset="0"/>
              </a:rPr>
              <a:t> to be implemented in </a:t>
            </a:r>
            <a:r>
              <a:rPr lang="en-US" sz="1000" dirty="0" err="1">
                <a:latin typeface="Segoe UI Light" panose="020B0502040204020203" pitchFamily="34" charset="0"/>
              </a:rPr>
              <a:t>Terrasoft</a:t>
            </a:r>
            <a:endParaRPr lang="en-US" sz="1000" dirty="0">
              <a:latin typeface="Segoe UI Light" panose="020B0502040204020203" pitchFamily="34" charset="0"/>
            </a:endParaRPr>
          </a:p>
        </p:txBody>
      </p:sp>
      <p:pic>
        <p:nvPicPr>
          <p:cNvPr id="66"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90043" y="1590900"/>
            <a:ext cx="426963" cy="426963"/>
          </a:xfrm>
          <a:prstGeom prst="rect">
            <a:avLst/>
          </a:prstGeom>
        </p:spPr>
      </p:pic>
      <p:sp>
        <p:nvSpPr>
          <p:cNvPr id="75" name="Rectangle 78"/>
          <p:cNvSpPr/>
          <p:nvPr/>
        </p:nvSpPr>
        <p:spPr>
          <a:xfrm>
            <a:off x="3414827" y="3187324"/>
            <a:ext cx="1228078" cy="876570"/>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Semibold" panose="020B0702040204020203" pitchFamily="34" charset="0"/>
              </a:rPr>
              <a:t>in-house Scoring</a:t>
            </a:r>
          </a:p>
          <a:p>
            <a:pPr algn="ctr"/>
            <a:r>
              <a:rPr lang="en-US" sz="1200" dirty="0">
                <a:solidFill>
                  <a:schemeClr val="tx1"/>
                </a:solidFill>
                <a:latin typeface="Segoe UI Semibold" panose="020B0702040204020203" pitchFamily="34" charset="0"/>
              </a:rPr>
              <a:t>And Black lists</a:t>
            </a:r>
          </a:p>
        </p:txBody>
      </p:sp>
      <p:sp>
        <p:nvSpPr>
          <p:cNvPr id="78" name="Rectangle 78"/>
          <p:cNvSpPr/>
          <p:nvPr/>
        </p:nvSpPr>
        <p:spPr>
          <a:xfrm>
            <a:off x="3418178" y="4110732"/>
            <a:ext cx="1224727" cy="928368"/>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Segoe UI Semibold" panose="020B0702040204020203" pitchFamily="34" charset="0"/>
              </a:rPr>
              <a:t>Reject</a:t>
            </a:r>
          </a:p>
        </p:txBody>
      </p:sp>
      <p:cxnSp>
        <p:nvCxnSpPr>
          <p:cNvPr id="60" name="Straight Arrow Connector 59"/>
          <p:cNvCxnSpPr/>
          <p:nvPr/>
        </p:nvCxnSpPr>
        <p:spPr>
          <a:xfrm flipV="1">
            <a:off x="3139238" y="3881046"/>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rot="5400000" flipV="1">
            <a:off x="3855207" y="4170000"/>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16200000">
            <a:off x="3846873" y="3079738"/>
            <a:ext cx="358538" cy="5449"/>
          </a:xfrm>
          <a:prstGeom prst="straightConnector1">
            <a:avLst/>
          </a:prstGeom>
          <a:ln w="41275">
            <a:solidFill>
              <a:srgbClr val="2172BD"/>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8"/>
          <p:cNvSpPr/>
          <p:nvPr/>
        </p:nvSpPr>
        <p:spPr>
          <a:xfrm>
            <a:off x="7086738" y="4156384"/>
            <a:ext cx="2367488" cy="642455"/>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ctr"/>
          <a:lstStyle/>
          <a:p>
            <a:pPr algn="ctr"/>
            <a:r>
              <a:rPr lang="en-US" sz="1100" dirty="0">
                <a:solidFill>
                  <a:schemeClr val="tx1"/>
                </a:solidFill>
                <a:latin typeface="Segoe UI Semibold" panose="020B0702040204020203" pitchFamily="34" charset="0"/>
              </a:rPr>
              <a:t>Payment Systems</a:t>
            </a:r>
          </a:p>
          <a:p>
            <a:r>
              <a:rPr lang="en-US" sz="1100" dirty="0">
                <a:solidFill>
                  <a:schemeClr val="tx1"/>
                </a:solidFill>
                <a:latin typeface="Segoe UI Semibold" panose="020B0702040204020203" pitchFamily="34" charset="0"/>
              </a:rPr>
              <a:t>- </a:t>
            </a:r>
            <a:r>
              <a:rPr lang="en-US" sz="1100" dirty="0">
                <a:solidFill>
                  <a:schemeClr val="tx1"/>
                </a:solidFill>
                <a:latin typeface="Segoe UI Light" panose="020B0502040204020203" pitchFamily="34" charset="0"/>
              </a:rPr>
              <a:t>Transfer to borrower’s e-wallet</a:t>
            </a:r>
          </a:p>
          <a:p>
            <a:r>
              <a:rPr lang="en-US" sz="1100" dirty="0">
                <a:solidFill>
                  <a:schemeClr val="tx1"/>
                </a:solidFill>
                <a:latin typeface="Segoe UI Light" panose="020B0502040204020203" pitchFamily="34" charset="0"/>
              </a:rPr>
              <a:t>from our investor`s e-wallet</a:t>
            </a:r>
          </a:p>
        </p:txBody>
      </p:sp>
      <p:cxnSp>
        <p:nvCxnSpPr>
          <p:cNvPr id="81" name="Straight Arrow Connector 80"/>
          <p:cNvCxnSpPr/>
          <p:nvPr/>
        </p:nvCxnSpPr>
        <p:spPr>
          <a:xfrm flipV="1">
            <a:off x="9312460" y="3116045"/>
            <a:ext cx="358538" cy="5449"/>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V="1">
            <a:off x="9312460" y="4470387"/>
            <a:ext cx="358538" cy="5449"/>
          </a:xfrm>
          <a:prstGeom prst="straightConnector1">
            <a:avLst/>
          </a:prstGeom>
          <a:ln w="41275">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83" name="Рисунок 1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5622" y="1560294"/>
            <a:ext cx="847842" cy="594754"/>
          </a:xfrm>
          <a:prstGeom prst="rect">
            <a:avLst/>
          </a:prstGeom>
        </p:spPr>
      </p:pic>
      <p:pic>
        <p:nvPicPr>
          <p:cNvPr id="84" name="Рисунок 1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18509" y="1694746"/>
            <a:ext cx="1008849" cy="382139"/>
          </a:xfrm>
          <a:prstGeom prst="rect">
            <a:avLst/>
          </a:prstGeom>
        </p:spPr>
      </p:pic>
      <p:pic>
        <p:nvPicPr>
          <p:cNvPr id="89" name="Рисунок 1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98505" y="1526598"/>
            <a:ext cx="673588" cy="673588"/>
          </a:xfrm>
          <a:prstGeom prst="rect">
            <a:avLst/>
          </a:prstGeom>
        </p:spPr>
      </p:pic>
      <p:pic>
        <p:nvPicPr>
          <p:cNvPr id="90" name="Рисунок 1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685167" y="1615127"/>
            <a:ext cx="939809" cy="541378"/>
          </a:xfrm>
          <a:prstGeom prst="rect">
            <a:avLst/>
          </a:prstGeom>
        </p:spPr>
      </p:pic>
      <p:pic>
        <p:nvPicPr>
          <p:cNvPr id="91" name="Рисунок 9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17423" y="3995500"/>
            <a:ext cx="903305" cy="712986"/>
          </a:xfrm>
          <a:prstGeom prst="rect">
            <a:avLst/>
          </a:prstGeom>
        </p:spPr>
      </p:pic>
      <p:sp>
        <p:nvSpPr>
          <p:cNvPr id="92" name="Rectangle 3083"/>
          <p:cNvSpPr>
            <a:spLocks noChangeArrowheads="1"/>
          </p:cNvSpPr>
          <p:nvPr/>
        </p:nvSpPr>
        <p:spPr bwMode="auto">
          <a:xfrm>
            <a:off x="9899187" y="4540899"/>
            <a:ext cx="1339778" cy="8984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1100" dirty="0">
                <a:solidFill>
                  <a:schemeClr val="tx1"/>
                </a:solidFill>
                <a:latin typeface="Segoe UI Light" panose="020B0502040204020203" pitchFamily="34" charset="0"/>
              </a:rPr>
              <a:t>Transfer to customer’s e-wallet account</a:t>
            </a:r>
          </a:p>
        </p:txBody>
      </p:sp>
      <p:pic>
        <p:nvPicPr>
          <p:cNvPr id="93" name="Рисунок 1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50351" y="5407890"/>
            <a:ext cx="339980" cy="339980"/>
          </a:xfrm>
          <a:prstGeom prst="rect">
            <a:avLst/>
          </a:prstGeom>
        </p:spPr>
      </p:pic>
      <p:pic>
        <p:nvPicPr>
          <p:cNvPr id="94" name="Рисунок 1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95813" y="5429389"/>
            <a:ext cx="330819" cy="330819"/>
          </a:xfrm>
          <a:prstGeom prst="rect">
            <a:avLst/>
          </a:prstGeom>
        </p:spPr>
      </p:pic>
      <p:pic>
        <p:nvPicPr>
          <p:cNvPr id="95" name="Рисунок 1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870077" y="5438377"/>
            <a:ext cx="486646" cy="312844"/>
          </a:xfrm>
          <a:prstGeom prst="rect">
            <a:avLst/>
          </a:prstGeom>
        </p:spPr>
      </p:pic>
      <p:pic>
        <p:nvPicPr>
          <p:cNvPr id="96" name="Рисунок 1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484443" y="5458511"/>
            <a:ext cx="308368" cy="308368"/>
          </a:xfrm>
          <a:prstGeom prst="rect">
            <a:avLst/>
          </a:prstGeom>
        </p:spPr>
      </p:pic>
      <p:pic>
        <p:nvPicPr>
          <p:cNvPr id="97" name="Рисунок 1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076179" y="5441853"/>
            <a:ext cx="322537" cy="322537"/>
          </a:xfrm>
          <a:prstGeom prst="rect">
            <a:avLst/>
          </a:prstGeom>
        </p:spPr>
      </p:pic>
      <p:pic>
        <p:nvPicPr>
          <p:cNvPr id="98" name="Рисунок 1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685606" y="5556054"/>
            <a:ext cx="741199" cy="197200"/>
          </a:xfrm>
          <a:prstGeom prst="rect">
            <a:avLst/>
          </a:prstGeom>
        </p:spPr>
      </p:pic>
      <p:cxnSp>
        <p:nvCxnSpPr>
          <p:cNvPr id="4" name="Straight Arrow Connector 3"/>
          <p:cNvCxnSpPr/>
          <p:nvPr/>
        </p:nvCxnSpPr>
        <p:spPr>
          <a:xfrm>
            <a:off x="4028866" y="2046939"/>
            <a:ext cx="0" cy="331914"/>
          </a:xfrm>
          <a:prstGeom prst="straightConnector1">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4345653" y="5021232"/>
            <a:ext cx="0" cy="490839"/>
          </a:xfrm>
          <a:prstGeom prst="straightConnector1">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Rectangle 78"/>
          <p:cNvSpPr/>
          <p:nvPr/>
        </p:nvSpPr>
        <p:spPr>
          <a:xfrm>
            <a:off x="5624516" y="5787797"/>
            <a:ext cx="1224727" cy="464184"/>
          </a:xfrm>
          <a:prstGeom prst="rect">
            <a:avLst/>
          </a:prstGeom>
          <a:solidFill>
            <a:schemeClr val="accent1">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Avenir LT Com 55 Roman" panose="020B0703020203020204" pitchFamily="34" charset="0"/>
              </a:rPr>
              <a:t>Accounting</a:t>
            </a:r>
          </a:p>
          <a:p>
            <a:pPr algn="ctr"/>
            <a:r>
              <a:rPr lang="en-US" sz="1100" dirty="0">
                <a:solidFill>
                  <a:schemeClr val="tx1"/>
                </a:solidFill>
                <a:latin typeface="Avenir LT Com 55 Roman" panose="020B0703020203020204" pitchFamily="34" charset="0"/>
              </a:rPr>
              <a:t>system</a:t>
            </a:r>
          </a:p>
        </p:txBody>
      </p:sp>
      <p:cxnSp>
        <p:nvCxnSpPr>
          <p:cNvPr id="101" name="Straight Arrow Connector 100"/>
          <p:cNvCxnSpPr/>
          <p:nvPr/>
        </p:nvCxnSpPr>
        <p:spPr>
          <a:xfrm>
            <a:off x="6152193" y="3993455"/>
            <a:ext cx="0" cy="1794342"/>
          </a:xfrm>
          <a:prstGeom prst="straightConnector1">
            <a:avLst/>
          </a:prstGeom>
          <a:ln>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467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Repayment channels</a:t>
            </a:r>
            <a:endParaRPr lang="ru-RU" sz="4000" dirty="0">
              <a:latin typeface="Segoe UI Semibold" panose="020B0702040204020203" pitchFamily="34" charset="0"/>
              <a:ea typeface="Helvetica" charset="0"/>
              <a:cs typeface="Helvetica" charset="0"/>
            </a:endParaRPr>
          </a:p>
        </p:txBody>
      </p:sp>
      <p:sp>
        <p:nvSpPr>
          <p:cNvPr id="11" name="TextBox 10"/>
          <p:cNvSpPr txBox="1"/>
          <p:nvPr/>
        </p:nvSpPr>
        <p:spPr>
          <a:xfrm>
            <a:off x="481265" y="6465323"/>
            <a:ext cx="6906364" cy="261610"/>
          </a:xfrm>
          <a:prstGeom prst="rect">
            <a:avLst/>
          </a:prstGeom>
          <a:solidFill>
            <a:schemeClr val="bg1"/>
          </a:solidFill>
          <a:ln>
            <a:solidFill>
              <a:srgbClr val="40A8EE"/>
            </a:solidFill>
          </a:ln>
        </p:spPr>
        <p:txBody>
          <a:bodyPr wrap="square" rtlCol="0" anchor="t">
            <a:spAutoFit/>
          </a:bodyPr>
          <a:lstStyle>
            <a:defPPr>
              <a:defRPr lang="ru-RU"/>
            </a:defPPr>
            <a:lvl1pPr marL="171450" indent="-171450">
              <a:buFont typeface="Arial" panose="020B0604020202020204" pitchFamily="34" charset="0"/>
              <a:buChar char="•"/>
              <a:defRPr sz="1400">
                <a:latin typeface="Avenir LT Com 35 Light" panose="020B0402020203020204" pitchFamily="34" charset="0"/>
                <a:ea typeface="Helvetica Light" charset="0"/>
                <a:cs typeface="Helvetica Light" charset="0"/>
              </a:defRPr>
            </a:lvl1pPr>
          </a:lstStyle>
          <a:p>
            <a:pPr marL="0" indent="0">
              <a:buNone/>
            </a:pPr>
            <a:r>
              <a:rPr lang="en-US" sz="1100" dirty="0">
                <a:latin typeface="Segoe UI Light" panose="020B0502040204020203" pitchFamily="34" charset="0"/>
              </a:rPr>
              <a:t>All payment channels are possible. We can start with bank transfers and shortly approach other channels. </a:t>
            </a:r>
          </a:p>
        </p:txBody>
      </p:sp>
      <p:sp>
        <p:nvSpPr>
          <p:cNvPr id="13" name="Rectangle 12"/>
          <p:cNvSpPr/>
          <p:nvPr/>
        </p:nvSpPr>
        <p:spPr>
          <a:xfrm rot="16200000">
            <a:off x="-418758" y="2774154"/>
            <a:ext cx="2032460" cy="42727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Segoe UI Semibold" panose="020B0702040204020203" pitchFamily="34" charset="0"/>
              </a:rPr>
              <a:t>More popular</a:t>
            </a:r>
            <a:endParaRPr lang="en-US" sz="1600" dirty="0">
              <a:latin typeface="Segoe UI Semibold" panose="020B0702040204020203" pitchFamily="34" charset="0"/>
            </a:endParaRPr>
          </a:p>
        </p:txBody>
      </p:sp>
      <p:sp>
        <p:nvSpPr>
          <p:cNvPr id="16" name="Rectangle 15"/>
          <p:cNvSpPr/>
          <p:nvPr/>
        </p:nvSpPr>
        <p:spPr>
          <a:xfrm rot="16200000">
            <a:off x="-430318" y="5065161"/>
            <a:ext cx="2069489" cy="427278"/>
          </a:xfrm>
          <a:prstGeom prst="rect">
            <a:avLst/>
          </a:pr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Segoe UI Semibold" panose="020B0702040204020203" pitchFamily="34" charset="0"/>
              </a:rPr>
              <a:t>Less popular</a:t>
            </a:r>
            <a:endParaRPr lang="en-US" sz="1600" dirty="0">
              <a:latin typeface="Segoe UI Semibold" panose="020B0702040204020203" pitchFamily="34" charset="0"/>
            </a:endParaRPr>
          </a:p>
        </p:txBody>
      </p:sp>
      <p:sp>
        <p:nvSpPr>
          <p:cNvPr id="17" name="Rectangle 16"/>
          <p:cNvSpPr/>
          <p:nvPr/>
        </p:nvSpPr>
        <p:spPr>
          <a:xfrm>
            <a:off x="1641930" y="1396439"/>
            <a:ext cx="4028124" cy="42727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Segoe UI Semibold" panose="020B0702040204020203" pitchFamily="34" charset="0"/>
              </a:rPr>
              <a:t>Easy to get an access</a:t>
            </a:r>
            <a:endParaRPr lang="en-US" sz="1600" dirty="0">
              <a:latin typeface="Segoe UI Semibold" panose="020B0702040204020203" pitchFamily="34" charset="0"/>
            </a:endParaRPr>
          </a:p>
        </p:txBody>
      </p:sp>
      <p:sp>
        <p:nvSpPr>
          <p:cNvPr id="18" name="Rectangle 17"/>
          <p:cNvSpPr/>
          <p:nvPr/>
        </p:nvSpPr>
        <p:spPr>
          <a:xfrm>
            <a:off x="6137830" y="1396439"/>
            <a:ext cx="4275911" cy="427278"/>
          </a:xfrm>
          <a:prstGeom prst="rect">
            <a:avLst/>
          </a:prstGeom>
          <a:solidFill>
            <a:srgbClr val="FFC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dirty="0">
                <a:latin typeface="Segoe UI Semibold" panose="020B0702040204020203" pitchFamily="34" charset="0"/>
              </a:rPr>
              <a:t>Hard to get an access</a:t>
            </a:r>
            <a:endParaRPr lang="en-US" sz="1600" dirty="0">
              <a:latin typeface="Segoe UI Semibold" panose="020B0702040204020203" pitchFamily="34" charset="0"/>
            </a:endParaRPr>
          </a:p>
        </p:txBody>
      </p:sp>
      <p:sp>
        <p:nvSpPr>
          <p:cNvPr id="20" name="TextBox 19"/>
          <p:cNvSpPr txBox="1"/>
          <p:nvPr/>
        </p:nvSpPr>
        <p:spPr>
          <a:xfrm>
            <a:off x="2917677" y="2270968"/>
            <a:ext cx="2706829" cy="1015663"/>
          </a:xfrm>
          <a:prstGeom prst="rect">
            <a:avLst/>
          </a:prstGeom>
          <a:noFill/>
        </p:spPr>
        <p:txBody>
          <a:bodyPr wrap="square" rtlCol="0">
            <a:spAutoFit/>
          </a:bodyPr>
          <a:lstStyle>
            <a:defPPr>
              <a:defRPr lang="ru-RU"/>
            </a:defPPr>
            <a:lvl1pPr algn="just">
              <a:defRPr sz="1200"/>
            </a:lvl1pPr>
          </a:lstStyle>
          <a:p>
            <a:pPr algn="l"/>
            <a:r>
              <a:rPr lang="en-US" dirty="0">
                <a:latin typeface="Segoe UI" panose="020B0502040204020203" pitchFamily="34" charset="0"/>
                <a:ea typeface="Segoe UI" panose="020B0502040204020203" pitchFamily="34" charset="0"/>
                <a:cs typeface="Segoe UI" panose="020B0502040204020203" pitchFamily="34" charset="0"/>
              </a:rPr>
              <a:t>High penetration of banks branches in big cities (600 branches in Yangon), make bank transfers possible in Myanmar. </a:t>
            </a:r>
          </a:p>
          <a:p>
            <a:pPr algn="l"/>
            <a:endParaRPr lang="en-US" dirty="0">
              <a:latin typeface="Segoe UI" panose="020B0502040204020203" pitchFamily="34" charset="0"/>
              <a:ea typeface="Segoe UI" panose="020B0502040204020203" pitchFamily="34" charset="0"/>
              <a:cs typeface="Segoe UI" panose="020B0502040204020203" pitchFamily="34" charset="0"/>
            </a:endParaRPr>
          </a:p>
        </p:txBody>
      </p:sp>
      <p:sp>
        <p:nvSpPr>
          <p:cNvPr id="2" name="Rectangle 1"/>
          <p:cNvSpPr/>
          <p:nvPr/>
        </p:nvSpPr>
        <p:spPr>
          <a:xfrm>
            <a:off x="1643069" y="3054872"/>
            <a:ext cx="3981437" cy="461665"/>
          </a:xfrm>
          <a:prstGeom prst="rect">
            <a:avLst/>
          </a:prstGeom>
          <a:noFill/>
        </p:spPr>
        <p:txBody>
          <a:bodyPr wrap="square" rtlCol="0">
            <a:spAutoFit/>
          </a:bodyPr>
          <a:lstStyle/>
          <a:p>
            <a:r>
              <a:rPr lang="en-US" sz="1200" dirty="0">
                <a:latin typeface="Segoe UI" panose="020B0502040204020203" pitchFamily="34" charset="0"/>
                <a:ea typeface="Segoe UI" panose="020B0502040204020203" pitchFamily="34" charset="0"/>
                <a:cs typeface="Segoe UI" panose="020B0502040204020203" pitchFamily="34" charset="0"/>
              </a:rPr>
              <a:t>It is possible same-day settlement among all account-to-account transfers. </a:t>
            </a:r>
          </a:p>
        </p:txBody>
      </p:sp>
      <p:pic>
        <p:nvPicPr>
          <p:cNvPr id="22" name="Рисунок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1807" y="3499736"/>
            <a:ext cx="651654" cy="457130"/>
          </a:xfrm>
          <a:prstGeom prst="rect">
            <a:avLst/>
          </a:prstGeom>
        </p:spPr>
      </p:pic>
      <p:pic>
        <p:nvPicPr>
          <p:cNvPr id="23" name="Рисунок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18120" y="3600880"/>
            <a:ext cx="889362" cy="336879"/>
          </a:xfrm>
          <a:prstGeom prst="rect">
            <a:avLst/>
          </a:prstGeom>
        </p:spPr>
      </p:pic>
      <p:pic>
        <p:nvPicPr>
          <p:cNvPr id="24" name="Рисунок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72199" y="3437359"/>
            <a:ext cx="579433" cy="579433"/>
          </a:xfrm>
          <a:prstGeom prst="rect">
            <a:avLst/>
          </a:prstGeom>
        </p:spPr>
      </p:pic>
      <p:pic>
        <p:nvPicPr>
          <p:cNvPr id="25" name="Рисунок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21598" y="3476829"/>
            <a:ext cx="853649" cy="491746"/>
          </a:xfrm>
          <a:prstGeom prst="rect">
            <a:avLst/>
          </a:prstGeom>
        </p:spPr>
      </p:pic>
      <p:sp>
        <p:nvSpPr>
          <p:cNvPr id="26" name="Rectangle 25"/>
          <p:cNvSpPr/>
          <p:nvPr/>
        </p:nvSpPr>
        <p:spPr>
          <a:xfrm>
            <a:off x="6948702" y="2255674"/>
            <a:ext cx="3461000" cy="1015663"/>
          </a:xfrm>
          <a:prstGeom prst="rect">
            <a:avLst/>
          </a:prstGeom>
          <a:noFill/>
        </p:spPr>
        <p:txBody>
          <a:bodyPr wrap="square" rtlCol="0">
            <a:spAutoFit/>
          </a:bodyPr>
          <a:lstStyle/>
          <a:p>
            <a:r>
              <a:rPr lang="en-US" sz="1200" dirty="0">
                <a:latin typeface="Segoe UI" panose="020B0502040204020203" pitchFamily="34" charset="0"/>
                <a:ea typeface="Segoe UI" panose="020B0502040204020203" pitchFamily="34" charset="0"/>
                <a:cs typeface="Segoe UI" panose="020B0502040204020203" pitchFamily="34" charset="0"/>
              </a:rPr>
              <a:t>Different payment systems enables people to perform financial transactions using their mobile phones. Maximum limit per payment transaction per day is $164 (Classic account), $416 (Power account). </a:t>
            </a:r>
          </a:p>
        </p:txBody>
      </p:sp>
      <p:pic>
        <p:nvPicPr>
          <p:cNvPr id="27" name="Рисунок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98836" y="3638161"/>
            <a:ext cx="339980" cy="339980"/>
          </a:xfrm>
          <a:prstGeom prst="rect">
            <a:avLst/>
          </a:prstGeom>
        </p:spPr>
      </p:pic>
      <p:pic>
        <p:nvPicPr>
          <p:cNvPr id="28" name="Рисунок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81521" y="3648981"/>
            <a:ext cx="330819" cy="330819"/>
          </a:xfrm>
          <a:prstGeom prst="rect">
            <a:avLst/>
          </a:prstGeom>
        </p:spPr>
      </p:pic>
      <p:pic>
        <p:nvPicPr>
          <p:cNvPr id="29" name="Рисунок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57956" y="3635008"/>
            <a:ext cx="486646" cy="312844"/>
          </a:xfrm>
          <a:prstGeom prst="rect">
            <a:avLst/>
          </a:prstGeom>
        </p:spPr>
      </p:pic>
      <p:pic>
        <p:nvPicPr>
          <p:cNvPr id="30" name="Рисунок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01334" y="3660207"/>
            <a:ext cx="308368" cy="308368"/>
          </a:xfrm>
          <a:prstGeom prst="rect">
            <a:avLst/>
          </a:prstGeom>
        </p:spPr>
      </p:pic>
      <p:pic>
        <p:nvPicPr>
          <p:cNvPr id="31" name="Рисунок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28949" y="3662814"/>
            <a:ext cx="322537" cy="322537"/>
          </a:xfrm>
          <a:prstGeom prst="rect">
            <a:avLst/>
          </a:prstGeom>
        </p:spPr>
      </p:pic>
      <p:pic>
        <p:nvPicPr>
          <p:cNvPr id="32" name="Рисунок 4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59903" y="3716444"/>
            <a:ext cx="741199" cy="197200"/>
          </a:xfrm>
          <a:prstGeom prst="rect">
            <a:avLst/>
          </a:prstGeom>
        </p:spPr>
      </p:pic>
      <p:pic>
        <p:nvPicPr>
          <p:cNvPr id="3" name="Picture 2"/>
          <p:cNvPicPr>
            <a:picLocks noChangeAspect="1"/>
          </p:cNvPicPr>
          <p:nvPr/>
        </p:nvPicPr>
        <p:blipFill>
          <a:blip r:embed="rId13"/>
          <a:stretch>
            <a:fillRect/>
          </a:stretch>
        </p:blipFill>
        <p:spPr>
          <a:xfrm>
            <a:off x="6159903" y="2308411"/>
            <a:ext cx="741199" cy="741199"/>
          </a:xfrm>
          <a:prstGeom prst="rect">
            <a:avLst/>
          </a:prstGeom>
        </p:spPr>
      </p:pic>
      <p:pic>
        <p:nvPicPr>
          <p:cNvPr id="4" name="Picture 3"/>
          <p:cNvPicPr>
            <a:picLocks noChangeAspect="1"/>
          </p:cNvPicPr>
          <p:nvPr/>
        </p:nvPicPr>
        <p:blipFill>
          <a:blip r:embed="rId14"/>
          <a:stretch>
            <a:fillRect/>
          </a:stretch>
        </p:blipFill>
        <p:spPr>
          <a:xfrm>
            <a:off x="1700235" y="2088485"/>
            <a:ext cx="1110688" cy="1110688"/>
          </a:xfrm>
          <a:prstGeom prst="rect">
            <a:avLst/>
          </a:prstGeom>
        </p:spPr>
      </p:pic>
      <p:pic>
        <p:nvPicPr>
          <p:cNvPr id="34" name="Picture 33"/>
          <p:cNvPicPr>
            <a:picLocks noChangeAspect="1"/>
          </p:cNvPicPr>
          <p:nvPr/>
        </p:nvPicPr>
        <p:blipFill>
          <a:blip r:embed="rId15"/>
          <a:stretch>
            <a:fillRect/>
          </a:stretch>
        </p:blipFill>
        <p:spPr>
          <a:xfrm>
            <a:off x="1812932" y="4244055"/>
            <a:ext cx="855552" cy="855552"/>
          </a:xfrm>
          <a:prstGeom prst="rect">
            <a:avLst/>
          </a:prstGeom>
        </p:spPr>
      </p:pic>
      <p:sp>
        <p:nvSpPr>
          <p:cNvPr id="35" name="TextBox 34"/>
          <p:cNvSpPr txBox="1"/>
          <p:nvPr/>
        </p:nvSpPr>
        <p:spPr>
          <a:xfrm>
            <a:off x="2668484" y="4303981"/>
            <a:ext cx="3001569" cy="1107996"/>
          </a:xfrm>
          <a:prstGeom prst="rect">
            <a:avLst/>
          </a:prstGeom>
          <a:noFill/>
        </p:spPr>
        <p:txBody>
          <a:bodyPr wrap="square" rtlCol="0">
            <a:spAutoFit/>
          </a:bodyPr>
          <a:lstStyle>
            <a:defPPr>
              <a:defRPr lang="ru-RU"/>
            </a:defPPr>
            <a:lvl1pPr algn="just">
              <a:defRPr sz="1200"/>
            </a:lvl1pPr>
          </a:lstStyle>
          <a:p>
            <a:pPr algn="l"/>
            <a:r>
              <a:rPr lang="en-US" sz="1100" dirty="0">
                <a:latin typeface="Segoe UI" panose="020B0502040204020203" pitchFamily="34" charset="0"/>
                <a:ea typeface="Segoe UI" panose="020B0502040204020203" pitchFamily="34" charset="0"/>
                <a:cs typeface="Segoe UI" panose="020B0502040204020203" pitchFamily="34" charset="0"/>
              </a:rPr>
              <a:t>Penetration of bank accounts (10% out of total population in big cities) allows us to utilize Payment gateway facility. Access can be provided by local Banks directly or via specialized  payment platform Myanmar Payment Union.</a:t>
            </a:r>
          </a:p>
        </p:txBody>
      </p:sp>
      <p:sp>
        <p:nvSpPr>
          <p:cNvPr id="40" name="TextBox 39"/>
          <p:cNvSpPr txBox="1"/>
          <p:nvPr/>
        </p:nvSpPr>
        <p:spPr>
          <a:xfrm>
            <a:off x="7019102" y="4534814"/>
            <a:ext cx="3363702" cy="646331"/>
          </a:xfrm>
          <a:prstGeom prst="rect">
            <a:avLst/>
          </a:prstGeom>
          <a:noFill/>
        </p:spPr>
        <p:txBody>
          <a:bodyPr wrap="square" rtlCol="0">
            <a:spAutoFit/>
          </a:bodyPr>
          <a:lstStyle/>
          <a:p>
            <a:r>
              <a:rPr lang="en-US" sz="1200" dirty="0">
                <a:latin typeface="Segoe UI" panose="020B0502040204020203" pitchFamily="34" charset="0"/>
                <a:ea typeface="Segoe UI" panose="020B0502040204020203" pitchFamily="34" charset="0"/>
                <a:cs typeface="Segoe UI" panose="020B0502040204020203" pitchFamily="34" charset="0"/>
              </a:rPr>
              <a:t>Big retail chain</a:t>
            </a:r>
            <a:r>
              <a:rPr lang="ru-RU" sz="1200" dirty="0">
                <a:latin typeface="Segoe UI" panose="020B0502040204020203" pitchFamily="34" charset="0"/>
                <a:ea typeface="Segoe UI" panose="020B0502040204020203" pitchFamily="34" charset="0"/>
                <a:cs typeface="Segoe UI" panose="020B0502040204020203" pitchFamily="34" charset="0"/>
              </a:rPr>
              <a:t> «</a:t>
            </a:r>
            <a:r>
              <a:rPr lang="en-US" sz="1200" dirty="0">
                <a:latin typeface="Segoe UI" panose="020B0502040204020203" pitchFamily="34" charset="0"/>
                <a:ea typeface="Segoe UI" panose="020B0502040204020203" pitchFamily="34" charset="0"/>
                <a:cs typeface="Segoe UI" panose="020B0502040204020203" pitchFamily="34" charset="0"/>
              </a:rPr>
              <a:t>Red Dot</a:t>
            </a:r>
            <a:r>
              <a:rPr lang="ru-RU" sz="1200" dirty="0">
                <a:latin typeface="Segoe UI" panose="020B0502040204020203" pitchFamily="34" charset="0"/>
                <a:ea typeface="Segoe UI" panose="020B0502040204020203" pitchFamily="34" charset="0"/>
                <a:cs typeface="Segoe UI" panose="020B0502040204020203" pitchFamily="34" charset="0"/>
              </a:rPr>
              <a:t>»</a:t>
            </a:r>
            <a:r>
              <a:rPr lang="en-US" sz="1200" dirty="0">
                <a:latin typeface="Segoe UI" panose="020B0502040204020203" pitchFamily="34" charset="0"/>
                <a:ea typeface="Segoe UI" panose="020B0502040204020203" pitchFamily="34" charset="0"/>
                <a:cs typeface="Segoe UI" panose="020B0502040204020203" pitchFamily="34" charset="0"/>
              </a:rPr>
              <a:t> with 10,000 of branches can accept to collect repayments from our customers. </a:t>
            </a:r>
          </a:p>
        </p:txBody>
      </p:sp>
      <p:pic>
        <p:nvPicPr>
          <p:cNvPr id="41" name="Picture 2" descr="Картинки по запросу reddot myanma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89068" y="4536230"/>
            <a:ext cx="739802" cy="739802"/>
          </a:xfrm>
          <a:prstGeom prst="rect">
            <a:avLst/>
          </a:prstGeom>
          <a:noFill/>
          <a:extLst>
            <a:ext uri="{909E8E84-426E-40DD-AFC4-6F175D3DCCD1}">
              <a14:hiddenFill xmlns:a14="http://schemas.microsoft.com/office/drawing/2010/main">
                <a:solidFill>
                  <a:srgbClr val="FFFFFF"/>
                </a:solidFill>
              </a14:hiddenFill>
            </a:ext>
          </a:extLst>
        </p:spPr>
      </p:pic>
      <p:pic>
        <p:nvPicPr>
          <p:cNvPr id="42" name="Рисунок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4241" y="5626303"/>
            <a:ext cx="651654" cy="457130"/>
          </a:xfrm>
          <a:prstGeom prst="rect">
            <a:avLst/>
          </a:prstGeom>
        </p:spPr>
      </p:pic>
      <p:pic>
        <p:nvPicPr>
          <p:cNvPr id="43" name="Рисунок 3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00554" y="5727447"/>
            <a:ext cx="889362" cy="336879"/>
          </a:xfrm>
          <a:prstGeom prst="rect">
            <a:avLst/>
          </a:prstGeom>
        </p:spPr>
      </p:pic>
      <p:pic>
        <p:nvPicPr>
          <p:cNvPr id="44" name="Рисунок 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54633" y="5563926"/>
            <a:ext cx="579433" cy="579433"/>
          </a:xfrm>
          <a:prstGeom prst="rect">
            <a:avLst/>
          </a:prstGeom>
        </p:spPr>
      </p:pic>
      <p:pic>
        <p:nvPicPr>
          <p:cNvPr id="45" name="Рисунок 3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04032" y="5603396"/>
            <a:ext cx="853649" cy="491746"/>
          </a:xfrm>
          <a:prstGeom prst="rect">
            <a:avLst/>
          </a:prstGeom>
        </p:spPr>
      </p:pic>
      <p:cxnSp>
        <p:nvCxnSpPr>
          <p:cNvPr id="46" name="Straight Connector 45"/>
          <p:cNvCxnSpPr/>
          <p:nvPr/>
        </p:nvCxnSpPr>
        <p:spPr>
          <a:xfrm>
            <a:off x="5896943" y="1891712"/>
            <a:ext cx="0" cy="4337097"/>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919338" y="4212661"/>
            <a:ext cx="9062515"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753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801979" y="2710099"/>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14275" y="2821885"/>
            <a:ext cx="7484038"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Digital Sales</a:t>
            </a:r>
          </a:p>
        </p:txBody>
      </p:sp>
    </p:spTree>
    <p:extLst>
      <p:ext uri="{BB962C8B-B14F-4D97-AF65-F5344CB8AC3E}">
        <p14:creationId xmlns:p14="http://schemas.microsoft.com/office/powerpoint/2010/main" val="13897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Facebook is the dominant digital channel</a:t>
            </a:r>
            <a:endParaRPr lang="ru-RU" sz="4000" dirty="0">
              <a:latin typeface="Segoe UI Semibold" panose="020B0702040204020203" pitchFamily="34" charset="0"/>
              <a:ea typeface="Helvetica" charset="0"/>
              <a:cs typeface="Helvetica" charset="0"/>
            </a:endParaRPr>
          </a:p>
        </p:txBody>
      </p:sp>
      <p:sp>
        <p:nvSpPr>
          <p:cNvPr id="11" name="TextBox 10"/>
          <p:cNvSpPr txBox="1"/>
          <p:nvPr/>
        </p:nvSpPr>
        <p:spPr>
          <a:xfrm>
            <a:off x="8838516" y="1253638"/>
            <a:ext cx="3079516" cy="2800767"/>
          </a:xfrm>
          <a:prstGeom prst="rect">
            <a:avLst/>
          </a:prstGeom>
          <a:solidFill>
            <a:schemeClr val="bg1"/>
          </a:solidFill>
          <a:ln>
            <a:solidFill>
              <a:srgbClr val="40A8EE"/>
            </a:solidFill>
          </a:ln>
        </p:spPr>
        <p:txBody>
          <a:bodyPr wrap="square" rtlCol="0" anchor="t">
            <a:spAutoFit/>
          </a:bodyPr>
          <a:lstStyle>
            <a:defPPr>
              <a:defRPr lang="ru-RU"/>
            </a:defPPr>
            <a:lvl1pPr marL="171450" indent="-171450">
              <a:buFont typeface="Arial" panose="020B0604020202020204" pitchFamily="34" charset="0"/>
              <a:buChar char="•"/>
              <a:defRPr sz="1400">
                <a:latin typeface="Avenir LT Com 35 Light" panose="020B0402020203020204" pitchFamily="34" charset="0"/>
                <a:ea typeface="Helvetica Light" charset="0"/>
                <a:cs typeface="Helvetica Light" charset="0"/>
              </a:defRPr>
            </a:lvl1pPr>
          </a:lstStyle>
          <a:p>
            <a:r>
              <a:rPr lang="en-US" sz="1600" dirty="0">
                <a:latin typeface="Segoe UI" panose="020B0502040204020203" pitchFamily="34" charset="0"/>
                <a:ea typeface="Segoe UI" panose="020B0502040204020203" pitchFamily="34" charset="0"/>
                <a:cs typeface="Segoe UI" panose="020B0502040204020203" pitchFamily="34" charset="0"/>
              </a:rPr>
              <a:t>95% of our internet users explore internet surface via Facebook. (including search requests, data sharing </a:t>
            </a:r>
            <a:r>
              <a:rPr lang="en-US" sz="1600" dirty="0" err="1">
                <a:latin typeface="Segoe UI" panose="020B0502040204020203" pitchFamily="34" charset="0"/>
                <a:ea typeface="Segoe UI" panose="020B0502040204020203" pitchFamily="34" charset="0"/>
                <a:cs typeface="Segoe UI" panose="020B0502040204020203" pitchFamily="34" charset="0"/>
              </a:rPr>
              <a:t>etc</a:t>
            </a:r>
            <a:r>
              <a:rPr lang="en-US" sz="1600" dirty="0">
                <a:latin typeface="Segoe UI" panose="020B0502040204020203" pitchFamily="34" charset="0"/>
                <a:ea typeface="Segoe UI" panose="020B0502040204020203" pitchFamily="34" charset="0"/>
                <a:cs typeface="Segoe UI" panose="020B0502040204020203" pitchFamily="34" charset="0"/>
              </a:rPr>
              <a:t>) </a:t>
            </a:r>
          </a:p>
          <a:p>
            <a:endParaRPr lang="en-US" sz="1600" dirty="0">
              <a:latin typeface="Segoe UI" panose="020B0502040204020203" pitchFamily="34" charset="0"/>
              <a:ea typeface="Segoe UI" panose="020B0502040204020203" pitchFamily="34" charset="0"/>
              <a:cs typeface="Segoe UI" panose="020B0502040204020203" pitchFamily="34" charset="0"/>
            </a:endParaRPr>
          </a:p>
          <a:p>
            <a:r>
              <a:rPr lang="en-US" sz="1600" dirty="0">
                <a:latin typeface="Segoe UI" panose="020B0502040204020203" pitchFamily="34" charset="0"/>
                <a:ea typeface="Segoe UI" panose="020B0502040204020203" pitchFamily="34" charset="0"/>
                <a:cs typeface="Segoe UI" panose="020B0502040204020203" pitchFamily="34" charset="0"/>
              </a:rPr>
              <a:t>Facebook users annual growth is more than</a:t>
            </a:r>
            <a:r>
              <a:rPr lang="ru-RU" sz="1600" dirty="0">
                <a:latin typeface="Segoe UI" panose="020B0502040204020203" pitchFamily="34" charset="0"/>
                <a:ea typeface="Segoe UI" panose="020B0502040204020203" pitchFamily="34" charset="0"/>
                <a:cs typeface="Segoe UI" panose="020B0502040204020203" pitchFamily="34" charset="0"/>
              </a:rPr>
              <a:t> 30% </a:t>
            </a:r>
            <a:r>
              <a:rPr lang="en-US" sz="1600" dirty="0">
                <a:latin typeface="Segoe UI" panose="020B0502040204020203" pitchFamily="34" charset="0"/>
                <a:ea typeface="Segoe UI" panose="020B0502040204020203" pitchFamily="34" charset="0"/>
                <a:cs typeface="Segoe UI" panose="020B0502040204020203" pitchFamily="34" charset="0"/>
              </a:rPr>
              <a:t>(9,5 </a:t>
            </a:r>
            <a:r>
              <a:rPr lang="en-US" sz="1600" dirty="0" err="1">
                <a:latin typeface="Segoe UI" panose="020B0502040204020203" pitchFamily="34" charset="0"/>
                <a:ea typeface="Segoe UI" panose="020B0502040204020203" pitchFamily="34" charset="0"/>
                <a:cs typeface="Segoe UI" panose="020B0502040204020203" pitchFamily="34" charset="0"/>
              </a:rPr>
              <a:t>mln</a:t>
            </a:r>
            <a:r>
              <a:rPr lang="en-US" sz="1600" dirty="0">
                <a:latin typeface="Segoe UI" panose="020B0502040204020203" pitchFamily="34" charset="0"/>
                <a:ea typeface="Segoe UI" panose="020B0502040204020203" pitchFamily="34" charset="0"/>
                <a:cs typeface="Segoe UI" panose="020B0502040204020203" pitchFamily="34" charset="0"/>
              </a:rPr>
              <a:t> users in august 2016)</a:t>
            </a:r>
          </a:p>
          <a:p>
            <a:endParaRPr lang="en-US" sz="1600" dirty="0">
              <a:latin typeface="Segoe UI" panose="020B0502040204020203" pitchFamily="34" charset="0"/>
              <a:ea typeface="Segoe UI" panose="020B0502040204020203" pitchFamily="34" charset="0"/>
              <a:cs typeface="Segoe UI" panose="020B0502040204020203" pitchFamily="34" charset="0"/>
            </a:endParaRPr>
          </a:p>
          <a:p>
            <a:r>
              <a:rPr lang="en-US" sz="1600" dirty="0">
                <a:latin typeface="Segoe UI" panose="020B0502040204020203" pitchFamily="34" charset="0"/>
                <a:ea typeface="Segoe UI" panose="020B0502040204020203" pitchFamily="34" charset="0"/>
                <a:cs typeface="Segoe UI" panose="020B0502040204020203" pitchFamily="34" charset="0"/>
              </a:rPr>
              <a:t>Mobile operators in Myanmar offer free access to Facebook. </a:t>
            </a:r>
          </a:p>
        </p:txBody>
      </p:sp>
      <p:grpSp>
        <p:nvGrpSpPr>
          <p:cNvPr id="36" name="Группа 2"/>
          <p:cNvGrpSpPr/>
          <p:nvPr/>
        </p:nvGrpSpPr>
        <p:grpSpPr>
          <a:xfrm>
            <a:off x="603227" y="1235242"/>
            <a:ext cx="8215811" cy="4956791"/>
            <a:chOff x="323528" y="620688"/>
            <a:chExt cx="7200800" cy="4344411"/>
          </a:xfrm>
          <a:effectLst>
            <a:outerShdw blurRad="50800" dist="38100" dir="2700000" algn="tl" rotWithShape="0">
              <a:prstClr val="black">
                <a:alpha val="40000"/>
              </a:prstClr>
            </a:outerShdw>
          </a:effectLst>
        </p:grpSpPr>
        <p:pic>
          <p:nvPicPr>
            <p:cNvPr id="37" name="Рисунок 10"/>
            <p:cNvPicPr>
              <a:picLocks noChangeAspect="1"/>
            </p:cNvPicPr>
            <p:nvPr/>
          </p:nvPicPr>
          <p:blipFill rotWithShape="1">
            <a:blip r:embed="rId3"/>
            <a:srcRect l="15167" t="18982" r="14747" b="5919"/>
            <a:stretch/>
          </p:blipFill>
          <p:spPr>
            <a:xfrm>
              <a:off x="323528" y="620688"/>
              <a:ext cx="7200800" cy="4344411"/>
            </a:xfrm>
            <a:prstGeom prst="rect">
              <a:avLst/>
            </a:prstGeom>
          </p:spPr>
        </p:pic>
        <p:pic>
          <p:nvPicPr>
            <p:cNvPr id="38" name="Рисунок 5"/>
            <p:cNvPicPr>
              <a:picLocks noChangeAspect="1"/>
            </p:cNvPicPr>
            <p:nvPr/>
          </p:nvPicPr>
          <p:blipFill rotWithShape="1">
            <a:blip r:embed="rId3"/>
            <a:srcRect l="15167" t="3521" r="73145" b="80872"/>
            <a:stretch/>
          </p:blipFill>
          <p:spPr>
            <a:xfrm>
              <a:off x="3039661" y="746750"/>
              <a:ext cx="1196553" cy="899599"/>
            </a:xfrm>
            <a:prstGeom prst="rect">
              <a:avLst/>
            </a:prstGeom>
          </p:spPr>
        </p:pic>
      </p:grpSp>
      <p:sp>
        <p:nvSpPr>
          <p:cNvPr id="6" name="Rectangle 5"/>
          <p:cNvSpPr/>
          <p:nvPr/>
        </p:nvSpPr>
        <p:spPr>
          <a:xfrm>
            <a:off x="481264" y="6472455"/>
            <a:ext cx="3400546" cy="276999"/>
          </a:xfrm>
          <a:prstGeom prst="rect">
            <a:avLst/>
          </a:prstGeom>
        </p:spPr>
        <p:txBody>
          <a:bodyPr wrap="none">
            <a:spAutoFit/>
          </a:bodyPr>
          <a:lstStyle/>
          <a:p>
            <a:r>
              <a:rPr lang="en-US" sz="1200" dirty="0">
                <a:solidFill>
                  <a:srgbClr val="444444"/>
                </a:solidFill>
                <a:latin typeface="Segoe UI Light" panose="020B0502040204020203" pitchFamily="34" charset="0"/>
              </a:rPr>
              <a:t>Source : </a:t>
            </a:r>
            <a:r>
              <a:rPr lang="en-US" sz="1200" dirty="0" err="1">
                <a:solidFill>
                  <a:srgbClr val="444444"/>
                </a:solidFill>
                <a:latin typeface="Segoe UI Light" panose="020B0502040204020203" pitchFamily="34" charset="0"/>
              </a:rPr>
              <a:t>OnDeviceResearch</a:t>
            </a:r>
            <a:r>
              <a:rPr lang="en-US" sz="1200" dirty="0">
                <a:solidFill>
                  <a:srgbClr val="444444"/>
                </a:solidFill>
                <a:latin typeface="Segoe UI Light" panose="020B0502040204020203" pitchFamily="34" charset="0"/>
              </a:rPr>
              <a:t> </a:t>
            </a:r>
            <a:r>
              <a:rPr lang="en-US" sz="1200" dirty="0">
                <a:solidFill>
                  <a:srgbClr val="444444"/>
                </a:solidFill>
                <a:latin typeface="Segoe UI Light" panose="020B0502040204020203" pitchFamily="34" charset="0"/>
                <a:hlinkClick r:id="rId4"/>
              </a:rPr>
              <a:t>http://goo.gl/Zxw3p5</a:t>
            </a:r>
            <a:r>
              <a:rPr lang="en-US" sz="1200" dirty="0">
                <a:solidFill>
                  <a:srgbClr val="444444"/>
                </a:solidFill>
                <a:latin typeface="Segoe UI Light" panose="020B0502040204020203" pitchFamily="34" charset="0"/>
              </a:rPr>
              <a:t> </a:t>
            </a:r>
            <a:endParaRPr lang="ru-RU" sz="1200" dirty="0">
              <a:latin typeface="Segoe UI Light" panose="020B0502040204020203" pitchFamily="34" charset="0"/>
            </a:endParaRPr>
          </a:p>
        </p:txBody>
      </p:sp>
    </p:spTree>
    <p:extLst>
      <p:ext uri="{BB962C8B-B14F-4D97-AF65-F5344CB8AC3E}">
        <p14:creationId xmlns:p14="http://schemas.microsoft.com/office/powerpoint/2010/main" val="924633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Facts from Myanmar digital space</a:t>
            </a:r>
            <a:endParaRPr lang="ru-RU" sz="4000" dirty="0">
              <a:latin typeface="Segoe UI Semibold" panose="020B0702040204020203" pitchFamily="34" charset="0"/>
              <a:ea typeface="Helvetica" charset="0"/>
              <a:cs typeface="Helvetica" charset="0"/>
            </a:endParaRPr>
          </a:p>
        </p:txBody>
      </p:sp>
      <p:sp>
        <p:nvSpPr>
          <p:cNvPr id="6" name="Rectangle 5"/>
          <p:cNvSpPr/>
          <p:nvPr/>
        </p:nvSpPr>
        <p:spPr>
          <a:xfrm>
            <a:off x="481264" y="6472455"/>
            <a:ext cx="3300712" cy="276999"/>
          </a:xfrm>
          <a:prstGeom prst="rect">
            <a:avLst/>
          </a:prstGeom>
        </p:spPr>
        <p:txBody>
          <a:bodyPr wrap="none">
            <a:spAutoFit/>
          </a:bodyPr>
          <a:lstStyle/>
          <a:p>
            <a:r>
              <a:rPr lang="en-US" sz="1200" dirty="0">
                <a:solidFill>
                  <a:srgbClr val="444444"/>
                </a:solidFill>
                <a:latin typeface="Segoe UI Light" panose="020B0502040204020203" pitchFamily="34" charset="0"/>
              </a:rPr>
              <a:t>Source : </a:t>
            </a:r>
            <a:r>
              <a:rPr lang="en-US" sz="1200" dirty="0" err="1">
                <a:solidFill>
                  <a:srgbClr val="444444"/>
                </a:solidFill>
                <a:latin typeface="Segoe UI Light" panose="020B0502040204020203" pitchFamily="34" charset="0"/>
              </a:rPr>
              <a:t>OnDeviceResearch</a:t>
            </a:r>
            <a:r>
              <a:rPr lang="en-US" sz="1200" dirty="0">
                <a:solidFill>
                  <a:srgbClr val="444444"/>
                </a:solidFill>
                <a:latin typeface="Segoe UI Light" panose="020B0502040204020203" pitchFamily="34" charset="0"/>
              </a:rPr>
              <a:t> http://goo.gl/TJ8jYC </a:t>
            </a:r>
          </a:p>
        </p:txBody>
      </p:sp>
      <p:pic>
        <p:nvPicPr>
          <p:cNvPr id="10" name="Рисунок 4"/>
          <p:cNvPicPr>
            <a:picLocks noChangeAspect="1"/>
          </p:cNvPicPr>
          <p:nvPr/>
        </p:nvPicPr>
        <p:blipFill rotWithShape="1">
          <a:blip r:embed="rId3"/>
          <a:srcRect l="15733" t="38234" r="18118" b="13297"/>
          <a:stretch/>
        </p:blipFill>
        <p:spPr>
          <a:xfrm>
            <a:off x="590254" y="3077818"/>
            <a:ext cx="3140223" cy="1295564"/>
          </a:xfrm>
          <a:prstGeom prst="rect">
            <a:avLst/>
          </a:prstGeom>
          <a:effectLst>
            <a:outerShdw blurRad="50800" dist="38100" dir="2700000" algn="tl" rotWithShape="0">
              <a:prstClr val="black">
                <a:alpha val="40000"/>
              </a:prstClr>
            </a:outerShdw>
          </a:effectLst>
        </p:spPr>
      </p:pic>
      <p:sp>
        <p:nvSpPr>
          <p:cNvPr id="14" name="Title 1"/>
          <p:cNvSpPr txBox="1">
            <a:spLocks/>
          </p:cNvSpPr>
          <p:nvPr/>
        </p:nvSpPr>
        <p:spPr>
          <a:xfrm>
            <a:off x="602704" y="1958287"/>
            <a:ext cx="3115322"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pPr algn="ctr"/>
            <a:r>
              <a:rPr lang="en-US" sz="2400" dirty="0">
                <a:solidFill>
                  <a:schemeClr val="tx1"/>
                </a:solidFill>
                <a:latin typeface="Segoe UI Semibold" panose="020B0702040204020203" pitchFamily="34" charset="0"/>
              </a:rPr>
              <a:t>Monopoly for Viber</a:t>
            </a:r>
          </a:p>
        </p:txBody>
      </p:sp>
      <p:sp>
        <p:nvSpPr>
          <p:cNvPr id="15" name="Title 1"/>
          <p:cNvSpPr txBox="1">
            <a:spLocks/>
          </p:cNvSpPr>
          <p:nvPr/>
        </p:nvSpPr>
        <p:spPr>
          <a:xfrm>
            <a:off x="4094176" y="1909047"/>
            <a:ext cx="4080316" cy="41076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pPr algn="ctr"/>
            <a:r>
              <a:rPr lang="en-US" sz="2400" dirty="0">
                <a:solidFill>
                  <a:schemeClr val="tx1"/>
                </a:solidFill>
                <a:latin typeface="Segoe UI Semibold" panose="020B0702040204020203" pitchFamily="34" charset="0"/>
              </a:rPr>
              <a:t>Huawei`s utter dominance</a:t>
            </a:r>
          </a:p>
        </p:txBody>
      </p:sp>
      <p:sp>
        <p:nvSpPr>
          <p:cNvPr id="16" name="Title 1"/>
          <p:cNvSpPr txBox="1">
            <a:spLocks/>
          </p:cNvSpPr>
          <p:nvPr/>
        </p:nvSpPr>
        <p:spPr>
          <a:xfrm>
            <a:off x="8283387" y="1958287"/>
            <a:ext cx="3655807"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pPr algn="ctr"/>
            <a:r>
              <a:rPr lang="en-US" sz="2400" dirty="0">
                <a:solidFill>
                  <a:schemeClr val="tx1"/>
                </a:solidFill>
                <a:latin typeface="Segoe UI Semibold" panose="020B0702040204020203" pitchFamily="34" charset="0"/>
              </a:rPr>
              <a:t>Android nation</a:t>
            </a:r>
          </a:p>
        </p:txBody>
      </p:sp>
      <p:pic>
        <p:nvPicPr>
          <p:cNvPr id="17" name="Рисунок 3"/>
          <p:cNvPicPr>
            <a:picLocks noChangeAspect="1"/>
          </p:cNvPicPr>
          <p:nvPr/>
        </p:nvPicPr>
        <p:blipFill rotWithShape="1">
          <a:blip r:embed="rId4"/>
          <a:srcRect l="15750" t="28164" r="16526" b="9385"/>
          <a:stretch/>
        </p:blipFill>
        <p:spPr>
          <a:xfrm>
            <a:off x="4238041" y="3077818"/>
            <a:ext cx="3647314" cy="1893764"/>
          </a:xfrm>
          <a:prstGeom prst="rect">
            <a:avLst/>
          </a:prstGeom>
          <a:effectLst>
            <a:outerShdw blurRad="50800" dist="38100" dir="2700000" algn="tl" rotWithShape="0">
              <a:prstClr val="black">
                <a:alpha val="40000"/>
              </a:prstClr>
            </a:outerShdw>
          </a:effectLst>
        </p:spPr>
      </p:pic>
      <p:pic>
        <p:nvPicPr>
          <p:cNvPr id="18" name="Рисунок 2"/>
          <p:cNvPicPr>
            <a:picLocks noChangeAspect="1"/>
          </p:cNvPicPr>
          <p:nvPr/>
        </p:nvPicPr>
        <p:blipFill rotWithShape="1">
          <a:blip r:embed="rId5"/>
          <a:srcRect l="15350" t="29035" r="16138" b="10586"/>
          <a:stretch/>
        </p:blipFill>
        <p:spPr>
          <a:xfrm>
            <a:off x="8392919" y="3075172"/>
            <a:ext cx="3575042" cy="1774011"/>
          </a:xfrm>
          <a:prstGeom prst="rect">
            <a:avLst/>
          </a:prstGeom>
          <a:effectLst>
            <a:outerShdw blurRad="50800" dist="38100" dir="2700000" algn="tl" rotWithShape="0">
              <a:prstClr val="black">
                <a:alpha val="40000"/>
              </a:prstClr>
            </a:outerShdw>
          </a:effectLst>
        </p:spPr>
      </p:pic>
      <p:sp>
        <p:nvSpPr>
          <p:cNvPr id="2" name="TextBox 1"/>
          <p:cNvSpPr txBox="1"/>
          <p:nvPr/>
        </p:nvSpPr>
        <p:spPr>
          <a:xfrm>
            <a:off x="590254" y="2372789"/>
            <a:ext cx="3394929" cy="646331"/>
          </a:xfrm>
          <a:prstGeom prst="rect">
            <a:avLst/>
          </a:prstGeom>
          <a:noFill/>
        </p:spPr>
        <p:txBody>
          <a:bodyPr wrap="square" rtlCol="0">
            <a:spAutoFit/>
          </a:bodyPr>
          <a:lstStyle/>
          <a:p>
            <a:r>
              <a:rPr lang="en-US" sz="1200" dirty="0">
                <a:latin typeface="Segoe UI" panose="020B0502040204020203" pitchFamily="34" charset="0"/>
                <a:ea typeface="Segoe UI" panose="020B0502040204020203" pitchFamily="34" charset="0"/>
                <a:cs typeface="Segoe UI" panose="020B0502040204020203" pitchFamily="34" charset="0"/>
              </a:rPr>
              <a:t>Usual market leaders like WhatsApp are struggling with traction </a:t>
            </a:r>
          </a:p>
          <a:p>
            <a:r>
              <a:rPr lang="en-US" sz="1200" dirty="0">
                <a:latin typeface="Segoe UI" panose="020B0502040204020203" pitchFamily="34" charset="0"/>
                <a:ea typeface="Segoe UI" panose="020B0502040204020203" pitchFamily="34" charset="0"/>
                <a:cs typeface="Segoe UI" panose="020B0502040204020203" pitchFamily="34" charset="0"/>
              </a:rPr>
              <a:t>Q. Which of the following apps do you use?</a:t>
            </a:r>
          </a:p>
        </p:txBody>
      </p:sp>
      <p:sp>
        <p:nvSpPr>
          <p:cNvPr id="19" name="TextBox 18"/>
          <p:cNvSpPr txBox="1"/>
          <p:nvPr/>
        </p:nvSpPr>
        <p:spPr>
          <a:xfrm>
            <a:off x="4238041" y="2372789"/>
            <a:ext cx="3394929" cy="646331"/>
          </a:xfrm>
          <a:prstGeom prst="rect">
            <a:avLst/>
          </a:prstGeom>
          <a:noFill/>
        </p:spPr>
        <p:txBody>
          <a:bodyPr wrap="square" rtlCol="0">
            <a:spAutoFit/>
          </a:bodyPr>
          <a:lstStyle/>
          <a:p>
            <a:r>
              <a:rPr lang="en-US" sz="1200" dirty="0">
                <a:latin typeface="Segoe UI" panose="020B0502040204020203" pitchFamily="34" charset="0"/>
                <a:ea typeface="Segoe UI" panose="020B0502040204020203" pitchFamily="34" charset="0"/>
                <a:cs typeface="Segoe UI" panose="020B0502040204020203" pitchFamily="34" charset="0"/>
              </a:rPr>
              <a:t>One brand dominating the handset market in such a way is unheard in South-East Asia or elsewhere…</a:t>
            </a:r>
          </a:p>
        </p:txBody>
      </p:sp>
      <p:sp>
        <p:nvSpPr>
          <p:cNvPr id="20" name="TextBox 19"/>
          <p:cNvSpPr txBox="1"/>
          <p:nvPr/>
        </p:nvSpPr>
        <p:spPr>
          <a:xfrm>
            <a:off x="8364152" y="2372788"/>
            <a:ext cx="3394929" cy="646331"/>
          </a:xfrm>
          <a:prstGeom prst="rect">
            <a:avLst/>
          </a:prstGeom>
          <a:noFill/>
        </p:spPr>
        <p:txBody>
          <a:bodyPr wrap="square" rtlCol="0">
            <a:spAutoFit/>
          </a:bodyPr>
          <a:lstStyle/>
          <a:p>
            <a:r>
              <a:rPr lang="en-US" sz="1200" dirty="0">
                <a:latin typeface="Segoe UI" panose="020B0502040204020203" pitchFamily="34" charset="0"/>
                <a:ea typeface="Segoe UI" panose="020B0502040204020203" pitchFamily="34" charset="0"/>
                <a:cs typeface="Segoe UI" panose="020B0502040204020203" pitchFamily="34" charset="0"/>
              </a:rPr>
              <a:t>We knew there wouldn’t be many iPhone owners in Myanmar but lack of feature phone users was a complete surprise</a:t>
            </a:r>
          </a:p>
        </p:txBody>
      </p:sp>
    </p:spTree>
    <p:extLst>
      <p:ext uri="{BB962C8B-B14F-4D97-AF65-F5344CB8AC3E}">
        <p14:creationId xmlns:p14="http://schemas.microsoft.com/office/powerpoint/2010/main" val="30519638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Life testing of Myanmar digital space</a:t>
            </a:r>
          </a:p>
        </p:txBody>
      </p:sp>
      <p:sp>
        <p:nvSpPr>
          <p:cNvPr id="21" name="Прямоугольник 1"/>
          <p:cNvSpPr/>
          <p:nvPr/>
        </p:nvSpPr>
        <p:spPr>
          <a:xfrm>
            <a:off x="1418180" y="2972333"/>
            <a:ext cx="4489325" cy="2862322"/>
          </a:xfrm>
          <a:prstGeom prst="rect">
            <a:avLst/>
          </a:prstGeom>
        </p:spPr>
        <p:txBody>
          <a:bodyPr wrap="square">
            <a:spAutoFit/>
          </a:bodyPr>
          <a:lstStyle/>
          <a:p>
            <a:r>
              <a:rPr lang="en-US" dirty="0">
                <a:latin typeface="Segoe UI Semibold" panose="020B0702040204020203" pitchFamily="34" charset="0"/>
              </a:rPr>
              <a:t>	</a:t>
            </a:r>
          </a:p>
          <a:p>
            <a:pPr marL="342900" indent="-342900">
              <a:buAutoNum type="arabicPeriod"/>
            </a:pPr>
            <a:r>
              <a:rPr lang="en-US" dirty="0">
                <a:solidFill>
                  <a:srgbClr val="3A9DE4"/>
                </a:solidFill>
                <a:latin typeface="Segoe UI Semibold" panose="020B0702040204020203" pitchFamily="34" charset="0"/>
              </a:rPr>
              <a:t>The creation of advertisements. </a:t>
            </a:r>
          </a:p>
          <a:p>
            <a:r>
              <a:rPr lang="en-US" dirty="0">
                <a:latin typeface="Segoe UI Semibold" panose="020B0702040204020203" pitchFamily="34" charset="0"/>
              </a:rPr>
              <a:t>For the viral effect we choose images with local currency, short and simple slogan.</a:t>
            </a:r>
          </a:p>
          <a:p>
            <a:r>
              <a:rPr lang="en-US" dirty="0">
                <a:solidFill>
                  <a:srgbClr val="3A9DE4"/>
                </a:solidFill>
                <a:latin typeface="Segoe UI Semibold" panose="020B0702040204020203" pitchFamily="34" charset="0"/>
              </a:rPr>
              <a:t>2. Targeting: </a:t>
            </a:r>
          </a:p>
          <a:p>
            <a:r>
              <a:rPr lang="en-US" dirty="0">
                <a:latin typeface="Segoe UI Semibold" panose="020B0702040204020203" pitchFamily="34" charset="0"/>
              </a:rPr>
              <a:t>men and women from 23 years to 65 years. Personal interests: finance, personal loans.</a:t>
            </a:r>
          </a:p>
          <a:p>
            <a:endParaRPr lang="en-US" dirty="0">
              <a:latin typeface="Segoe UI Semibold" panose="020B0702040204020203" pitchFamily="34" charset="0"/>
            </a:endParaRPr>
          </a:p>
        </p:txBody>
      </p:sp>
      <p:sp>
        <p:nvSpPr>
          <p:cNvPr id="3" name="Rectangle 2"/>
          <p:cNvSpPr/>
          <p:nvPr/>
        </p:nvSpPr>
        <p:spPr>
          <a:xfrm>
            <a:off x="3305518" y="1528064"/>
            <a:ext cx="5844420" cy="923330"/>
          </a:xfrm>
          <a:prstGeom prst="rect">
            <a:avLst/>
          </a:prstGeom>
        </p:spPr>
        <p:txBody>
          <a:bodyPr wrap="none">
            <a:spAutoFit/>
          </a:bodyPr>
          <a:lstStyle/>
          <a:p>
            <a:pPr marL="285750" indent="-285750">
              <a:buFont typeface="Arial" panose="020B0604020202020204" pitchFamily="34" charset="0"/>
              <a:buChar char="•"/>
            </a:pPr>
            <a:r>
              <a:rPr lang="en-US" dirty="0">
                <a:latin typeface="Segoe UI Symbol" panose="020B0502040204020203" pitchFamily="34" charset="0"/>
                <a:ea typeface="Segoe UI Symbol" panose="020B0502040204020203" pitchFamily="34" charset="0"/>
              </a:rPr>
              <a:t>in Myanmar is the main sales channel</a:t>
            </a:r>
          </a:p>
          <a:p>
            <a:pPr marL="285750" indent="-285750">
              <a:buFont typeface="Arial" panose="020B0604020202020204" pitchFamily="34" charset="0"/>
              <a:buChar char="•"/>
            </a:pPr>
            <a:r>
              <a:rPr lang="ru-RU" dirty="0" err="1">
                <a:latin typeface="Segoe UI Symbol" panose="020B0502040204020203" pitchFamily="34" charset="0"/>
                <a:ea typeface="Segoe UI Symbol" panose="020B0502040204020203" pitchFamily="34" charset="0"/>
              </a:rPr>
              <a:t>was</a:t>
            </a:r>
            <a:r>
              <a:rPr lang="ru-RU" dirty="0">
                <a:latin typeface="Segoe UI Symbol" panose="020B0502040204020203" pitchFamily="34" charset="0"/>
                <a:ea typeface="Segoe UI Symbol" panose="020B0502040204020203" pitchFamily="34" charset="0"/>
              </a:rPr>
              <a:t> </a:t>
            </a:r>
            <a:r>
              <a:rPr lang="ru-RU" dirty="0" err="1">
                <a:latin typeface="Segoe UI Symbol" panose="020B0502040204020203" pitchFamily="34" charset="0"/>
                <a:ea typeface="Segoe UI Symbol" panose="020B0502040204020203" pitchFamily="34" charset="0"/>
              </a:rPr>
              <a:t>chosen</a:t>
            </a:r>
            <a:r>
              <a:rPr lang="ru-RU" dirty="0">
                <a:latin typeface="Segoe UI Symbol" panose="020B0502040204020203" pitchFamily="34" charset="0"/>
                <a:ea typeface="Segoe UI Symbol" panose="020B0502040204020203" pitchFamily="34" charset="0"/>
              </a:rPr>
              <a:t> </a:t>
            </a:r>
            <a:r>
              <a:rPr lang="ru-RU" dirty="0" err="1">
                <a:latin typeface="Segoe UI Symbol" panose="020B0502040204020203" pitchFamily="34" charset="0"/>
                <a:ea typeface="Segoe UI Symbol" panose="020B0502040204020203" pitchFamily="34" charset="0"/>
              </a:rPr>
              <a:t>for</a:t>
            </a:r>
            <a:r>
              <a:rPr lang="ru-RU" dirty="0">
                <a:latin typeface="Segoe UI Symbol" panose="020B0502040204020203" pitchFamily="34" charset="0"/>
                <a:ea typeface="Segoe UI Symbol" panose="020B0502040204020203" pitchFamily="34" charset="0"/>
              </a:rPr>
              <a:t> </a:t>
            </a:r>
            <a:r>
              <a:rPr lang="ru-RU" dirty="0" err="1">
                <a:latin typeface="Segoe UI Symbol" panose="020B0502040204020203" pitchFamily="34" charset="0"/>
                <a:ea typeface="Segoe UI Symbol" panose="020B0502040204020203" pitchFamily="34" charset="0"/>
              </a:rPr>
              <a:t>the</a:t>
            </a:r>
            <a:r>
              <a:rPr lang="ru-RU" dirty="0">
                <a:latin typeface="Segoe UI Symbol" panose="020B0502040204020203" pitchFamily="34" charset="0"/>
                <a:ea typeface="Segoe UI Symbol" panose="020B0502040204020203" pitchFamily="34" charset="0"/>
              </a:rPr>
              <a:t> </a:t>
            </a:r>
            <a:r>
              <a:rPr lang="en-US" dirty="0">
                <a:latin typeface="Segoe UI Symbol" panose="020B0502040204020203" pitchFamily="34" charset="0"/>
                <a:ea typeface="Segoe UI Symbol" panose="020B0502040204020203" pitchFamily="34" charset="0"/>
              </a:rPr>
              <a:t>pilot testing for our loan product</a:t>
            </a:r>
            <a:r>
              <a:rPr lang="ru-RU" dirty="0">
                <a:latin typeface="Segoe UI Symbol" panose="020B0502040204020203" pitchFamily="34" charset="0"/>
                <a:ea typeface="Segoe UI Symbol" panose="020B0502040204020203" pitchFamily="34" charset="0"/>
              </a:rPr>
              <a:t>.</a:t>
            </a:r>
            <a:endParaRPr lang="en-US" dirty="0">
              <a:latin typeface="Segoe UI Symbol" panose="020B0502040204020203" pitchFamily="34" charset="0"/>
              <a:ea typeface="Segoe UI Symbol" panose="020B0502040204020203" pitchFamily="34" charset="0"/>
            </a:endParaRPr>
          </a:p>
          <a:p>
            <a:pPr marL="285750" indent="-285750">
              <a:buFont typeface="Arial" panose="020B0604020202020204" pitchFamily="34" charset="0"/>
              <a:buChar char="•"/>
            </a:pPr>
            <a:endParaRPr lang="en-US" dirty="0">
              <a:latin typeface="Segoe UI Symbol" panose="020B0502040204020203" pitchFamily="34" charset="0"/>
              <a:ea typeface="Segoe UI Symbol" panose="020B0502040204020203" pitchFamily="34" charset="0"/>
            </a:endParaRPr>
          </a:p>
        </p:txBody>
      </p:sp>
      <p:pic>
        <p:nvPicPr>
          <p:cNvPr id="8" name="Picture 7"/>
          <p:cNvPicPr>
            <a:picLocks noChangeAspect="1"/>
          </p:cNvPicPr>
          <p:nvPr/>
        </p:nvPicPr>
        <p:blipFill>
          <a:blip r:embed="rId3"/>
          <a:stretch>
            <a:fillRect/>
          </a:stretch>
        </p:blipFill>
        <p:spPr>
          <a:xfrm>
            <a:off x="977829" y="1497740"/>
            <a:ext cx="2327689" cy="621825"/>
          </a:xfrm>
          <a:prstGeom prst="rect">
            <a:avLst/>
          </a:prstGeom>
        </p:spPr>
      </p:pic>
      <p:sp>
        <p:nvSpPr>
          <p:cNvPr id="11" name="Rectangle 10"/>
          <p:cNvSpPr/>
          <p:nvPr/>
        </p:nvSpPr>
        <p:spPr>
          <a:xfrm>
            <a:off x="977829" y="2630211"/>
            <a:ext cx="2117887" cy="400110"/>
          </a:xfrm>
          <a:prstGeom prst="rect">
            <a:avLst/>
          </a:prstGeom>
        </p:spPr>
        <p:txBody>
          <a:bodyPr wrap="none">
            <a:spAutoFit/>
          </a:bodyPr>
          <a:lstStyle/>
          <a:p>
            <a:r>
              <a:rPr lang="en-US" sz="2000" dirty="0">
                <a:latin typeface="Segoe UI Semibold" panose="020B0702040204020203" pitchFamily="34" charset="0"/>
              </a:rPr>
              <a:t>Pilot Description</a:t>
            </a:r>
          </a:p>
        </p:txBody>
      </p:sp>
      <p:sp>
        <p:nvSpPr>
          <p:cNvPr id="12" name="Rectangle 11"/>
          <p:cNvSpPr/>
          <p:nvPr/>
        </p:nvSpPr>
        <p:spPr>
          <a:xfrm>
            <a:off x="6810986" y="3372443"/>
            <a:ext cx="5043934" cy="2031325"/>
          </a:xfrm>
          <a:prstGeom prst="rect">
            <a:avLst/>
          </a:prstGeom>
        </p:spPr>
        <p:txBody>
          <a:bodyPr wrap="square">
            <a:spAutoFit/>
          </a:bodyPr>
          <a:lstStyle/>
          <a:p>
            <a:pPr marL="342900" indent="-342900">
              <a:buAutoNum type="arabicPeriod"/>
            </a:pPr>
            <a:r>
              <a:rPr lang="en-US" dirty="0">
                <a:latin typeface="Segoe UI Semibold" panose="020B0702040204020203" pitchFamily="34" charset="0"/>
              </a:rPr>
              <a:t>In 2 days of advertising we have got about</a:t>
            </a:r>
          </a:p>
          <a:p>
            <a:r>
              <a:rPr lang="en-US" dirty="0">
                <a:solidFill>
                  <a:srgbClr val="3A9DE4"/>
                </a:solidFill>
                <a:latin typeface="Segoe UI Semibold" panose="020B0702040204020203" pitchFamily="34" charset="0"/>
              </a:rPr>
              <a:t>12,000 website visitors and 494 successful applications</a:t>
            </a:r>
            <a:r>
              <a:rPr lang="en-US" dirty="0">
                <a:latin typeface="Segoe UI Semibold" panose="020B0702040204020203" pitchFamily="34" charset="0"/>
              </a:rPr>
              <a:t> for the price of 6 cents each. </a:t>
            </a:r>
          </a:p>
          <a:p>
            <a:endParaRPr lang="en-US" dirty="0">
              <a:latin typeface="Segoe UI Semibold" panose="020B0702040204020203" pitchFamily="34" charset="0"/>
            </a:endParaRPr>
          </a:p>
          <a:p>
            <a:r>
              <a:rPr lang="en-US" dirty="0">
                <a:latin typeface="Segoe UI Semibold" panose="020B0702040204020203" pitchFamily="34" charset="0"/>
              </a:rPr>
              <a:t>2. Advertisements have </a:t>
            </a:r>
            <a:r>
              <a:rPr lang="en-US" dirty="0">
                <a:solidFill>
                  <a:srgbClr val="3A9DE4"/>
                </a:solidFill>
                <a:latin typeface="Segoe UI Semibold" panose="020B0702040204020203" pitchFamily="34" charset="0"/>
              </a:rPr>
              <a:t>a great viral effect</a:t>
            </a:r>
            <a:r>
              <a:rPr lang="en-US" dirty="0">
                <a:latin typeface="Segoe UI Semibold" panose="020B0702040204020203" pitchFamily="34" charset="0"/>
              </a:rPr>
              <a:t>, which led the average cost of site visitor for less 1 cent. </a:t>
            </a:r>
          </a:p>
        </p:txBody>
      </p:sp>
      <p:sp>
        <p:nvSpPr>
          <p:cNvPr id="22" name="Rectangle 21"/>
          <p:cNvSpPr/>
          <p:nvPr/>
        </p:nvSpPr>
        <p:spPr>
          <a:xfrm>
            <a:off x="6227728" y="2630211"/>
            <a:ext cx="1607812" cy="400110"/>
          </a:xfrm>
          <a:prstGeom prst="rect">
            <a:avLst/>
          </a:prstGeom>
        </p:spPr>
        <p:txBody>
          <a:bodyPr wrap="none">
            <a:spAutoFit/>
          </a:bodyPr>
          <a:lstStyle/>
          <a:p>
            <a:r>
              <a:rPr lang="en-US" sz="2000" dirty="0">
                <a:latin typeface="Segoe UI Semibold" panose="020B0702040204020203" pitchFamily="34" charset="0"/>
              </a:rPr>
              <a:t>Pilot Results</a:t>
            </a:r>
          </a:p>
        </p:txBody>
      </p:sp>
      <p:pic>
        <p:nvPicPr>
          <p:cNvPr id="13" name="Picture 12"/>
          <p:cNvPicPr>
            <a:picLocks noChangeAspect="1"/>
          </p:cNvPicPr>
          <p:nvPr/>
        </p:nvPicPr>
        <p:blipFill>
          <a:blip r:embed="rId4"/>
          <a:stretch>
            <a:fillRect/>
          </a:stretch>
        </p:blipFill>
        <p:spPr>
          <a:xfrm>
            <a:off x="514699" y="3372443"/>
            <a:ext cx="967455" cy="967455"/>
          </a:xfrm>
          <a:prstGeom prst="rect">
            <a:avLst/>
          </a:prstGeom>
        </p:spPr>
      </p:pic>
      <p:pic>
        <p:nvPicPr>
          <p:cNvPr id="23" name="Picture 22"/>
          <p:cNvPicPr>
            <a:picLocks noChangeAspect="1"/>
          </p:cNvPicPr>
          <p:nvPr/>
        </p:nvPicPr>
        <p:blipFill>
          <a:blip r:embed="rId5"/>
          <a:stretch>
            <a:fillRect/>
          </a:stretch>
        </p:blipFill>
        <p:spPr>
          <a:xfrm>
            <a:off x="525293" y="4434508"/>
            <a:ext cx="905072" cy="905072"/>
          </a:xfrm>
          <a:prstGeom prst="rect">
            <a:avLst/>
          </a:prstGeom>
        </p:spPr>
      </p:pic>
      <p:pic>
        <p:nvPicPr>
          <p:cNvPr id="24" name="Picture 23"/>
          <p:cNvPicPr>
            <a:picLocks noChangeAspect="1"/>
          </p:cNvPicPr>
          <p:nvPr/>
        </p:nvPicPr>
        <p:blipFill>
          <a:blip r:embed="rId6"/>
          <a:stretch>
            <a:fillRect/>
          </a:stretch>
        </p:blipFill>
        <p:spPr>
          <a:xfrm>
            <a:off x="5953537" y="3461851"/>
            <a:ext cx="788637" cy="788637"/>
          </a:xfrm>
          <a:prstGeom prst="rect">
            <a:avLst/>
          </a:prstGeom>
        </p:spPr>
      </p:pic>
      <p:pic>
        <p:nvPicPr>
          <p:cNvPr id="25" name="Picture 24"/>
          <p:cNvPicPr>
            <a:picLocks noChangeAspect="1"/>
          </p:cNvPicPr>
          <p:nvPr/>
        </p:nvPicPr>
        <p:blipFill>
          <a:blip r:embed="rId7"/>
          <a:stretch>
            <a:fillRect/>
          </a:stretch>
        </p:blipFill>
        <p:spPr>
          <a:xfrm>
            <a:off x="5940786" y="4528363"/>
            <a:ext cx="814137" cy="814137"/>
          </a:xfrm>
          <a:prstGeom prst="rect">
            <a:avLst/>
          </a:prstGeom>
        </p:spPr>
      </p:pic>
    </p:spTree>
    <p:extLst>
      <p:ext uri="{BB962C8B-B14F-4D97-AF65-F5344CB8AC3E}">
        <p14:creationId xmlns:p14="http://schemas.microsoft.com/office/powerpoint/2010/main" val="694164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Online advertising test: Advertising slogan</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968" y="1381472"/>
            <a:ext cx="4867275" cy="5105400"/>
          </a:xfrm>
          <a:prstGeom prst="rect">
            <a:avLst/>
          </a:prstGeom>
          <a:effectLst>
            <a:outerShdw blurRad="50800" dist="38100" dir="2700000" algn="tl" rotWithShape="0">
              <a:prstClr val="black">
                <a:alpha val="40000"/>
              </a:prstClr>
            </a:outerShdw>
          </a:effectLst>
        </p:spPr>
      </p:pic>
      <p:sp>
        <p:nvSpPr>
          <p:cNvPr id="17" name="Rectangle 16"/>
          <p:cNvSpPr/>
          <p:nvPr/>
        </p:nvSpPr>
        <p:spPr>
          <a:xfrm>
            <a:off x="6659478" y="2114533"/>
            <a:ext cx="4999122" cy="3447098"/>
          </a:xfrm>
          <a:prstGeom prst="rect">
            <a:avLst/>
          </a:prstGeom>
        </p:spPr>
        <p:txBody>
          <a:bodyPr wrap="square">
            <a:spAutoFit/>
          </a:bodyPr>
          <a:lstStyle/>
          <a:p>
            <a:r>
              <a:rPr lang="en-US" sz="3200" dirty="0">
                <a:solidFill>
                  <a:srgbClr val="3A9DE4"/>
                </a:solidFill>
                <a:latin typeface="Segoe UI Semibold" panose="020B0702040204020203" pitchFamily="34" charset="0"/>
              </a:rPr>
              <a:t>Our slogan: </a:t>
            </a:r>
          </a:p>
          <a:p>
            <a:endParaRPr lang="en-US" b="1" dirty="0"/>
          </a:p>
          <a:p>
            <a:r>
              <a:rPr lang="en-US" sz="2400" dirty="0">
                <a:latin typeface="Segoe UI" panose="020B0502040204020203" pitchFamily="34" charset="0"/>
                <a:ea typeface="Segoe UI" panose="020B0502040204020203" pitchFamily="34" charset="0"/>
                <a:cs typeface="Segoe UI" panose="020B0502040204020203" pitchFamily="34" charset="0"/>
              </a:rPr>
              <a:t>Need Cash Urgently? </a:t>
            </a:r>
          </a:p>
          <a:p>
            <a:endParaRPr lang="en-US" sz="2400" dirty="0">
              <a:latin typeface="Segoe UI" panose="020B0502040204020203" pitchFamily="34" charset="0"/>
              <a:ea typeface="Segoe UI" panose="020B0502040204020203" pitchFamily="34" charset="0"/>
              <a:cs typeface="Segoe UI" panose="020B0502040204020203" pitchFamily="34" charset="0"/>
            </a:endParaRPr>
          </a:p>
          <a:p>
            <a:r>
              <a:rPr lang="en-US" sz="2400" dirty="0">
                <a:latin typeface="Segoe UI" panose="020B0502040204020203" pitchFamily="34" charset="0"/>
                <a:ea typeface="Segoe UI" panose="020B0502040204020203" pitchFamily="34" charset="0"/>
                <a:cs typeface="Segoe UI" panose="020B0502040204020203" pitchFamily="34" charset="0"/>
              </a:rPr>
              <a:t>Borrow up to 500.000! </a:t>
            </a:r>
          </a:p>
          <a:p>
            <a:r>
              <a:rPr lang="en-US" sz="2400" dirty="0">
                <a:latin typeface="Segoe UI" panose="020B0502040204020203" pitchFamily="34" charset="0"/>
                <a:ea typeface="Segoe UI" panose="020B0502040204020203" pitchFamily="34" charset="0"/>
                <a:cs typeface="Segoe UI" panose="020B0502040204020203" pitchFamily="34" charset="0"/>
              </a:rPr>
              <a:t>Fast and easy application process. Apply online now!</a:t>
            </a:r>
          </a:p>
          <a:p>
            <a:endParaRPr lang="en-US" sz="2400" dirty="0">
              <a:latin typeface="Segoe UI" panose="020B0502040204020203" pitchFamily="34" charset="0"/>
              <a:ea typeface="Segoe UI" panose="020B0502040204020203" pitchFamily="34" charset="0"/>
              <a:cs typeface="Segoe UI" panose="020B0502040204020203" pitchFamily="34" charset="0"/>
            </a:endParaRPr>
          </a:p>
          <a:p>
            <a:r>
              <a:rPr lang="en-US" sz="2400" dirty="0">
                <a:latin typeface="Segoe UI" panose="020B0502040204020203" pitchFamily="34" charset="0"/>
                <a:ea typeface="Segoe UI" panose="020B0502040204020203" pitchFamily="34" charset="0"/>
                <a:cs typeface="Segoe UI" panose="020B0502040204020203" pitchFamily="34" charset="0"/>
              </a:rPr>
              <a:t>Easy to apply. Easy to get</a:t>
            </a:r>
            <a:r>
              <a:rPr lang="en-US" sz="2400" i="1" dirty="0">
                <a:latin typeface="Segoe UI" panose="020B0502040204020203" pitchFamily="34" charset="0"/>
                <a:ea typeface="Segoe UI" panose="020B0502040204020203" pitchFamily="34" charset="0"/>
                <a:cs typeface="Segoe UI" panose="020B0502040204020203" pitchFamily="34" charset="0"/>
              </a:rPr>
              <a:t>.</a:t>
            </a:r>
            <a:endParaRPr lang="en-US" sz="2400" dirty="0">
              <a:latin typeface="Segoe UI" panose="020B0502040204020203" pitchFamily="34" charset="0"/>
              <a:ea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4"/>
          <a:stretch>
            <a:fillRect/>
          </a:stretch>
        </p:blipFill>
        <p:spPr>
          <a:xfrm>
            <a:off x="5155531" y="1849001"/>
            <a:ext cx="1503947" cy="1503947"/>
          </a:xfrm>
          <a:prstGeom prst="rect">
            <a:avLst/>
          </a:prstGeom>
        </p:spPr>
      </p:pic>
    </p:spTree>
    <p:extLst>
      <p:ext uri="{BB962C8B-B14F-4D97-AF65-F5344CB8AC3E}">
        <p14:creationId xmlns:p14="http://schemas.microsoft.com/office/powerpoint/2010/main" val="370205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801979" y="2710099"/>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14275" y="2821885"/>
            <a:ext cx="6015786"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Investment Summary</a:t>
            </a:r>
            <a:endParaRPr lang="ru-RU" sz="4000" dirty="0">
              <a:latin typeface="Segoe UI Semibold" panose="020B0702040204020203" pitchFamily="34" charset="0"/>
              <a:ea typeface="Helvetica" charset="0"/>
              <a:cs typeface="Helvetica" charset="0"/>
            </a:endParaRPr>
          </a:p>
        </p:txBody>
      </p:sp>
    </p:spTree>
    <p:extLst>
      <p:ext uri="{BB962C8B-B14F-4D97-AF65-F5344CB8AC3E}">
        <p14:creationId xmlns:p14="http://schemas.microsoft.com/office/powerpoint/2010/main" val="1444008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Customers acquisition via Facebook</a:t>
            </a:r>
          </a:p>
        </p:txBody>
      </p:sp>
      <p:pic>
        <p:nvPicPr>
          <p:cNvPr id="8" name="Рисунок 2"/>
          <p:cNvPicPr>
            <a:picLocks noChangeAspect="1"/>
          </p:cNvPicPr>
          <p:nvPr/>
        </p:nvPicPr>
        <p:blipFill rotWithShape="1">
          <a:blip r:embed="rId3"/>
          <a:srcRect l="74321" t="47179" r="6779" b="9781"/>
          <a:stretch/>
        </p:blipFill>
        <p:spPr>
          <a:xfrm>
            <a:off x="6776045" y="1251016"/>
            <a:ext cx="3288407" cy="3821828"/>
          </a:xfrm>
          <a:prstGeom prst="rect">
            <a:avLst/>
          </a:prstGeom>
          <a:effectLst>
            <a:outerShdw blurRad="50800" dist="38100" dir="2700000" algn="tl" rotWithShape="0">
              <a:prstClr val="black">
                <a:alpha val="40000"/>
              </a:prstClr>
            </a:outerShdw>
          </a:effectLst>
        </p:spPr>
      </p:pic>
      <p:pic>
        <p:nvPicPr>
          <p:cNvPr id="10" name="Рисунок 8"/>
          <p:cNvPicPr>
            <a:picLocks noChangeAspect="1"/>
          </p:cNvPicPr>
          <p:nvPr/>
        </p:nvPicPr>
        <p:blipFill rotWithShape="1">
          <a:blip r:embed="rId4"/>
          <a:srcRect l="75003" t="46752" r="6717" b="8191"/>
          <a:stretch/>
        </p:blipFill>
        <p:spPr>
          <a:xfrm>
            <a:off x="609599" y="1235242"/>
            <a:ext cx="3034517" cy="3817139"/>
          </a:xfrm>
          <a:prstGeom prst="rect">
            <a:avLst/>
          </a:prstGeom>
          <a:effectLst>
            <a:outerShdw blurRad="50800" dist="38100" dir="2700000" algn="tl" rotWithShape="0">
              <a:prstClr val="black">
                <a:alpha val="40000"/>
              </a:prstClr>
            </a:outerShdw>
          </a:effectLst>
        </p:spPr>
      </p:pic>
      <p:pic>
        <p:nvPicPr>
          <p:cNvPr id="11" name="Рисунок 6"/>
          <p:cNvPicPr>
            <a:picLocks noChangeAspect="1"/>
          </p:cNvPicPr>
          <p:nvPr/>
        </p:nvPicPr>
        <p:blipFill rotWithShape="1">
          <a:blip r:embed="rId5"/>
          <a:srcRect l="75044" t="46743" r="6844" b="9950"/>
          <a:stretch/>
        </p:blipFill>
        <p:spPr>
          <a:xfrm>
            <a:off x="3644116" y="1243129"/>
            <a:ext cx="3131929" cy="3821828"/>
          </a:xfrm>
          <a:prstGeom prst="rect">
            <a:avLst/>
          </a:prstGeom>
          <a:effectLst>
            <a:outerShdw blurRad="50800" dist="38100" dir="2700000" algn="tl" rotWithShape="0">
              <a:prstClr val="black">
                <a:alpha val="40000"/>
              </a:prstClr>
            </a:outerShdw>
          </a:effectLst>
        </p:spPr>
      </p:pic>
      <p:sp>
        <p:nvSpPr>
          <p:cNvPr id="12" name="Прямоугольник 1"/>
          <p:cNvSpPr/>
          <p:nvPr/>
        </p:nvSpPr>
        <p:spPr>
          <a:xfrm>
            <a:off x="1616649" y="5164168"/>
            <a:ext cx="3558672" cy="1923604"/>
          </a:xfrm>
          <a:prstGeom prst="rect">
            <a:avLst/>
          </a:prstGeom>
          <a:ln>
            <a:noFill/>
          </a:ln>
        </p:spPr>
        <p:txBody>
          <a:bodyPr wrap="square">
            <a:spAutoFit/>
          </a:bodyPr>
          <a:lstStyle/>
          <a:p>
            <a:r>
              <a:rPr lang="en-US" sz="2400" dirty="0">
                <a:latin typeface="Segoe UI Semibold" panose="020B0702040204020203" pitchFamily="34" charset="0"/>
              </a:rPr>
              <a:t>Results in 2 days only</a:t>
            </a:r>
            <a:r>
              <a:rPr lang="en-US" sz="2000" dirty="0">
                <a:latin typeface="Avenir LT Com 55 Roman" panose="020B0703020203020204" pitchFamily="34" charset="0"/>
              </a:rPr>
              <a:t>:</a:t>
            </a:r>
          </a:p>
          <a:p>
            <a:pPr>
              <a:lnSpc>
                <a:spcPct val="150000"/>
              </a:lnSpc>
            </a:pPr>
            <a:r>
              <a:rPr lang="en-US" dirty="0">
                <a:latin typeface="Segoe UI" panose="020B0502040204020203" pitchFamily="34" charset="0"/>
                <a:ea typeface="Segoe UI" panose="020B0502040204020203" pitchFamily="34" charset="0"/>
                <a:cs typeface="Segoe UI" panose="020B0502040204020203" pitchFamily="34" charset="0"/>
              </a:rPr>
              <a:t>2 500 Post shares</a:t>
            </a:r>
          </a:p>
          <a:p>
            <a:pPr>
              <a:lnSpc>
                <a:spcPct val="150000"/>
              </a:lnSpc>
            </a:pPr>
            <a:r>
              <a:rPr lang="en-US" dirty="0">
                <a:latin typeface="Segoe UI" panose="020B0502040204020203" pitchFamily="34" charset="0"/>
                <a:ea typeface="Segoe UI" panose="020B0502040204020203" pitchFamily="34" charset="0"/>
                <a:cs typeface="Segoe UI" panose="020B0502040204020203" pitchFamily="34" charset="0"/>
              </a:rPr>
              <a:t>4 700 Likes</a:t>
            </a:r>
          </a:p>
          <a:p>
            <a:pPr>
              <a:lnSpc>
                <a:spcPct val="150000"/>
              </a:lnSpc>
            </a:pPr>
            <a:r>
              <a:rPr lang="en-US" dirty="0">
                <a:latin typeface="Segoe UI" panose="020B0502040204020203" pitchFamily="34" charset="0"/>
                <a:ea typeface="Segoe UI" panose="020B0502040204020203" pitchFamily="34" charset="0"/>
                <a:cs typeface="Segoe UI" panose="020B0502040204020203" pitchFamily="34" charset="0"/>
              </a:rPr>
              <a:t>388 Comments</a:t>
            </a:r>
          </a:p>
          <a:p>
            <a:endParaRPr lang="en-US" sz="1400" dirty="0"/>
          </a:p>
        </p:txBody>
      </p:sp>
      <p:sp>
        <p:nvSpPr>
          <p:cNvPr id="2" name="Rectangle 1"/>
          <p:cNvSpPr/>
          <p:nvPr/>
        </p:nvSpPr>
        <p:spPr>
          <a:xfrm>
            <a:off x="5018504" y="5196393"/>
            <a:ext cx="6763188" cy="1292662"/>
          </a:xfrm>
          <a:prstGeom prst="rect">
            <a:avLst/>
          </a:prstGeom>
        </p:spPr>
        <p:txBody>
          <a:bodyPr wrap="square">
            <a:spAutoFit/>
          </a:bodyPr>
          <a:lstStyle/>
          <a:p>
            <a:r>
              <a:rPr lang="en-US" sz="2400" dirty="0">
                <a:latin typeface="Segoe UI Semibold" panose="020B0702040204020203" pitchFamily="34" charset="0"/>
              </a:rPr>
              <a:t>High</a:t>
            </a:r>
            <a:r>
              <a:rPr lang="en-US" sz="2000" dirty="0">
                <a:latin typeface="Avenir LT Com 55 Roman" panose="020B0703020203020204" pitchFamily="34" charset="0"/>
              </a:rPr>
              <a:t> </a:t>
            </a:r>
            <a:r>
              <a:rPr lang="en-US" sz="2400" dirty="0">
                <a:latin typeface="Segoe UI Semibold" panose="020B0702040204020203" pitchFamily="34" charset="0"/>
              </a:rPr>
              <a:t>efficiency of advertising campaign due to </a:t>
            </a:r>
          </a:p>
          <a:p>
            <a:pPr indent="-285750">
              <a:lnSpc>
                <a:spcPct val="150000"/>
              </a:lnSpc>
              <a:buFontTx/>
              <a:buChar char="-"/>
            </a:pPr>
            <a:r>
              <a:rPr lang="en-US" dirty="0">
                <a:latin typeface="Segoe UI" panose="020B0502040204020203" pitchFamily="34" charset="0"/>
                <a:ea typeface="Segoe UI" panose="020B0502040204020203" pitchFamily="34" charset="0"/>
                <a:cs typeface="Segoe UI" panose="020B0502040204020203" pitchFamily="34" charset="0"/>
              </a:rPr>
              <a:t>Viral effect </a:t>
            </a:r>
          </a:p>
          <a:p>
            <a:pPr indent="-285750">
              <a:lnSpc>
                <a:spcPct val="150000"/>
              </a:lnSpc>
              <a:buFontTx/>
              <a:buChar char="-"/>
            </a:pPr>
            <a:r>
              <a:rPr lang="en-US" dirty="0">
                <a:latin typeface="Segoe UI" panose="020B0502040204020203" pitchFamily="34" charset="0"/>
                <a:ea typeface="Segoe UI" panose="020B0502040204020203" pitchFamily="34" charset="0"/>
                <a:cs typeface="Segoe UI" panose="020B0502040204020203" pitchFamily="34" charset="0"/>
              </a:rPr>
              <a:t>Novelty offer</a:t>
            </a:r>
          </a:p>
        </p:txBody>
      </p:sp>
      <p:pic>
        <p:nvPicPr>
          <p:cNvPr id="3" name="Picture 2"/>
          <p:cNvPicPr>
            <a:picLocks noChangeAspect="1"/>
          </p:cNvPicPr>
          <p:nvPr/>
        </p:nvPicPr>
        <p:blipFill>
          <a:blip r:embed="rId6"/>
          <a:stretch>
            <a:fillRect/>
          </a:stretch>
        </p:blipFill>
        <p:spPr>
          <a:xfrm>
            <a:off x="1052877" y="5391560"/>
            <a:ext cx="563772" cy="563772"/>
          </a:xfrm>
          <a:prstGeom prst="rect">
            <a:avLst/>
          </a:prstGeom>
        </p:spPr>
      </p:pic>
      <p:pic>
        <p:nvPicPr>
          <p:cNvPr id="6" name="Picture 5"/>
          <p:cNvPicPr>
            <a:picLocks noChangeAspect="1"/>
          </p:cNvPicPr>
          <p:nvPr/>
        </p:nvPicPr>
        <p:blipFill>
          <a:blip r:embed="rId7"/>
          <a:stretch>
            <a:fillRect/>
          </a:stretch>
        </p:blipFill>
        <p:spPr>
          <a:xfrm>
            <a:off x="1052877" y="5802423"/>
            <a:ext cx="585537" cy="585537"/>
          </a:xfrm>
          <a:prstGeom prst="rect">
            <a:avLst/>
          </a:prstGeom>
        </p:spPr>
      </p:pic>
      <p:pic>
        <p:nvPicPr>
          <p:cNvPr id="13" name="Picture 12"/>
          <p:cNvPicPr>
            <a:picLocks noChangeAspect="1"/>
          </p:cNvPicPr>
          <p:nvPr/>
        </p:nvPicPr>
        <p:blipFill>
          <a:blip r:embed="rId8"/>
          <a:stretch>
            <a:fillRect/>
          </a:stretch>
        </p:blipFill>
        <p:spPr>
          <a:xfrm>
            <a:off x="899897" y="6159359"/>
            <a:ext cx="814137" cy="814137"/>
          </a:xfrm>
          <a:prstGeom prst="rect">
            <a:avLst/>
          </a:prstGeom>
        </p:spPr>
      </p:pic>
    </p:spTree>
    <p:extLst>
      <p:ext uri="{BB962C8B-B14F-4D97-AF65-F5344CB8AC3E}">
        <p14:creationId xmlns:p14="http://schemas.microsoft.com/office/powerpoint/2010/main" val="278543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Online advertising test: website site design</a:t>
            </a:r>
          </a:p>
        </p:txBody>
      </p:sp>
      <p:pic>
        <p:nvPicPr>
          <p:cNvPr id="14" name="Picture 13"/>
          <p:cNvPicPr>
            <a:picLocks noChangeAspect="1"/>
          </p:cNvPicPr>
          <p:nvPr/>
        </p:nvPicPr>
        <p:blipFill>
          <a:blip r:embed="rId3"/>
          <a:stretch>
            <a:fillRect/>
          </a:stretch>
        </p:blipFill>
        <p:spPr>
          <a:xfrm>
            <a:off x="2743627" y="1082787"/>
            <a:ext cx="7632847" cy="5686871"/>
          </a:xfrm>
          <a:prstGeom prst="rect">
            <a:avLst/>
          </a:prstGeom>
          <a:effectLst>
            <a:outerShdw blurRad="50800" dist="38100" dir="2700000" algn="tl" rotWithShape="0">
              <a:prstClr val="black">
                <a:alpha val="40000"/>
              </a:prstClr>
            </a:outerShdw>
          </a:effectLst>
        </p:spPr>
      </p:pic>
      <p:sp>
        <p:nvSpPr>
          <p:cNvPr id="15" name="TextBox 14"/>
          <p:cNvSpPr txBox="1"/>
          <p:nvPr/>
        </p:nvSpPr>
        <p:spPr>
          <a:xfrm>
            <a:off x="211016" y="3216332"/>
            <a:ext cx="2163218" cy="1200329"/>
          </a:xfrm>
          <a:prstGeom prst="rect">
            <a:avLst/>
          </a:prstGeom>
          <a:noFill/>
        </p:spPr>
        <p:txBody>
          <a:bodyPr wrap="square" rtlCol="0">
            <a:spAutoFit/>
          </a:bodyPr>
          <a:lstStyle/>
          <a:p>
            <a:r>
              <a:rPr lang="en-US" sz="2400" dirty="0">
                <a:latin typeface="Segoe UI" panose="020B0502040204020203" pitchFamily="34" charset="0"/>
                <a:ea typeface="Segoe UI" panose="020B0502040204020203" pitchFamily="34" charset="0"/>
                <a:cs typeface="Segoe UI" panose="020B0502040204020203" pitchFamily="34" charset="0"/>
              </a:rPr>
              <a:t>We used MY model for the test campaign. </a:t>
            </a:r>
            <a:endParaRPr lang="ru-RU" sz="2400" dirty="0">
              <a:latin typeface="Segoe UI" panose="020B0502040204020203" pitchFamily="34" charset="0"/>
              <a:ea typeface="Segoe UI" panose="020B0502040204020203" pitchFamily="34" charset="0"/>
              <a:cs typeface="Segoe UI" panose="020B0502040204020203" pitchFamily="34" charset="0"/>
            </a:endParaRPr>
          </a:p>
        </p:txBody>
      </p:sp>
      <p:sp>
        <p:nvSpPr>
          <p:cNvPr id="16" name="Oval 15"/>
          <p:cNvSpPr/>
          <p:nvPr/>
        </p:nvSpPr>
        <p:spPr>
          <a:xfrm>
            <a:off x="4147646" y="4806941"/>
            <a:ext cx="1152128" cy="10081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58706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Online advertising test: Successful applications</a:t>
            </a:r>
          </a:p>
        </p:txBody>
      </p:sp>
      <p:graphicFrame>
        <p:nvGraphicFramePr>
          <p:cNvPr id="8" name="Chart 7"/>
          <p:cNvGraphicFramePr>
            <a:graphicFrameLocks/>
          </p:cNvGraphicFramePr>
          <p:nvPr>
            <p:extLst>
              <p:ext uri="{D42A27DB-BD31-4B8C-83A1-F6EECF244321}">
                <p14:modId xmlns:p14="http://schemas.microsoft.com/office/powerpoint/2010/main" val="2623678426"/>
              </p:ext>
            </p:extLst>
          </p:nvPr>
        </p:nvGraphicFramePr>
        <p:xfrm>
          <a:off x="651768" y="1082423"/>
          <a:ext cx="8352928" cy="4608512"/>
        </p:xfrm>
        <a:graphic>
          <a:graphicData uri="http://schemas.openxmlformats.org/drawingml/2006/chart">
            <c:chart xmlns:c="http://schemas.openxmlformats.org/drawingml/2006/chart" xmlns:r="http://schemas.openxmlformats.org/officeDocument/2006/relationships" r:id="rId3"/>
          </a:graphicData>
        </a:graphic>
      </p:graphicFrame>
      <p:sp>
        <p:nvSpPr>
          <p:cNvPr id="10" name="Rectangle 9"/>
          <p:cNvSpPr/>
          <p:nvPr/>
        </p:nvSpPr>
        <p:spPr>
          <a:xfrm>
            <a:off x="7391733" y="1305036"/>
            <a:ext cx="2196435" cy="461665"/>
          </a:xfrm>
          <a:prstGeom prst="rect">
            <a:avLst/>
          </a:prstGeom>
          <a:noFill/>
        </p:spPr>
        <p:txBody>
          <a:bodyPr wrap="none" lIns="91440" tIns="45720" rIns="91440" bIns="45720">
            <a:spAutoFit/>
          </a:bodyPr>
          <a:lstStyle/>
          <a:p>
            <a:pPr algn="ctr"/>
            <a:r>
              <a:rPr lang="en-US" sz="2400" b="0" cap="none" spc="0" dirty="0">
                <a:ln w="0"/>
                <a:solidFill>
                  <a:schemeClr val="tx1"/>
                </a:solidFill>
                <a:latin typeface="Segoe UI" panose="020B0502040204020203" pitchFamily="34" charset="0"/>
                <a:ea typeface="Segoe UI" panose="020B0502040204020203" pitchFamily="34" charset="0"/>
                <a:cs typeface="Segoe UI" panose="020B0502040204020203" pitchFamily="34" charset="0"/>
              </a:rPr>
              <a:t>FB-advertising</a:t>
            </a:r>
          </a:p>
        </p:txBody>
      </p:sp>
      <p:sp>
        <p:nvSpPr>
          <p:cNvPr id="11" name="Rectangle 10"/>
          <p:cNvSpPr/>
          <p:nvPr/>
        </p:nvSpPr>
        <p:spPr>
          <a:xfrm>
            <a:off x="481263" y="5903708"/>
            <a:ext cx="8304375" cy="830997"/>
          </a:xfrm>
          <a:prstGeom prst="rect">
            <a:avLst/>
          </a:prstGeom>
          <a:noFill/>
          <a:ln>
            <a:noFill/>
          </a:ln>
        </p:spPr>
        <p:txBody>
          <a:bodyPr wrap="square">
            <a:spAutoFit/>
          </a:bodyPr>
          <a:lstStyle/>
          <a:p>
            <a:r>
              <a:rPr lang="en-US" sz="1600" dirty="0">
                <a:latin typeface="Segoe UI" panose="020B0502040204020203" pitchFamily="34" charset="0"/>
                <a:ea typeface="Segoe UI" panose="020B0502040204020203" pitchFamily="34" charset="0"/>
                <a:cs typeface="Segoe UI" panose="020B0502040204020203" pitchFamily="34" charset="0"/>
              </a:rPr>
              <a:t>Date of advertising: 13-14 Aug</a:t>
            </a:r>
          </a:p>
          <a:p>
            <a:r>
              <a:rPr lang="en-US" sz="1600" dirty="0">
                <a:latin typeface="Segoe UI" panose="020B0502040204020203" pitchFamily="34" charset="0"/>
                <a:ea typeface="Segoe UI" panose="020B0502040204020203" pitchFamily="34" charset="0"/>
                <a:cs typeface="Segoe UI" panose="020B0502040204020203" pitchFamily="34" charset="0"/>
              </a:rPr>
              <a:t>13 Aug</a:t>
            </a:r>
            <a:r>
              <a:rPr lang="ru-RU" sz="1600" dirty="0">
                <a:latin typeface="Segoe UI" panose="020B0502040204020203" pitchFamily="34" charset="0"/>
                <a:ea typeface="Segoe UI" panose="020B0502040204020203" pitchFamily="34" charset="0"/>
                <a:cs typeface="Segoe UI" panose="020B0502040204020203" pitchFamily="34" charset="0"/>
              </a:rPr>
              <a:t> – 14 </a:t>
            </a:r>
            <a:r>
              <a:rPr lang="en-US" sz="1600" dirty="0">
                <a:latin typeface="Segoe UI" panose="020B0502040204020203" pitchFamily="34" charset="0"/>
                <a:ea typeface="Segoe UI" panose="020B0502040204020203" pitchFamily="34" charset="0"/>
                <a:cs typeface="Segoe UI" panose="020B0502040204020203" pitchFamily="34" charset="0"/>
              </a:rPr>
              <a:t>Aug 472 Success app</a:t>
            </a:r>
          </a:p>
          <a:p>
            <a:r>
              <a:rPr lang="en-US" sz="1600" dirty="0">
                <a:latin typeface="Segoe UI" panose="020B0502040204020203" pitchFamily="34" charset="0"/>
                <a:ea typeface="Segoe UI" panose="020B0502040204020203" pitchFamily="34" charset="0"/>
                <a:cs typeface="Segoe UI" panose="020B0502040204020203" pitchFamily="34" charset="0"/>
              </a:rPr>
              <a:t>From 15 Aug to 21 Aug (“long tail”) – 205 success app as “referrer” and “direct-traffic”</a:t>
            </a:r>
          </a:p>
        </p:txBody>
      </p:sp>
    </p:spTree>
    <p:extLst>
      <p:ext uri="{BB962C8B-B14F-4D97-AF65-F5344CB8AC3E}">
        <p14:creationId xmlns:p14="http://schemas.microsoft.com/office/powerpoint/2010/main" val="4892524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Online advertising test: sales results 13-14 Aug</a:t>
            </a:r>
          </a:p>
        </p:txBody>
      </p:sp>
      <p:graphicFrame>
        <p:nvGraphicFramePr>
          <p:cNvPr id="12" name="Таблица 2"/>
          <p:cNvGraphicFramePr>
            <a:graphicFrameLocks noGrp="1"/>
          </p:cNvGraphicFramePr>
          <p:nvPr>
            <p:extLst>
              <p:ext uri="{D42A27DB-BD31-4B8C-83A1-F6EECF244321}">
                <p14:modId xmlns:p14="http://schemas.microsoft.com/office/powerpoint/2010/main" val="3281753455"/>
              </p:ext>
            </p:extLst>
          </p:nvPr>
        </p:nvGraphicFramePr>
        <p:xfrm>
          <a:off x="481261" y="1235243"/>
          <a:ext cx="6230066" cy="5262648"/>
        </p:xfrm>
        <a:graphic>
          <a:graphicData uri="http://schemas.openxmlformats.org/drawingml/2006/table">
            <a:tbl>
              <a:tblPr>
                <a:tableStyleId>{5C22544A-7EE6-4342-B048-85BDC9FD1C3A}</a:tableStyleId>
              </a:tblPr>
              <a:tblGrid>
                <a:gridCol w="4645543">
                  <a:extLst>
                    <a:ext uri="{9D8B030D-6E8A-4147-A177-3AD203B41FA5}">
                      <a16:colId xmlns:a16="http://schemas.microsoft.com/office/drawing/2014/main" val="2623077223"/>
                    </a:ext>
                  </a:extLst>
                </a:gridCol>
                <a:gridCol w="968294">
                  <a:extLst>
                    <a:ext uri="{9D8B030D-6E8A-4147-A177-3AD203B41FA5}">
                      <a16:colId xmlns:a16="http://schemas.microsoft.com/office/drawing/2014/main" val="1824134715"/>
                    </a:ext>
                  </a:extLst>
                </a:gridCol>
                <a:gridCol w="616229">
                  <a:extLst>
                    <a:ext uri="{9D8B030D-6E8A-4147-A177-3AD203B41FA5}">
                      <a16:colId xmlns:a16="http://schemas.microsoft.com/office/drawing/2014/main" val="3094658179"/>
                    </a:ext>
                  </a:extLst>
                </a:gridCol>
              </a:tblGrid>
              <a:tr h="182250">
                <a:tc>
                  <a:txBody>
                    <a:bodyPr/>
                    <a:lstStyle/>
                    <a:p>
                      <a:pPr algn="l" fontAlgn="ctr"/>
                      <a:r>
                        <a:rPr lang="en-US" sz="160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Online sales funnel</a:t>
                      </a:r>
                      <a:endParaRPr lang="en-US" sz="1600" b="1" i="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solidFill>
                      <a:srgbClr val="2172BD"/>
                    </a:solidFill>
                  </a:tcPr>
                </a:tc>
                <a:tc>
                  <a:txBody>
                    <a:bodyPr/>
                    <a:lstStyle/>
                    <a:p>
                      <a:pPr algn="ctr" fontAlgn="ctr"/>
                      <a:r>
                        <a:rPr lang="ru-RU" sz="160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 </a:t>
                      </a:r>
                      <a:endParaRPr lang="ru-RU" sz="1600" b="0" i="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solidFill>
                      <a:srgbClr val="2172BD"/>
                    </a:solidFill>
                  </a:tcPr>
                </a:tc>
                <a:tc>
                  <a:txBody>
                    <a:bodyPr/>
                    <a:lstStyle/>
                    <a:p>
                      <a:pPr algn="ctr" fontAlgn="ctr"/>
                      <a:r>
                        <a:rPr lang="ru-RU" sz="160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 </a:t>
                      </a:r>
                      <a:endParaRPr lang="ru-RU" sz="1600" b="0" i="0" u="none" strike="noStrike" dirty="0">
                        <a:solidFill>
                          <a:schemeClr val="bg1"/>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solidFill>
                      <a:srgbClr val="2172BD"/>
                    </a:solidFill>
                  </a:tcPr>
                </a:tc>
                <a:extLst>
                  <a:ext uri="{0D108BD9-81ED-4DB2-BD59-A6C34878D82A}">
                    <a16:rowId xmlns:a16="http://schemas.microsoft.com/office/drawing/2014/main" val="1073664135"/>
                  </a:ext>
                </a:extLst>
              </a:tr>
              <a:tr h="250594">
                <a:tc>
                  <a:txBody>
                    <a:bodyPr/>
                    <a:lstStyle/>
                    <a:p>
                      <a:pPr algn="l" fontAlgn="ct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Impressions</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187 398 </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2201504647"/>
                  </a:ext>
                </a:extLst>
              </a:tr>
              <a:tr h="250594">
                <a:tc>
                  <a:txBody>
                    <a:bodyPr/>
                    <a:lstStyle/>
                    <a:p>
                      <a:pPr algn="l" fontAlgn="ctr"/>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Visits</a:t>
                      </a:r>
                      <a:endParaRPr lang="en-US" sz="11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11 991 </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6,40%</a:t>
                      </a:r>
                    </a:p>
                  </a:txBody>
                  <a:tcPr marL="0" marR="0" marT="0" marB="0" anchor="ctr"/>
                </a:tc>
                <a:extLst>
                  <a:ext uri="{0D108BD9-81ED-4DB2-BD59-A6C34878D82A}">
                    <a16:rowId xmlns:a16="http://schemas.microsoft.com/office/drawing/2014/main" val="2287426201"/>
                  </a:ext>
                </a:extLst>
              </a:tr>
              <a:tr h="125297">
                <a:tc>
                  <a:txBody>
                    <a:bodyPr/>
                    <a:lstStyle/>
                    <a:p>
                      <a:pPr algn="l" fontAlgn="ctr"/>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Users</a:t>
                      </a:r>
                      <a:endParaRPr lang="en-US" sz="11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0,00%</a:t>
                      </a:r>
                    </a:p>
                  </a:txBody>
                  <a:tcPr marL="0" marR="0" marT="0" marB="0" anchor="ctr"/>
                </a:tc>
                <a:extLst>
                  <a:ext uri="{0D108BD9-81ED-4DB2-BD59-A6C34878D82A}">
                    <a16:rowId xmlns:a16="http://schemas.microsoft.com/office/drawing/2014/main" val="1658562198"/>
                  </a:ext>
                </a:extLst>
              </a:tr>
              <a:tr h="250594">
                <a:tc>
                  <a:txBody>
                    <a:bodyPr/>
                    <a:lstStyle/>
                    <a:p>
                      <a:pPr algn="l" fontAlgn="ctr"/>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ShortApp</a:t>
                      </a: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 (Leads)</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1 470 </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12%</a:t>
                      </a:r>
                    </a:p>
                  </a:txBody>
                  <a:tcPr marL="0" marR="0" marT="0" marB="0" anchor="ctr"/>
                </a:tc>
                <a:extLst>
                  <a:ext uri="{0D108BD9-81ED-4DB2-BD59-A6C34878D82A}">
                    <a16:rowId xmlns:a16="http://schemas.microsoft.com/office/drawing/2014/main" val="3804086052"/>
                  </a:ext>
                </a:extLst>
              </a:tr>
              <a:tr h="250594">
                <a:tc>
                  <a:txBody>
                    <a:bodyPr/>
                    <a:lstStyle/>
                    <a:p>
                      <a:pPr algn="l" fontAlgn="ct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Qualified </a:t>
                      </a:r>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ShortApp</a:t>
                      </a: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 (app passed step 0 successfully)</a:t>
                      </a:r>
                      <a:endParaRPr lang="en-US" sz="1100" b="0" i="1"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17766" marR="0" marT="0" marB="0" anchor="ctr"/>
                </a:tc>
                <a:tc>
                  <a:txBody>
                    <a:bodyPr/>
                    <a:lstStyle/>
                    <a:p>
                      <a:pPr algn="ct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947 </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64%</a:t>
                      </a:r>
                    </a:p>
                  </a:txBody>
                  <a:tcPr marL="0" marR="0" marT="0" marB="0" anchor="ctr"/>
                </a:tc>
                <a:extLst>
                  <a:ext uri="{0D108BD9-81ED-4DB2-BD59-A6C34878D82A}">
                    <a16:rowId xmlns:a16="http://schemas.microsoft.com/office/drawing/2014/main" val="1969217130"/>
                  </a:ext>
                </a:extLst>
              </a:tr>
              <a:tr h="250594">
                <a:tc>
                  <a:txBody>
                    <a:bodyPr/>
                    <a:lstStyle/>
                    <a:p>
                      <a:pPr algn="l" fontAlgn="ctr"/>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LongApp (Completed web application)</a:t>
                      </a:r>
                      <a:endParaRPr lang="en-US" sz="11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523 </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36%</a:t>
                      </a:r>
                    </a:p>
                  </a:txBody>
                  <a:tcPr marL="0" marR="0" marT="0" marB="0" anchor="ctr"/>
                </a:tc>
                <a:extLst>
                  <a:ext uri="{0D108BD9-81ED-4DB2-BD59-A6C34878D82A}">
                    <a16:rowId xmlns:a16="http://schemas.microsoft.com/office/drawing/2014/main" val="211183821"/>
                  </a:ext>
                </a:extLst>
              </a:tr>
              <a:tr h="250594">
                <a:tc>
                  <a:txBody>
                    <a:bodyPr/>
                    <a:lstStyle/>
                    <a:p>
                      <a:pPr algn="l" fontAlgn="ctr"/>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Successful web app - No stopfactors on website, forecast based on APAC</a:t>
                      </a:r>
                      <a:endParaRPr lang="en-US" sz="11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494 </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68%</a:t>
                      </a:r>
                    </a:p>
                  </a:txBody>
                  <a:tcPr marL="0" marR="0" marT="0" marB="0" anchor="ctr"/>
                </a:tc>
                <a:extLst>
                  <a:ext uri="{0D108BD9-81ED-4DB2-BD59-A6C34878D82A}">
                    <a16:rowId xmlns:a16="http://schemas.microsoft.com/office/drawing/2014/main" val="2076736260"/>
                  </a:ext>
                </a:extLst>
              </a:tr>
              <a:tr h="250594">
                <a:tc>
                  <a:txBody>
                    <a:bodyPr/>
                    <a:lstStyle/>
                    <a:p>
                      <a:pPr algn="l" fontAlgn="ct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Applications (Registered in Master file) - forecast based on APAC</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solidFill>
                      <a:srgbClr val="FFFF66"/>
                    </a:solidFill>
                  </a:tcPr>
                </a:tc>
                <a:tc>
                  <a:txBody>
                    <a:bodyPr/>
                    <a:lstStyle/>
                    <a:p>
                      <a:pPr algn="ct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425 </a:t>
                      </a:r>
                    </a:p>
                  </a:txBody>
                  <a:tcPr marL="0" marR="0" marT="0" marB="0" anchor="ctr">
                    <a:solidFill>
                      <a:srgbClr val="FFFF66"/>
                    </a:solidFill>
                  </a:tcP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86%</a:t>
                      </a:r>
                    </a:p>
                  </a:txBody>
                  <a:tcPr marL="0" marR="0" marT="0" marB="0" anchor="ctr">
                    <a:solidFill>
                      <a:srgbClr val="FFFF66"/>
                    </a:solidFill>
                  </a:tcPr>
                </a:tc>
                <a:extLst>
                  <a:ext uri="{0D108BD9-81ED-4DB2-BD59-A6C34878D82A}">
                    <a16:rowId xmlns:a16="http://schemas.microsoft.com/office/drawing/2014/main" val="877313985"/>
                  </a:ext>
                </a:extLst>
              </a:tr>
              <a:tr h="250594">
                <a:tc>
                  <a:txBody>
                    <a:bodyPr/>
                    <a:lstStyle/>
                    <a:p>
                      <a:pPr algn="l" fontAlgn="ctr"/>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Loans dibursed and collected by client (forecast based on APAC)</a:t>
                      </a:r>
                      <a:endParaRPr lang="en-US" sz="11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solidFill>
                      <a:srgbClr val="FFFF66"/>
                    </a:solidFill>
                  </a:tcPr>
                </a:tc>
                <a:tc>
                  <a:txBody>
                    <a:bodyPr/>
                    <a:lstStyle/>
                    <a:p>
                      <a:pPr algn="ct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83 </a:t>
                      </a:r>
                    </a:p>
                  </a:txBody>
                  <a:tcPr marL="0" marR="0" marT="0" marB="0" anchor="ctr">
                    <a:solidFill>
                      <a:srgbClr val="FFFF66"/>
                    </a:solidFill>
                  </a:tcP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20%</a:t>
                      </a:r>
                    </a:p>
                  </a:txBody>
                  <a:tcPr marL="0" marR="0" marT="0" marB="0" anchor="ctr">
                    <a:solidFill>
                      <a:srgbClr val="FFFF66"/>
                    </a:solidFill>
                  </a:tcPr>
                </a:tc>
                <a:extLst>
                  <a:ext uri="{0D108BD9-81ED-4DB2-BD59-A6C34878D82A}">
                    <a16:rowId xmlns:a16="http://schemas.microsoft.com/office/drawing/2014/main" val="1983434761"/>
                  </a:ext>
                </a:extLst>
              </a:tr>
              <a:tr h="125297">
                <a:tc>
                  <a:txBody>
                    <a:bodyPr/>
                    <a:lstStyle/>
                    <a:p>
                      <a:pPr algn="l" fontAlgn="ctr"/>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 </a:t>
                      </a:r>
                      <a:endParaRPr lang="ru-RU" sz="11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ct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2744769739"/>
                  </a:ext>
                </a:extLst>
              </a:tr>
              <a:tr h="125297">
                <a:tc>
                  <a:txBody>
                    <a:bodyPr/>
                    <a:lstStyle/>
                    <a:p>
                      <a:pPr algn="l" fontAlgn="ct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Online ratios</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l"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tc>
                  <a:txBody>
                    <a:bodyPr/>
                    <a:lstStyle/>
                    <a:p>
                      <a:pPr algn="l"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1174699402"/>
                  </a:ext>
                </a:extLst>
              </a:tr>
              <a:tr h="125297">
                <a:tc>
                  <a:txBody>
                    <a:bodyPr/>
                    <a:lstStyle/>
                    <a:p>
                      <a:pPr algn="l" fontAlgn="ctr"/>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CTR (Visits / Impressions), %</a:t>
                      </a:r>
                      <a:endParaRPr lang="en-US" sz="11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6,40%</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1759677891"/>
                  </a:ext>
                </a:extLst>
              </a:tr>
              <a:tr h="125297">
                <a:tc>
                  <a:txBody>
                    <a:bodyPr/>
                    <a:lstStyle/>
                    <a:p>
                      <a:pPr algn="l" fontAlgn="ctr"/>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Users/Visits, %</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2506159614"/>
                  </a:ext>
                </a:extLst>
              </a:tr>
              <a:tr h="125297">
                <a:tc>
                  <a:txBody>
                    <a:bodyPr/>
                    <a:lstStyle/>
                    <a:p>
                      <a:pPr algn="l" fontAlgn="ctr"/>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ShortApp(leads) / Visits, %</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12%</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3230087758"/>
                  </a:ext>
                </a:extLst>
              </a:tr>
              <a:tr h="125297">
                <a:tc>
                  <a:txBody>
                    <a:bodyPr/>
                    <a:lstStyle/>
                    <a:p>
                      <a:pPr algn="l" fontAlgn="ct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Qualified </a:t>
                      </a:r>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ShortApp</a:t>
                      </a: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 / </a:t>
                      </a:r>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ShortApp</a:t>
                      </a: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 %</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64%</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2283455731"/>
                  </a:ext>
                </a:extLst>
              </a:tr>
              <a:tr h="125297">
                <a:tc>
                  <a:txBody>
                    <a:bodyPr/>
                    <a:lstStyle/>
                    <a:p>
                      <a:pPr algn="l" fontAlgn="ctr"/>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LongApp</a:t>
                      </a: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 / </a:t>
                      </a:r>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ShortApp</a:t>
                      </a: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 %</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36%</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3045629366"/>
                  </a:ext>
                </a:extLst>
              </a:tr>
              <a:tr h="125297">
                <a:tc>
                  <a:txBody>
                    <a:bodyPr/>
                    <a:lstStyle/>
                    <a:p>
                      <a:pPr algn="l" fontAlgn="ct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Website checks passed (Successful web app) / </a:t>
                      </a:r>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LongApp</a:t>
                      </a: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 %</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94%</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2600138144"/>
                  </a:ext>
                </a:extLst>
              </a:tr>
              <a:tr h="125297">
                <a:tc>
                  <a:txBody>
                    <a:bodyPr/>
                    <a:lstStyle/>
                    <a:p>
                      <a:pPr algn="l" fontAlgn="ctr"/>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LongApp</a:t>
                      </a: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 (Completed web application) / Visits, %</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4,36%</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372223819"/>
                  </a:ext>
                </a:extLst>
              </a:tr>
              <a:tr h="125297">
                <a:tc>
                  <a:txBody>
                    <a:bodyPr/>
                    <a:lstStyle/>
                    <a:p>
                      <a:pPr algn="l" fontAlgn="ctr"/>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Total WEB CR, %</a:t>
                      </a:r>
                      <a:endParaRPr lang="en-US" sz="11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4,12%</a:t>
                      </a:r>
                    </a:p>
                  </a:txBody>
                  <a:tcPr marL="0" marR="0" marT="0" marB="0" anchor="ctr"/>
                </a:tc>
                <a:tc>
                  <a:txBody>
                    <a:bodyPr/>
                    <a:lstStyle/>
                    <a:p>
                      <a:pPr algn="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164135936"/>
                  </a:ext>
                </a:extLst>
              </a:tr>
              <a:tr h="125297">
                <a:tc>
                  <a:txBody>
                    <a:bodyPr/>
                    <a:lstStyle/>
                    <a:p>
                      <a:pPr algn="l" fontAlgn="ctr"/>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 Acquisition cost</a:t>
                      </a:r>
                      <a:endParaRPr lang="en-US" sz="11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tc>
                <a:tc>
                  <a:txBody>
                    <a:bodyPr/>
                    <a:lstStyle/>
                    <a:p>
                      <a:pPr algn="l"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tc>
                  <a:txBody>
                    <a:bodyPr/>
                    <a:lstStyle/>
                    <a:p>
                      <a:pPr algn="l"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1182372534"/>
                  </a:ext>
                </a:extLst>
              </a:tr>
              <a:tr h="250594">
                <a:tc>
                  <a:txBody>
                    <a:bodyPr/>
                    <a:lstStyle/>
                    <a:p>
                      <a:pPr algn="l" fontAlgn="ct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Marketing budget, USD</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17766" marR="0" marT="0" marB="0" anchor="ctr"/>
                </a:tc>
                <a:tc>
                  <a:txBody>
                    <a:bodyPr/>
                    <a:lstStyle/>
                    <a:p>
                      <a:pPr algn="ct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28 </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366125417"/>
                  </a:ext>
                </a:extLst>
              </a:tr>
              <a:tr h="250594">
                <a:tc>
                  <a:txBody>
                    <a:bodyPr/>
                    <a:lstStyle/>
                    <a:p>
                      <a:pPr algn="l" fontAlgn="ct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Acquisition cost per visit, USD</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17766" marR="0" marT="0" marB="0" anchor="ctr"/>
                </a:tc>
                <a:tc>
                  <a:txBody>
                    <a:bodyPr/>
                    <a:lstStyle/>
                    <a:p>
                      <a:pPr algn="ct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0,002 </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4270332640"/>
                  </a:ext>
                </a:extLst>
              </a:tr>
              <a:tr h="250594">
                <a:tc>
                  <a:txBody>
                    <a:bodyPr/>
                    <a:lstStyle/>
                    <a:p>
                      <a:pPr algn="l" fontAlgn="ctr"/>
                      <a:r>
                        <a:rPr lang="en-US" sz="1100" u="none" strike="noStrike" dirty="0">
                          <a:effectLst/>
                          <a:latin typeface="Segoe UI" panose="020B0502040204020203" pitchFamily="34" charset="0"/>
                          <a:ea typeface="Segoe UI" panose="020B0502040204020203" pitchFamily="34" charset="0"/>
                          <a:cs typeface="Segoe UI" panose="020B0502040204020203" pitchFamily="34" charset="0"/>
                        </a:rPr>
                        <a:t>Acquisition cost per application, USD</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17766" marR="0" marT="0" marB="0" anchor="ctr"/>
                </a:tc>
                <a:tc>
                  <a:txBody>
                    <a:bodyPr/>
                    <a:lstStyle/>
                    <a:p>
                      <a:pPr algn="ctr" fontAlgn="ctr"/>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0,06 </a:t>
                      </a:r>
                    </a:p>
                  </a:txBody>
                  <a:tcPr marL="0" marR="0" marT="0" marB="0" anchor="ct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tc>
                <a:extLst>
                  <a:ext uri="{0D108BD9-81ED-4DB2-BD59-A6C34878D82A}">
                    <a16:rowId xmlns:a16="http://schemas.microsoft.com/office/drawing/2014/main" val="2295623635"/>
                  </a:ext>
                </a:extLst>
              </a:tr>
              <a:tr h="250594">
                <a:tc>
                  <a:txBody>
                    <a:bodyPr/>
                    <a:lstStyle/>
                    <a:p>
                      <a:pPr algn="l" fontAlgn="ctr"/>
                      <a:r>
                        <a:rPr lang="en-US" sz="1100" b="1" u="none" strike="noStrike" dirty="0">
                          <a:effectLst/>
                          <a:latin typeface="Segoe UI" panose="020B0502040204020203" pitchFamily="34" charset="0"/>
                          <a:ea typeface="Segoe UI" panose="020B0502040204020203" pitchFamily="34" charset="0"/>
                          <a:cs typeface="Segoe UI" panose="020B0502040204020203" pitchFamily="34" charset="0"/>
                        </a:rPr>
                        <a:t>Acquisition cost per loan, USD (forecast based on APAC)</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76649" marR="0" marT="0" marB="0" anchor="ctr">
                    <a:solidFill>
                      <a:srgbClr val="FFFF66"/>
                    </a:solidFill>
                  </a:tcP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0,33 </a:t>
                      </a:r>
                    </a:p>
                  </a:txBody>
                  <a:tcPr marL="0" marR="0" marT="0" marB="0" anchor="ctr">
                    <a:solidFill>
                      <a:srgbClr val="FFFF66"/>
                    </a:solidFill>
                  </a:tcPr>
                </a:tc>
                <a:tc>
                  <a:txBody>
                    <a:bodyPr/>
                    <a:lstStyle/>
                    <a:p>
                      <a:pPr algn="ctr" fontAlgn="ctr"/>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solidFill>
                      <a:srgbClr val="FFFF66"/>
                    </a:solidFill>
                  </a:tcPr>
                </a:tc>
                <a:extLst>
                  <a:ext uri="{0D108BD9-81ED-4DB2-BD59-A6C34878D82A}">
                    <a16:rowId xmlns:a16="http://schemas.microsoft.com/office/drawing/2014/main" val="2272062651"/>
                  </a:ext>
                </a:extLst>
              </a:tr>
            </a:tbl>
          </a:graphicData>
        </a:graphic>
      </p:graphicFrame>
      <p:pic>
        <p:nvPicPr>
          <p:cNvPr id="13" name="Picture 3"/>
          <p:cNvPicPr>
            <a:picLocks noChangeAspect="1"/>
          </p:cNvPicPr>
          <p:nvPr/>
        </p:nvPicPr>
        <p:blipFill rotWithShape="1">
          <a:blip r:embed="rId3"/>
          <a:srcRect l="70066" t="94941"/>
          <a:stretch/>
        </p:blipFill>
        <p:spPr>
          <a:xfrm>
            <a:off x="7333500" y="6183724"/>
            <a:ext cx="2611361" cy="314167"/>
          </a:xfrm>
          <a:prstGeom prst="rect">
            <a:avLst/>
          </a:prstGeom>
        </p:spPr>
      </p:pic>
      <p:graphicFrame>
        <p:nvGraphicFramePr>
          <p:cNvPr id="14" name="Таблица 8"/>
          <p:cNvGraphicFramePr>
            <a:graphicFrameLocks noGrp="1"/>
          </p:cNvGraphicFramePr>
          <p:nvPr>
            <p:extLst>
              <p:ext uri="{D42A27DB-BD31-4B8C-83A1-F6EECF244321}">
                <p14:modId xmlns:p14="http://schemas.microsoft.com/office/powerpoint/2010/main" val="3699842030"/>
              </p:ext>
            </p:extLst>
          </p:nvPr>
        </p:nvGraphicFramePr>
        <p:xfrm>
          <a:off x="7234536" y="1236268"/>
          <a:ext cx="3808601" cy="723900"/>
        </p:xfrm>
        <a:graphic>
          <a:graphicData uri="http://schemas.openxmlformats.org/drawingml/2006/table">
            <a:tbl>
              <a:tblPr>
                <a:tableStyleId>{5C22544A-7EE6-4342-B048-85BDC9FD1C3A}</a:tableStyleId>
              </a:tblPr>
              <a:tblGrid>
                <a:gridCol w="1812003">
                  <a:extLst>
                    <a:ext uri="{9D8B030D-6E8A-4147-A177-3AD203B41FA5}">
                      <a16:colId xmlns:a16="http://schemas.microsoft.com/office/drawing/2014/main" val="3883062527"/>
                    </a:ext>
                  </a:extLst>
                </a:gridCol>
                <a:gridCol w="939574">
                  <a:extLst>
                    <a:ext uri="{9D8B030D-6E8A-4147-A177-3AD203B41FA5}">
                      <a16:colId xmlns:a16="http://schemas.microsoft.com/office/drawing/2014/main" val="3497330714"/>
                    </a:ext>
                  </a:extLst>
                </a:gridCol>
                <a:gridCol w="1057024">
                  <a:extLst>
                    <a:ext uri="{9D8B030D-6E8A-4147-A177-3AD203B41FA5}">
                      <a16:colId xmlns:a16="http://schemas.microsoft.com/office/drawing/2014/main" val="1670402558"/>
                    </a:ext>
                  </a:extLst>
                </a:gridCol>
              </a:tblGrid>
              <a:tr h="209071">
                <a:tc>
                  <a:txBody>
                    <a:bodyPr/>
                    <a:lstStyle/>
                    <a:p>
                      <a:pPr algn="ctr" fontAlgn="b"/>
                      <a:r>
                        <a:rPr lang="en-US" sz="1800" u="none" strike="noStrike" kern="1200" dirty="0">
                          <a:solidFill>
                            <a:schemeClr val="bg1"/>
                          </a:solidFill>
                          <a:effectLst/>
                          <a:latin typeface="Segoe UI Semibold" panose="020B0702040204020203" pitchFamily="34" charset="0"/>
                          <a:ea typeface="+mn-ea"/>
                          <a:cs typeface="+mn-cs"/>
                        </a:rPr>
                        <a:t>SEX</a:t>
                      </a:r>
                    </a:p>
                  </a:txBody>
                  <a:tcPr marL="7620" marR="7620" marT="7620" marB="0" anchor="b">
                    <a:solidFill>
                      <a:srgbClr val="2172BD"/>
                    </a:solidFill>
                  </a:tcPr>
                </a:tc>
                <a:tc gridSpan="2">
                  <a:txBody>
                    <a:bodyPr/>
                    <a:lstStyle/>
                    <a:p>
                      <a:pPr algn="ctr" fontAlgn="b"/>
                      <a:r>
                        <a:rPr lang="en-US" sz="1800" u="none" strike="noStrike" kern="1200" dirty="0">
                          <a:solidFill>
                            <a:schemeClr val="bg1"/>
                          </a:solidFill>
                          <a:effectLst/>
                          <a:latin typeface="Segoe UI Semibold" panose="020B0702040204020203" pitchFamily="34" charset="0"/>
                          <a:ea typeface="+mn-ea"/>
                          <a:cs typeface="+mn-cs"/>
                        </a:rPr>
                        <a:t>People quantity</a:t>
                      </a:r>
                    </a:p>
                  </a:txBody>
                  <a:tcPr marL="7620" marR="7620" marT="7620" marB="0" anchor="b">
                    <a:solidFill>
                      <a:srgbClr val="2172BD"/>
                    </a:solidFill>
                  </a:tcPr>
                </a:tc>
                <a:tc hMerge="1">
                  <a:txBody>
                    <a:bodyPr/>
                    <a:lstStyle/>
                    <a:p>
                      <a:endParaRPr lang="ru-RU"/>
                    </a:p>
                  </a:txBody>
                  <a:tcPr/>
                </a:tc>
                <a:extLst>
                  <a:ext uri="{0D108BD9-81ED-4DB2-BD59-A6C34878D82A}">
                    <a16:rowId xmlns:a16="http://schemas.microsoft.com/office/drawing/2014/main" val="1046915108"/>
                  </a:ext>
                </a:extLst>
              </a:tr>
              <a:tr h="209071">
                <a:tc>
                  <a:txBody>
                    <a:bodyPr/>
                    <a:lstStyle/>
                    <a:p>
                      <a:pPr algn="ctr" fontAlgn="t"/>
                      <a:r>
                        <a:rPr lang="en-US"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Female</a:t>
                      </a:r>
                    </a:p>
                  </a:txBody>
                  <a:tcPr marL="7620" marR="7620" marT="7620" marB="0" anchor="ctr"/>
                </a:tc>
                <a:tc>
                  <a:txBody>
                    <a:bodyPr/>
                    <a:lstStyle/>
                    <a:p>
                      <a:pPr algn="ctr" fontAlgn="t"/>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179</a:t>
                      </a:r>
                    </a:p>
                  </a:txBody>
                  <a:tcPr marL="7620" marR="7620" marT="7620" marB="0" anchor="ctr"/>
                </a:tc>
                <a:tc>
                  <a:txBody>
                    <a:bodyPr/>
                    <a:lstStyle/>
                    <a:p>
                      <a:pPr algn="ctr" fontAlgn="b"/>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27%</a:t>
                      </a:r>
                    </a:p>
                  </a:txBody>
                  <a:tcPr marL="7620" marR="7620" marT="7620" marB="0" anchor="ctr"/>
                </a:tc>
                <a:extLst>
                  <a:ext uri="{0D108BD9-81ED-4DB2-BD59-A6C34878D82A}">
                    <a16:rowId xmlns:a16="http://schemas.microsoft.com/office/drawing/2014/main" val="1093323852"/>
                  </a:ext>
                </a:extLst>
              </a:tr>
              <a:tr h="209071">
                <a:tc>
                  <a:txBody>
                    <a:bodyPr/>
                    <a:lstStyle/>
                    <a:p>
                      <a:pPr algn="ctr" fontAlgn="t"/>
                      <a:r>
                        <a:rPr lang="en-US"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Male</a:t>
                      </a:r>
                    </a:p>
                  </a:txBody>
                  <a:tcPr marL="7620" marR="7620" marT="7620" marB="0" anchor="ctr"/>
                </a:tc>
                <a:tc>
                  <a:txBody>
                    <a:bodyPr/>
                    <a:lstStyle/>
                    <a:p>
                      <a:pPr algn="ctr" fontAlgn="t"/>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473</a:t>
                      </a:r>
                    </a:p>
                  </a:txBody>
                  <a:tcPr marL="7620" marR="7620" marT="7620" marB="0" anchor="ctr"/>
                </a:tc>
                <a:tc>
                  <a:txBody>
                    <a:bodyPr/>
                    <a:lstStyle/>
                    <a:p>
                      <a:pPr algn="ctr" fontAlgn="b"/>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73%</a:t>
                      </a:r>
                    </a:p>
                  </a:txBody>
                  <a:tcPr marL="7620" marR="7620" marT="7620" marB="0" anchor="ctr"/>
                </a:tc>
                <a:extLst>
                  <a:ext uri="{0D108BD9-81ED-4DB2-BD59-A6C34878D82A}">
                    <a16:rowId xmlns:a16="http://schemas.microsoft.com/office/drawing/2014/main" val="2631010731"/>
                  </a:ext>
                </a:extLst>
              </a:tr>
            </a:tbl>
          </a:graphicData>
        </a:graphic>
      </p:graphicFrame>
      <p:graphicFrame>
        <p:nvGraphicFramePr>
          <p:cNvPr id="15" name="Таблица 9"/>
          <p:cNvGraphicFramePr>
            <a:graphicFrameLocks noGrp="1"/>
          </p:cNvGraphicFramePr>
          <p:nvPr>
            <p:extLst>
              <p:ext uri="{D42A27DB-BD31-4B8C-83A1-F6EECF244321}">
                <p14:modId xmlns:p14="http://schemas.microsoft.com/office/powerpoint/2010/main" val="3059826276"/>
              </p:ext>
            </p:extLst>
          </p:nvPr>
        </p:nvGraphicFramePr>
        <p:xfrm>
          <a:off x="7234534" y="2321976"/>
          <a:ext cx="3808602" cy="1403818"/>
        </p:xfrm>
        <a:graphic>
          <a:graphicData uri="http://schemas.openxmlformats.org/drawingml/2006/table">
            <a:tbl>
              <a:tblPr>
                <a:tableStyleId>{5C22544A-7EE6-4342-B048-85BDC9FD1C3A}</a:tableStyleId>
              </a:tblPr>
              <a:tblGrid>
                <a:gridCol w="1818026">
                  <a:extLst>
                    <a:ext uri="{9D8B030D-6E8A-4147-A177-3AD203B41FA5}">
                      <a16:colId xmlns:a16="http://schemas.microsoft.com/office/drawing/2014/main" val="993189377"/>
                    </a:ext>
                  </a:extLst>
                </a:gridCol>
                <a:gridCol w="1005227">
                  <a:extLst>
                    <a:ext uri="{9D8B030D-6E8A-4147-A177-3AD203B41FA5}">
                      <a16:colId xmlns:a16="http://schemas.microsoft.com/office/drawing/2014/main" val="1700317255"/>
                    </a:ext>
                  </a:extLst>
                </a:gridCol>
                <a:gridCol w="985349">
                  <a:extLst>
                    <a:ext uri="{9D8B030D-6E8A-4147-A177-3AD203B41FA5}">
                      <a16:colId xmlns:a16="http://schemas.microsoft.com/office/drawing/2014/main" val="1386338702"/>
                    </a:ext>
                  </a:extLst>
                </a:gridCol>
              </a:tblGrid>
              <a:tr h="298918">
                <a:tc>
                  <a:txBody>
                    <a:bodyPr/>
                    <a:lstStyle/>
                    <a:p>
                      <a:pPr algn="ctr" fontAlgn="b"/>
                      <a:r>
                        <a:rPr lang="en-US" sz="1800" u="none" strike="noStrike" kern="1200" dirty="0">
                          <a:solidFill>
                            <a:schemeClr val="bg1"/>
                          </a:solidFill>
                          <a:effectLst/>
                          <a:latin typeface="Segoe UI Semibold" panose="020B0702040204020203" pitchFamily="34" charset="0"/>
                          <a:ea typeface="+mn-ea"/>
                          <a:cs typeface="+mn-cs"/>
                        </a:rPr>
                        <a:t>Salary</a:t>
                      </a:r>
                    </a:p>
                  </a:txBody>
                  <a:tcPr marL="7620" marR="7620" marT="7620" marB="0" anchor="ctr">
                    <a:solidFill>
                      <a:srgbClr val="2172BD"/>
                    </a:solidFill>
                  </a:tcPr>
                </a:tc>
                <a:tc gridSpan="2">
                  <a:txBody>
                    <a:bodyPr/>
                    <a:lstStyle/>
                    <a:p>
                      <a:pPr algn="ctr" fontAlgn="b"/>
                      <a:r>
                        <a:rPr lang="en-US" sz="1800" u="none" strike="noStrike" kern="1200" dirty="0">
                          <a:solidFill>
                            <a:schemeClr val="bg1"/>
                          </a:solidFill>
                          <a:effectLst/>
                          <a:latin typeface="Segoe UI Semibold" panose="020B0702040204020203" pitchFamily="34" charset="0"/>
                          <a:ea typeface="+mn-ea"/>
                          <a:cs typeface="+mn-cs"/>
                        </a:rPr>
                        <a:t>People quantity</a:t>
                      </a:r>
                    </a:p>
                  </a:txBody>
                  <a:tcPr marL="7620" marR="7620" marT="7620" marB="0" anchor="ctr">
                    <a:solidFill>
                      <a:srgbClr val="2172BD"/>
                    </a:solidFill>
                  </a:tcPr>
                </a:tc>
                <a:tc hMerge="1">
                  <a:txBody>
                    <a:bodyPr/>
                    <a:lstStyle/>
                    <a:p>
                      <a:endParaRPr lang="ru-RU"/>
                    </a:p>
                  </a:txBody>
                  <a:tcPr/>
                </a:tc>
                <a:extLst>
                  <a:ext uri="{0D108BD9-81ED-4DB2-BD59-A6C34878D82A}">
                    <a16:rowId xmlns:a16="http://schemas.microsoft.com/office/drawing/2014/main" val="245039957"/>
                  </a:ext>
                </a:extLst>
              </a:tr>
              <a:tr h="200451">
                <a:tc>
                  <a:txBody>
                    <a:bodyPr/>
                    <a:lstStyle/>
                    <a:p>
                      <a:pPr marL="0" algn="ctr" defTabSz="914400" rtl="0" eaLnBrk="1" fontAlgn="t" latinLnBrk="0" hangingPunct="1"/>
                      <a:r>
                        <a:rPr lang="en-US"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&lt; 213 USD </a:t>
                      </a:r>
                    </a:p>
                  </a:txBody>
                  <a:tcPr marL="7620" marR="7620" marT="7620" marB="0" anchor="b"/>
                </a:tc>
                <a:tc>
                  <a:txBody>
                    <a:bodyPr/>
                    <a:lstStyle/>
                    <a:p>
                      <a:pPr marL="0" algn="ctr" defTabSz="914400" rtl="0" eaLnBrk="1" fontAlgn="t" latinLnBrk="0" hangingPunct="1"/>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191</a:t>
                      </a:r>
                    </a:p>
                  </a:txBody>
                  <a:tcPr marL="7620" marR="7620" marT="7620" marB="0" anchor="b"/>
                </a:tc>
                <a:tc>
                  <a:txBody>
                    <a:bodyPr/>
                    <a:lstStyle/>
                    <a:p>
                      <a:pPr marL="0" algn="ctr" defTabSz="914400" rtl="0" eaLnBrk="1" fontAlgn="t" latinLnBrk="0" hangingPunct="1"/>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29%</a:t>
                      </a:r>
                    </a:p>
                  </a:txBody>
                  <a:tcPr marL="7620" marR="7620" marT="7620" marB="0" anchor="b"/>
                </a:tc>
                <a:extLst>
                  <a:ext uri="{0D108BD9-81ED-4DB2-BD59-A6C34878D82A}">
                    <a16:rowId xmlns:a16="http://schemas.microsoft.com/office/drawing/2014/main" val="2491796897"/>
                  </a:ext>
                </a:extLst>
              </a:tr>
              <a:tr h="200451">
                <a:tc>
                  <a:txBody>
                    <a:bodyPr/>
                    <a:lstStyle/>
                    <a:p>
                      <a:pPr marL="0" algn="ctr" defTabSz="914400" rtl="0" eaLnBrk="1" fontAlgn="t" latinLnBrk="0" hangingPunct="1"/>
                      <a:r>
                        <a:rPr lang="en-US"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210 – 340 USD</a:t>
                      </a:r>
                    </a:p>
                  </a:txBody>
                  <a:tcPr marL="7620" marR="7620" marT="7620" marB="0" anchor="b"/>
                </a:tc>
                <a:tc>
                  <a:txBody>
                    <a:bodyPr/>
                    <a:lstStyle/>
                    <a:p>
                      <a:pPr marL="0" algn="ctr" defTabSz="914400" rtl="0" eaLnBrk="1" fontAlgn="t" latinLnBrk="0" hangingPunct="1"/>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259</a:t>
                      </a:r>
                    </a:p>
                  </a:txBody>
                  <a:tcPr marL="7620" marR="7620" marT="7620" marB="0" anchor="b"/>
                </a:tc>
                <a:tc>
                  <a:txBody>
                    <a:bodyPr/>
                    <a:lstStyle/>
                    <a:p>
                      <a:pPr marL="0" algn="ctr" defTabSz="914400" rtl="0" eaLnBrk="1" fontAlgn="t" latinLnBrk="0" hangingPunct="1"/>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40%</a:t>
                      </a:r>
                    </a:p>
                  </a:txBody>
                  <a:tcPr marL="7620" marR="7620" marT="7620" marB="0" anchor="b"/>
                </a:tc>
                <a:extLst>
                  <a:ext uri="{0D108BD9-81ED-4DB2-BD59-A6C34878D82A}">
                    <a16:rowId xmlns:a16="http://schemas.microsoft.com/office/drawing/2014/main" val="765765033"/>
                  </a:ext>
                </a:extLst>
              </a:tr>
              <a:tr h="200451">
                <a:tc>
                  <a:txBody>
                    <a:bodyPr/>
                    <a:lstStyle/>
                    <a:p>
                      <a:pPr marL="0" algn="ctr" defTabSz="914400" rtl="0" eaLnBrk="1" fontAlgn="t" latinLnBrk="0" hangingPunct="1"/>
                      <a:r>
                        <a:rPr lang="en-US"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340 - 510 USD</a:t>
                      </a:r>
                    </a:p>
                  </a:txBody>
                  <a:tcPr marL="7620" marR="7620" marT="7620" marB="0" anchor="b"/>
                </a:tc>
                <a:tc>
                  <a:txBody>
                    <a:bodyPr/>
                    <a:lstStyle/>
                    <a:p>
                      <a:pPr marL="0" algn="ctr" defTabSz="914400" rtl="0" eaLnBrk="1" fontAlgn="t" latinLnBrk="0" hangingPunct="1"/>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142</a:t>
                      </a:r>
                    </a:p>
                  </a:txBody>
                  <a:tcPr marL="7620" marR="7620" marT="7620" marB="0" anchor="b"/>
                </a:tc>
                <a:tc>
                  <a:txBody>
                    <a:bodyPr/>
                    <a:lstStyle/>
                    <a:p>
                      <a:pPr marL="0" algn="ctr" defTabSz="914400" rtl="0" eaLnBrk="1" fontAlgn="t" latinLnBrk="0" hangingPunct="1"/>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22%</a:t>
                      </a:r>
                    </a:p>
                  </a:txBody>
                  <a:tcPr marL="7620" marR="7620" marT="7620" marB="0" anchor="b"/>
                </a:tc>
                <a:extLst>
                  <a:ext uri="{0D108BD9-81ED-4DB2-BD59-A6C34878D82A}">
                    <a16:rowId xmlns:a16="http://schemas.microsoft.com/office/drawing/2014/main" val="305924331"/>
                  </a:ext>
                </a:extLst>
              </a:tr>
              <a:tr h="101984">
                <a:tc>
                  <a:txBody>
                    <a:bodyPr/>
                    <a:lstStyle/>
                    <a:p>
                      <a:pPr marL="0" algn="ctr" defTabSz="914400" rtl="0" eaLnBrk="1" fontAlgn="t" latinLnBrk="0" hangingPunct="1"/>
                      <a:r>
                        <a:rPr lang="en-US"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510 - 680 USD</a:t>
                      </a:r>
                    </a:p>
                  </a:txBody>
                  <a:tcPr marL="7620" marR="7620" marT="7620" marB="0" anchor="b"/>
                </a:tc>
                <a:tc>
                  <a:txBody>
                    <a:bodyPr/>
                    <a:lstStyle/>
                    <a:p>
                      <a:pPr marL="0" algn="ctr" defTabSz="914400" rtl="0" eaLnBrk="1" fontAlgn="t" latinLnBrk="0" hangingPunct="1"/>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33</a:t>
                      </a:r>
                    </a:p>
                  </a:txBody>
                  <a:tcPr marL="7620" marR="7620" marT="7620" marB="0" anchor="b"/>
                </a:tc>
                <a:tc>
                  <a:txBody>
                    <a:bodyPr/>
                    <a:lstStyle/>
                    <a:p>
                      <a:pPr marL="0" algn="ctr" defTabSz="914400" rtl="0" eaLnBrk="1" fontAlgn="t" latinLnBrk="0" hangingPunct="1"/>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5%</a:t>
                      </a:r>
                    </a:p>
                  </a:txBody>
                  <a:tcPr marL="7620" marR="7620" marT="7620" marB="0" anchor="b"/>
                </a:tc>
                <a:extLst>
                  <a:ext uri="{0D108BD9-81ED-4DB2-BD59-A6C34878D82A}">
                    <a16:rowId xmlns:a16="http://schemas.microsoft.com/office/drawing/2014/main" val="3710471782"/>
                  </a:ext>
                </a:extLst>
              </a:tr>
              <a:tr h="101984">
                <a:tc>
                  <a:txBody>
                    <a:bodyPr/>
                    <a:lstStyle/>
                    <a:p>
                      <a:pPr marL="0" algn="ctr" defTabSz="914400" rtl="0" eaLnBrk="1" fontAlgn="t" latinLnBrk="0" hangingPunct="1"/>
                      <a:r>
                        <a:rPr lang="en-US"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&gt; 680 USD</a:t>
                      </a:r>
                    </a:p>
                  </a:txBody>
                  <a:tcPr marL="7620" marR="7620" marT="7620" marB="0" anchor="b"/>
                </a:tc>
                <a:tc>
                  <a:txBody>
                    <a:bodyPr/>
                    <a:lstStyle/>
                    <a:p>
                      <a:pPr marL="0" algn="ctr" defTabSz="914400" rtl="0" eaLnBrk="1" fontAlgn="t" latinLnBrk="0" hangingPunct="1"/>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27</a:t>
                      </a:r>
                    </a:p>
                  </a:txBody>
                  <a:tcPr marL="7620" marR="7620" marT="7620" marB="0" anchor="b"/>
                </a:tc>
                <a:tc>
                  <a:txBody>
                    <a:bodyPr/>
                    <a:lstStyle/>
                    <a:p>
                      <a:pPr marL="0" algn="ctr" defTabSz="914400" rtl="0" eaLnBrk="1" fontAlgn="t" latinLnBrk="0" hangingPunct="1"/>
                      <a:r>
                        <a:rPr lang="ru-RU" sz="14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4%</a:t>
                      </a:r>
                    </a:p>
                  </a:txBody>
                  <a:tcPr marL="7620" marR="7620" marT="7620" marB="0" anchor="b"/>
                </a:tc>
                <a:extLst>
                  <a:ext uri="{0D108BD9-81ED-4DB2-BD59-A6C34878D82A}">
                    <a16:rowId xmlns:a16="http://schemas.microsoft.com/office/drawing/2014/main" val="3854477404"/>
                  </a:ext>
                </a:extLst>
              </a:tr>
            </a:tbl>
          </a:graphicData>
        </a:graphic>
      </p:graphicFrame>
      <p:pic>
        <p:nvPicPr>
          <p:cNvPr id="16" name="Picture 7"/>
          <p:cNvPicPr>
            <a:picLocks noChangeAspect="1"/>
          </p:cNvPicPr>
          <p:nvPr/>
        </p:nvPicPr>
        <p:blipFill>
          <a:blip r:embed="rId4"/>
          <a:stretch>
            <a:fillRect/>
          </a:stretch>
        </p:blipFill>
        <p:spPr>
          <a:xfrm>
            <a:off x="7234536" y="3932602"/>
            <a:ext cx="3808599" cy="1765555"/>
          </a:xfrm>
          <a:prstGeom prst="rect">
            <a:avLst/>
          </a:prstGeom>
        </p:spPr>
      </p:pic>
    </p:spTree>
    <p:extLst>
      <p:ext uri="{BB962C8B-B14F-4D97-AF65-F5344CB8AC3E}">
        <p14:creationId xmlns:p14="http://schemas.microsoft.com/office/powerpoint/2010/main" val="1237136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Marketing Mix &amp; Marketing cost </a:t>
            </a:r>
          </a:p>
        </p:txBody>
      </p:sp>
      <p:graphicFrame>
        <p:nvGraphicFramePr>
          <p:cNvPr id="10" name="Table 2"/>
          <p:cNvGraphicFramePr>
            <a:graphicFrameLocks noGrp="1"/>
          </p:cNvGraphicFramePr>
          <p:nvPr>
            <p:extLst>
              <p:ext uri="{D42A27DB-BD31-4B8C-83A1-F6EECF244321}">
                <p14:modId xmlns:p14="http://schemas.microsoft.com/office/powerpoint/2010/main" val="734643346"/>
              </p:ext>
            </p:extLst>
          </p:nvPr>
        </p:nvGraphicFramePr>
        <p:xfrm>
          <a:off x="368968" y="1542545"/>
          <a:ext cx="11229474" cy="2854273"/>
        </p:xfrm>
        <a:graphic>
          <a:graphicData uri="http://schemas.openxmlformats.org/drawingml/2006/table">
            <a:tbl>
              <a:tblPr/>
              <a:tblGrid>
                <a:gridCol w="2004439">
                  <a:extLst>
                    <a:ext uri="{9D8B030D-6E8A-4147-A177-3AD203B41FA5}">
                      <a16:colId xmlns:a16="http://schemas.microsoft.com/office/drawing/2014/main" val="4122686316"/>
                    </a:ext>
                  </a:extLst>
                </a:gridCol>
                <a:gridCol w="1230004">
                  <a:extLst>
                    <a:ext uri="{9D8B030D-6E8A-4147-A177-3AD203B41FA5}">
                      <a16:colId xmlns:a16="http://schemas.microsoft.com/office/drawing/2014/main" val="685962960"/>
                    </a:ext>
                  </a:extLst>
                </a:gridCol>
                <a:gridCol w="1210166">
                  <a:extLst>
                    <a:ext uri="{9D8B030D-6E8A-4147-A177-3AD203B41FA5}">
                      <a16:colId xmlns:a16="http://schemas.microsoft.com/office/drawing/2014/main" val="3724411937"/>
                    </a:ext>
                  </a:extLst>
                </a:gridCol>
                <a:gridCol w="2182267">
                  <a:extLst>
                    <a:ext uri="{9D8B030D-6E8A-4147-A177-3AD203B41FA5}">
                      <a16:colId xmlns:a16="http://schemas.microsoft.com/office/drawing/2014/main" val="1848855387"/>
                    </a:ext>
                  </a:extLst>
                </a:gridCol>
                <a:gridCol w="1210166">
                  <a:extLst>
                    <a:ext uri="{9D8B030D-6E8A-4147-A177-3AD203B41FA5}">
                      <a16:colId xmlns:a16="http://schemas.microsoft.com/office/drawing/2014/main" val="4038698087"/>
                    </a:ext>
                  </a:extLst>
                </a:gridCol>
                <a:gridCol w="1436124">
                  <a:extLst>
                    <a:ext uri="{9D8B030D-6E8A-4147-A177-3AD203B41FA5}">
                      <a16:colId xmlns:a16="http://schemas.microsoft.com/office/drawing/2014/main" val="4201662173"/>
                    </a:ext>
                  </a:extLst>
                </a:gridCol>
                <a:gridCol w="1956308">
                  <a:extLst>
                    <a:ext uri="{9D8B030D-6E8A-4147-A177-3AD203B41FA5}">
                      <a16:colId xmlns:a16="http://schemas.microsoft.com/office/drawing/2014/main" val="2783280011"/>
                    </a:ext>
                  </a:extLst>
                </a:gridCol>
              </a:tblGrid>
              <a:tr h="843376">
                <a:tc rowSpan="2">
                  <a:txBody>
                    <a:bodyPr/>
                    <a:lstStyle/>
                    <a:p>
                      <a:pPr algn="ctr" rtl="0" fontAlgn="ctr"/>
                      <a:r>
                        <a:rPr lang="en-US" sz="1800" b="0" i="0" u="none" strike="noStrike" dirty="0">
                          <a:solidFill>
                            <a:srgbClr val="FFFFFF"/>
                          </a:solidFill>
                          <a:effectLst/>
                          <a:latin typeface="Segoe UI Semibold" panose="020B0702040204020203" pitchFamily="34" charset="0"/>
                        </a:rPr>
                        <a:t>Marketing tools*</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172BD"/>
                    </a:solidFill>
                  </a:tcPr>
                </a:tc>
                <a:tc>
                  <a:txBody>
                    <a:bodyPr/>
                    <a:lstStyle/>
                    <a:p>
                      <a:pPr algn="ctr" rtl="0" fontAlgn="ctr"/>
                      <a:r>
                        <a:rPr lang="en-US" sz="1800" b="0" i="0" u="none" strike="noStrike" dirty="0">
                          <a:solidFill>
                            <a:srgbClr val="FFFFFF"/>
                          </a:solidFill>
                          <a:effectLst/>
                          <a:latin typeface="Segoe UI Semibold" panose="020B0702040204020203" pitchFamily="34" charset="0"/>
                        </a:rPr>
                        <a:t>Application  volume</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2172BD"/>
                    </a:solidFill>
                  </a:tcPr>
                </a:tc>
                <a:tc>
                  <a:txBody>
                    <a:bodyPr/>
                    <a:lstStyle/>
                    <a:p>
                      <a:pPr algn="ctr" rtl="0" fontAlgn="ctr"/>
                      <a:r>
                        <a:rPr lang="en-US" sz="1800" b="0" i="0" u="none" strike="noStrike" dirty="0">
                          <a:solidFill>
                            <a:srgbClr val="FFFFFF"/>
                          </a:solidFill>
                          <a:effectLst/>
                          <a:latin typeface="Segoe UI Semibold" panose="020B0702040204020203" pitchFamily="34" charset="0"/>
                        </a:rPr>
                        <a:t>Lead cost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2172BD"/>
                    </a:solidFill>
                  </a:tcPr>
                </a:tc>
                <a:tc rowSpan="2">
                  <a:txBody>
                    <a:bodyPr/>
                    <a:lstStyle/>
                    <a:p>
                      <a:pPr algn="ctr" rtl="0" fontAlgn="ctr"/>
                      <a:r>
                        <a:rPr lang="en-US" sz="1800" b="0" i="0" u="none" strike="noStrike" dirty="0">
                          <a:solidFill>
                            <a:srgbClr val="FFFFFF"/>
                          </a:solidFill>
                          <a:effectLst/>
                          <a:latin typeface="Segoe UI Semibold" panose="020B0702040204020203" pitchFamily="34" charset="0"/>
                        </a:rPr>
                        <a:t>Estimation maximum monthly leads</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172BD"/>
                    </a:solidFill>
                  </a:tcPr>
                </a:tc>
                <a:tc>
                  <a:txBody>
                    <a:bodyPr/>
                    <a:lstStyle/>
                    <a:p>
                      <a:pPr algn="ctr" rtl="0" fontAlgn="ctr"/>
                      <a:r>
                        <a:rPr lang="en-US" sz="1800" b="0" i="0" u="none" strike="noStrike" dirty="0">
                          <a:solidFill>
                            <a:srgbClr val="FFFFFF"/>
                          </a:solidFill>
                          <a:effectLst/>
                          <a:latin typeface="Segoe UI Semibold" panose="020B0702040204020203" pitchFamily="34" charset="0"/>
                        </a:rPr>
                        <a:t>TCR</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2172BD"/>
                    </a:solidFill>
                  </a:tcPr>
                </a:tc>
                <a:tc>
                  <a:txBody>
                    <a:bodyPr/>
                    <a:lstStyle/>
                    <a:p>
                      <a:pPr algn="ctr" rtl="0" fontAlgn="ctr"/>
                      <a:r>
                        <a:rPr lang="en-US" sz="1800" b="0" i="0" u="none" strike="noStrike" dirty="0">
                          <a:solidFill>
                            <a:srgbClr val="FFFFFF"/>
                          </a:solidFill>
                          <a:effectLst/>
                          <a:latin typeface="Segoe UI Semibold" panose="020B0702040204020203" pitchFamily="34" charset="0"/>
                        </a:rPr>
                        <a:t>Client cost (MAC)</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2172BD"/>
                    </a:solidFill>
                  </a:tcPr>
                </a:tc>
                <a:tc rowSpan="2">
                  <a:txBody>
                    <a:bodyPr/>
                    <a:lstStyle/>
                    <a:p>
                      <a:pPr algn="ctr" rtl="0" fontAlgn="ctr"/>
                      <a:r>
                        <a:rPr lang="en-US" sz="1800" b="0" i="0" u="none" strike="noStrike" dirty="0">
                          <a:solidFill>
                            <a:srgbClr val="FFFFFF"/>
                          </a:solidFill>
                          <a:effectLst/>
                          <a:latin typeface="Segoe UI Semibold" panose="020B0702040204020203" pitchFamily="34" charset="0"/>
                        </a:rPr>
                        <a:t>Estimation maximum monthly clients</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172BD"/>
                    </a:solidFill>
                  </a:tcPr>
                </a:tc>
                <a:extLst>
                  <a:ext uri="{0D108BD9-81ED-4DB2-BD59-A6C34878D82A}">
                    <a16:rowId xmlns:a16="http://schemas.microsoft.com/office/drawing/2014/main" val="3959008997"/>
                  </a:ext>
                </a:extLst>
              </a:tr>
              <a:tr h="458356">
                <a:tc vMerge="1">
                  <a:txBody>
                    <a:bodyPr/>
                    <a:lstStyle/>
                    <a:p>
                      <a:endParaRPr lang="ru-RU"/>
                    </a:p>
                  </a:txBody>
                  <a:tcPr/>
                </a:tc>
                <a:tc>
                  <a:txBody>
                    <a:bodyPr/>
                    <a:lstStyle/>
                    <a:p>
                      <a:pPr algn="ctr" rtl="0" fontAlgn="ctr"/>
                      <a:r>
                        <a:rPr lang="ru-RU" sz="1600" b="0" i="0" u="none" strike="noStrike" dirty="0">
                          <a:solidFill>
                            <a:srgbClr val="FFFFFF"/>
                          </a:solidFill>
                          <a:effectLst/>
                          <a:latin typeface="Segoe UI Semibold" panose="020B0702040204020203" pitchFamily="34" charset="0"/>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2172BD"/>
                    </a:solidFill>
                  </a:tcPr>
                </a:tc>
                <a:tc>
                  <a:txBody>
                    <a:bodyPr/>
                    <a:lstStyle/>
                    <a:p>
                      <a:pPr algn="ctr" rtl="0" fontAlgn="ctr"/>
                      <a:r>
                        <a:rPr lang="ru-RU" sz="1600" b="0" i="0" u="none" strike="noStrike" dirty="0">
                          <a:solidFill>
                            <a:srgbClr val="FFFFFF"/>
                          </a:solidFill>
                          <a:effectLst/>
                          <a:latin typeface="Segoe UI Semibold" panose="020B0702040204020203" pitchFamily="34" charset="0"/>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2172BD"/>
                    </a:solidFill>
                  </a:tcPr>
                </a:tc>
                <a:tc vMerge="1">
                  <a:txBody>
                    <a:bodyPr/>
                    <a:lstStyle/>
                    <a:p>
                      <a:endParaRPr lang="ru-RU"/>
                    </a:p>
                  </a:txBody>
                  <a:tcPr/>
                </a:tc>
                <a:tc>
                  <a:txBody>
                    <a:bodyPr/>
                    <a:lstStyle/>
                    <a:p>
                      <a:pPr algn="ctr" rtl="0" fontAlgn="ctr"/>
                      <a:r>
                        <a:rPr lang="ru-RU" sz="1600" b="0" i="0" u="none" strike="noStrike" dirty="0">
                          <a:solidFill>
                            <a:srgbClr val="FFFFFF"/>
                          </a:solidFill>
                          <a:effectLst/>
                          <a:latin typeface="Segoe UI Semibold" panose="020B0702040204020203" pitchFamily="34" charset="0"/>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2172BD"/>
                    </a:solidFill>
                  </a:tcPr>
                </a:tc>
                <a:tc>
                  <a:txBody>
                    <a:bodyPr/>
                    <a:lstStyle/>
                    <a:p>
                      <a:pPr algn="ctr" rtl="0" fontAlgn="ctr"/>
                      <a:r>
                        <a:rPr lang="ru-RU" sz="1600" b="0" i="0" u="none" strike="noStrike" dirty="0">
                          <a:solidFill>
                            <a:srgbClr val="FFFFFF"/>
                          </a:solidFill>
                          <a:effectLst/>
                          <a:latin typeface="Segoe UI Semibold" panose="020B0702040204020203" pitchFamily="34" charset="0"/>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2172BD"/>
                    </a:solidFill>
                  </a:tcPr>
                </a:tc>
                <a:tc vMerge="1">
                  <a:txBody>
                    <a:bodyPr/>
                    <a:lstStyle/>
                    <a:p>
                      <a:endParaRPr lang="ru-RU"/>
                    </a:p>
                  </a:txBody>
                  <a:tcPr/>
                </a:tc>
                <a:extLst>
                  <a:ext uri="{0D108BD9-81ED-4DB2-BD59-A6C34878D82A}">
                    <a16:rowId xmlns:a16="http://schemas.microsoft.com/office/drawing/2014/main" val="1506959829"/>
                  </a:ext>
                </a:extLst>
              </a:tr>
              <a:tr h="517104">
                <a:tc>
                  <a:txBody>
                    <a:bodyPr/>
                    <a:lstStyle/>
                    <a:p>
                      <a:pPr algn="ctr" rtl="0" fontAlgn="t"/>
                      <a:r>
                        <a:rPr lang="en-US" sz="1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Local </a:t>
                      </a:r>
                    </a:p>
                    <a:p>
                      <a:pPr algn="ctr" rtl="0" fontAlgn="t"/>
                      <a:r>
                        <a:rPr lang="en-US" sz="1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Display Network</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rtl="0" fontAlgn="b"/>
                      <a:r>
                        <a:rPr lang="en-US"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15</a:t>
                      </a:r>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rtl="0" fontAlgn="b"/>
                      <a:r>
                        <a:rPr lang="ru-RU" sz="1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fontAlgn="b"/>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1 472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rtl="0" fontAlgn="b"/>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rtl="0" fontAlgn="b"/>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       18,75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fontAlgn="b"/>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265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3259791406"/>
                  </a:ext>
                </a:extLst>
              </a:tr>
              <a:tr h="440021">
                <a:tc>
                  <a:txBody>
                    <a:bodyPr/>
                    <a:lstStyle/>
                    <a:p>
                      <a:pPr algn="ctr" rtl="0" fontAlgn="t"/>
                      <a:endParaRPr lang="en-US" sz="1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p>
                      <a:pPr algn="ctr" rtl="0" fontAlgn="t"/>
                      <a:r>
                        <a:rPr lang="en-US" sz="1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Facebook</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rtl="0" fontAlgn="b"/>
                      <a:r>
                        <a:rPr lang="en-US"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85</a:t>
                      </a:r>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rtl="0" fontAlgn="b"/>
                      <a:r>
                        <a:rPr lang="ru-RU" sz="18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fontAlgn="b"/>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16 391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rtl="0" fontAlgn="b"/>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18%</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rtl="0" fontAlgn="b"/>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         4,44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ctr" fontAlgn="b"/>
                      <a:r>
                        <a:rPr lang="ru-RU" sz="18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2 950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524549281"/>
                  </a:ext>
                </a:extLst>
              </a:tr>
              <a:tr h="440021">
                <a:tc>
                  <a:txBody>
                    <a:bodyPr/>
                    <a:lstStyle/>
                    <a:p>
                      <a:pPr algn="ctr" rtl="0" fontAlgn="ctr"/>
                      <a:r>
                        <a:rPr lang="en-US" sz="1800" b="0" i="0" u="none" strike="noStrike" dirty="0">
                          <a:solidFill>
                            <a:srgbClr val="000000"/>
                          </a:solidFill>
                          <a:effectLst/>
                          <a:latin typeface="Segoe UI Semibold" panose="020B0702040204020203" pitchFamily="34" charset="0"/>
                          <a:ea typeface="Segoe UI" panose="020B0502040204020203" pitchFamily="34" charset="0"/>
                          <a:cs typeface="Segoe UI" panose="020B0502040204020203" pitchFamily="34" charset="0"/>
                        </a:rPr>
                        <a:t>Summary</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ru-RU" sz="1800" b="0" i="0" u="none" strike="noStrike" kern="1200" dirty="0">
                          <a:solidFill>
                            <a:srgbClr val="000000"/>
                          </a:solidFill>
                          <a:effectLst/>
                          <a:latin typeface="Segoe UI Semibold" panose="020B0702040204020203" pitchFamily="34" charset="0"/>
                          <a:ea typeface="Segoe UI" panose="020B0502040204020203" pitchFamily="34" charset="0"/>
                          <a:cs typeface="Segoe UI" panose="020B0502040204020203" pitchFamily="34" charset="0"/>
                        </a:rPr>
                        <a:t>100%</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ru-RU" sz="1800" b="0" i="0" u="none" strike="noStrike" dirty="0">
                          <a:solidFill>
                            <a:srgbClr val="000000"/>
                          </a:solidFill>
                          <a:effectLst/>
                          <a:latin typeface="Segoe UI Semibold" panose="020B0702040204020203" pitchFamily="34" charset="0"/>
                          <a:ea typeface="Segoe UI" panose="020B0502040204020203" pitchFamily="34" charset="0"/>
                          <a:cs typeface="Segoe UI" panose="020B0502040204020203" pitchFamily="34" charset="0"/>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t"/>
                      <a:r>
                        <a:rPr lang="ru-RU" sz="1800" b="0" i="0" u="none" strike="noStrike" kern="1200" dirty="0">
                          <a:solidFill>
                            <a:srgbClr val="000000"/>
                          </a:solidFill>
                          <a:effectLst/>
                          <a:latin typeface="Segoe UI Semibold" panose="020B0702040204020203" pitchFamily="34" charset="0"/>
                          <a:ea typeface="Segoe UI" panose="020B0502040204020203" pitchFamily="34" charset="0"/>
                          <a:cs typeface="Segoe UI" panose="020B0502040204020203" pitchFamily="34" charset="0"/>
                        </a:rPr>
                        <a:t>17 863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t"/>
                      <a:r>
                        <a:rPr lang="ru-RU" sz="1800" b="0" i="0" u="none" strike="noStrike" kern="1200" dirty="0">
                          <a:solidFill>
                            <a:srgbClr val="000000"/>
                          </a:solidFill>
                          <a:effectLst/>
                          <a:latin typeface="Segoe UI Semibold" panose="020B0702040204020203" pitchFamily="34" charset="0"/>
                          <a:ea typeface="Segoe UI" panose="020B0502040204020203" pitchFamily="34" charset="0"/>
                          <a:cs typeface="Segoe UI" panose="020B0502040204020203" pitchFamily="34" charset="0"/>
                        </a:rPr>
                        <a:t>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rtl="0" fontAlgn="ctr"/>
                      <a:r>
                        <a:rPr lang="ru-RU" sz="1800" b="0" i="0" u="none" strike="noStrike" kern="1200" dirty="0">
                          <a:solidFill>
                            <a:srgbClr val="000000"/>
                          </a:solidFill>
                          <a:effectLst/>
                          <a:latin typeface="Segoe UI Semibold" panose="020B0702040204020203" pitchFamily="34" charset="0"/>
                          <a:ea typeface="Segoe UI" panose="020B0502040204020203" pitchFamily="34" charset="0"/>
                          <a:cs typeface="Segoe UI" panose="020B0502040204020203" pitchFamily="34" charset="0"/>
                        </a:rPr>
                        <a:t> $         6,10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tc>
                  <a:txBody>
                    <a:bodyPr/>
                    <a:lstStyle/>
                    <a:p>
                      <a:pPr algn="ctr" fontAlgn="t"/>
                      <a:r>
                        <a:rPr lang="ru-RU" sz="1800" b="0" i="0" u="none" strike="noStrike" kern="1200" dirty="0">
                          <a:solidFill>
                            <a:srgbClr val="000000"/>
                          </a:solidFill>
                          <a:effectLst/>
                          <a:latin typeface="Segoe UI Semibold" panose="020B0702040204020203" pitchFamily="34" charset="0"/>
                          <a:ea typeface="Segoe UI" panose="020B0502040204020203" pitchFamily="34" charset="0"/>
                          <a:cs typeface="Segoe UI" panose="020B0502040204020203" pitchFamily="34" charset="0"/>
                        </a:rPr>
                        <a:t>3 215 </a:t>
                      </a:r>
                    </a:p>
                  </a:txBody>
                  <a:tcPr marL="7620" marR="7620" marT="762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2DEEF"/>
                    </a:solidFill>
                  </a:tcPr>
                </a:tc>
                <a:extLst>
                  <a:ext uri="{0D108BD9-81ED-4DB2-BD59-A6C34878D82A}">
                    <a16:rowId xmlns:a16="http://schemas.microsoft.com/office/drawing/2014/main" val="3764889593"/>
                  </a:ext>
                </a:extLst>
              </a:tr>
            </a:tbl>
          </a:graphicData>
        </a:graphic>
      </p:graphicFrame>
      <p:sp>
        <p:nvSpPr>
          <p:cNvPr id="11" name="TextBox 10"/>
          <p:cNvSpPr txBox="1"/>
          <p:nvPr/>
        </p:nvSpPr>
        <p:spPr>
          <a:xfrm>
            <a:off x="368968" y="4518074"/>
            <a:ext cx="8856984" cy="1815882"/>
          </a:xfrm>
          <a:prstGeom prst="rect">
            <a:avLst/>
          </a:prstGeom>
          <a:noFill/>
          <a:ln>
            <a:solidFill>
              <a:srgbClr val="3A9DE4"/>
            </a:solidFill>
          </a:ln>
        </p:spPr>
        <p:txBody>
          <a:bodyPr wrap="square" rtlCol="0" anchor="t">
            <a:spAutoFit/>
          </a:bodyPr>
          <a:lstStyle/>
          <a:p>
            <a:r>
              <a:rPr lang="en-US" sz="1600" dirty="0">
                <a:latin typeface="Segoe UI" panose="020B0502040204020203" pitchFamily="34" charset="0"/>
                <a:ea typeface="Segoe UI" panose="020B0502040204020203" pitchFamily="34" charset="0"/>
                <a:cs typeface="Segoe UI" panose="020B0502040204020203" pitchFamily="34" charset="0"/>
              </a:rPr>
              <a:t>The assumptions based on results of pilot.</a:t>
            </a:r>
          </a:p>
          <a:p>
            <a:pPr fontAlgn="b"/>
            <a:r>
              <a:rPr lang="en-US" sz="1600" dirty="0">
                <a:latin typeface="Segoe UI" panose="020B0502040204020203" pitchFamily="34" charset="0"/>
                <a:ea typeface="Segoe UI" panose="020B0502040204020203" pitchFamily="34" charset="0"/>
                <a:cs typeface="Segoe UI" panose="020B0502040204020203" pitchFamily="34" charset="0"/>
              </a:rPr>
              <a:t>Average lead cost </a:t>
            </a:r>
            <a:r>
              <a:rPr lang="ru-RU" sz="1600"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		-</a:t>
            </a:r>
            <a:r>
              <a:rPr lang="ru-RU" sz="1600" dirty="0">
                <a:latin typeface="Segoe UI" panose="020B0502040204020203" pitchFamily="34" charset="0"/>
                <a:ea typeface="Segoe UI" panose="020B0502040204020203" pitchFamily="34" charset="0"/>
                <a:cs typeface="Segoe UI" panose="020B0502040204020203" pitchFamily="34" charset="0"/>
              </a:rPr>
              <a:t>$1,0 </a:t>
            </a:r>
          </a:p>
          <a:p>
            <a:pPr fontAlgn="b"/>
            <a:r>
              <a:rPr lang="en-US" sz="1600" dirty="0">
                <a:latin typeface="Segoe UI" panose="020B0502040204020203" pitchFamily="34" charset="0"/>
                <a:ea typeface="Segoe UI" panose="020B0502040204020203" pitchFamily="34" charset="0"/>
                <a:cs typeface="Segoe UI" panose="020B0502040204020203" pitchFamily="34" charset="0"/>
              </a:rPr>
              <a:t>Average MAC cost </a:t>
            </a:r>
            <a:r>
              <a:rPr lang="ru-RU" sz="1600"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		-</a:t>
            </a:r>
            <a:r>
              <a:rPr lang="ru-RU" sz="1600" dirty="0">
                <a:latin typeface="Segoe UI" panose="020B0502040204020203" pitchFamily="34" charset="0"/>
                <a:ea typeface="Segoe UI" panose="020B0502040204020203" pitchFamily="34" charset="0"/>
                <a:cs typeface="Segoe UI" panose="020B0502040204020203" pitchFamily="34" charset="0"/>
              </a:rPr>
              <a:t>$5,5 </a:t>
            </a:r>
          </a:p>
          <a:p>
            <a:pPr fontAlgn="b"/>
            <a:r>
              <a:rPr lang="en-US" sz="1600" dirty="0">
                <a:latin typeface="Segoe UI" panose="020B0502040204020203" pitchFamily="34" charset="0"/>
                <a:ea typeface="Segoe UI" panose="020B0502040204020203" pitchFamily="34" charset="0"/>
                <a:cs typeface="Segoe UI" panose="020B0502040204020203" pitchFamily="34" charset="0"/>
              </a:rPr>
              <a:t>Average monthly sales 	-</a:t>
            </a:r>
            <a:r>
              <a:rPr lang="ru-RU" sz="1600" dirty="0">
                <a:latin typeface="Segoe UI" panose="020B0502040204020203" pitchFamily="34" charset="0"/>
                <a:ea typeface="Segoe UI" panose="020B0502040204020203" pitchFamily="34" charset="0"/>
                <a:cs typeface="Segoe UI" panose="020B0502040204020203" pitchFamily="34" charset="0"/>
              </a:rPr>
              <a:t>3215</a:t>
            </a:r>
            <a:r>
              <a:rPr lang="en-US" sz="1600" dirty="0">
                <a:latin typeface="Segoe UI" panose="020B0502040204020203" pitchFamily="34" charset="0"/>
                <a:ea typeface="Segoe UI" panose="020B0502040204020203" pitchFamily="34" charset="0"/>
                <a:cs typeface="Segoe UI" panose="020B0502040204020203" pitchFamily="34" charset="0"/>
              </a:rPr>
              <a:t> loans</a:t>
            </a:r>
          </a:p>
          <a:p>
            <a:pPr fontAlgn="b"/>
            <a:endParaRPr lang="en-US" sz="1600" dirty="0">
              <a:latin typeface="Segoe UI" panose="020B0502040204020203" pitchFamily="34" charset="0"/>
              <a:ea typeface="Segoe UI" panose="020B0502040204020203" pitchFamily="34" charset="0"/>
              <a:cs typeface="Segoe UI" panose="020B0502040204020203" pitchFamily="34" charset="0"/>
            </a:endParaRPr>
          </a:p>
          <a:p>
            <a:r>
              <a:rPr lang="en-US" sz="1600" dirty="0">
                <a:latin typeface="Segoe UI" panose="020B0502040204020203" pitchFamily="34" charset="0"/>
                <a:ea typeface="Segoe UI" panose="020B0502040204020203" pitchFamily="34" charset="0"/>
                <a:cs typeface="Segoe UI" panose="020B0502040204020203" pitchFamily="34" charset="0"/>
              </a:rPr>
              <a:t>During the first months we will manage our Marketing mix to achieve the optimal cost per client based on our digital marketing experience in Philippines, Indonesia, Malaysia and Vietnam</a:t>
            </a:r>
          </a:p>
        </p:txBody>
      </p:sp>
      <p:sp>
        <p:nvSpPr>
          <p:cNvPr id="17" name="TextBox 16"/>
          <p:cNvSpPr txBox="1"/>
          <p:nvPr/>
        </p:nvSpPr>
        <p:spPr>
          <a:xfrm>
            <a:off x="130101" y="6485295"/>
            <a:ext cx="8496944" cy="276999"/>
          </a:xfrm>
          <a:prstGeom prst="rect">
            <a:avLst/>
          </a:prstGeom>
          <a:noFill/>
        </p:spPr>
        <p:txBody>
          <a:bodyPr wrap="square" rtlCol="0" anchor="t">
            <a:spAutoFit/>
          </a:bodyPr>
          <a:lstStyle/>
          <a:p>
            <a:r>
              <a:rPr lang="en-US" sz="1200" dirty="0">
                <a:latin typeface="Segoe UI Light" panose="020B0502040204020203" pitchFamily="34" charset="0"/>
              </a:rPr>
              <a:t>* Will be managed by in-house Digital Marketing Manager</a:t>
            </a:r>
          </a:p>
        </p:txBody>
      </p:sp>
    </p:spTree>
    <p:extLst>
      <p:ext uri="{BB962C8B-B14F-4D97-AF65-F5344CB8AC3E}">
        <p14:creationId xmlns:p14="http://schemas.microsoft.com/office/powerpoint/2010/main" val="2741468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Sales Plan</a:t>
            </a:r>
          </a:p>
        </p:txBody>
      </p:sp>
      <p:sp>
        <p:nvSpPr>
          <p:cNvPr id="8" name="TextBox 7"/>
          <p:cNvSpPr txBox="1"/>
          <p:nvPr/>
        </p:nvSpPr>
        <p:spPr>
          <a:xfrm>
            <a:off x="481263" y="1514757"/>
            <a:ext cx="6192688" cy="369332"/>
          </a:xfrm>
          <a:prstGeom prst="rect">
            <a:avLst/>
          </a:prstGeom>
          <a:noFill/>
        </p:spPr>
        <p:txBody>
          <a:bodyPr wrap="square" rtlCol="0">
            <a:spAutoFit/>
          </a:bodyPr>
          <a:lstStyle/>
          <a:p>
            <a:r>
              <a:rPr lang="en-US" dirty="0">
                <a:solidFill>
                  <a:srgbClr val="00B0F0"/>
                </a:solidFill>
                <a:latin typeface="Segoe UI Semibold" panose="020B0702040204020203" pitchFamily="34" charset="0"/>
              </a:rPr>
              <a:t>Short term </a:t>
            </a:r>
            <a:r>
              <a:rPr lang="en-US" dirty="0">
                <a:latin typeface="Segoe UI Semibold" panose="020B0702040204020203" pitchFamily="34" charset="0"/>
              </a:rPr>
              <a:t>sales plan</a:t>
            </a:r>
          </a:p>
        </p:txBody>
      </p:sp>
      <p:graphicFrame>
        <p:nvGraphicFramePr>
          <p:cNvPr id="12" name="Table 11"/>
          <p:cNvGraphicFramePr>
            <a:graphicFrameLocks noGrp="1"/>
          </p:cNvGraphicFramePr>
          <p:nvPr>
            <p:extLst>
              <p:ext uri="{D42A27DB-BD31-4B8C-83A1-F6EECF244321}">
                <p14:modId xmlns:p14="http://schemas.microsoft.com/office/powerpoint/2010/main" val="338023153"/>
              </p:ext>
            </p:extLst>
          </p:nvPr>
        </p:nvGraphicFramePr>
        <p:xfrm>
          <a:off x="481263" y="1884090"/>
          <a:ext cx="11206759" cy="2070585"/>
        </p:xfrm>
        <a:graphic>
          <a:graphicData uri="http://schemas.openxmlformats.org/drawingml/2006/table">
            <a:tbl>
              <a:tblPr firstRow="1" bandRow="1">
                <a:tableStyleId>{5C22544A-7EE6-4342-B048-85BDC9FD1C3A}</a:tableStyleId>
              </a:tblPr>
              <a:tblGrid>
                <a:gridCol w="1669171">
                  <a:extLst>
                    <a:ext uri="{9D8B030D-6E8A-4147-A177-3AD203B41FA5}">
                      <a16:colId xmlns:a16="http://schemas.microsoft.com/office/drawing/2014/main" val="2775462138"/>
                    </a:ext>
                  </a:extLst>
                </a:gridCol>
                <a:gridCol w="1589598">
                  <a:extLst>
                    <a:ext uri="{9D8B030D-6E8A-4147-A177-3AD203B41FA5}">
                      <a16:colId xmlns:a16="http://schemas.microsoft.com/office/drawing/2014/main" val="123184543"/>
                    </a:ext>
                  </a:extLst>
                </a:gridCol>
                <a:gridCol w="1589598">
                  <a:extLst>
                    <a:ext uri="{9D8B030D-6E8A-4147-A177-3AD203B41FA5}">
                      <a16:colId xmlns:a16="http://schemas.microsoft.com/office/drawing/2014/main" val="1394548062"/>
                    </a:ext>
                  </a:extLst>
                </a:gridCol>
                <a:gridCol w="1589598">
                  <a:extLst>
                    <a:ext uri="{9D8B030D-6E8A-4147-A177-3AD203B41FA5}">
                      <a16:colId xmlns:a16="http://schemas.microsoft.com/office/drawing/2014/main" val="782373957"/>
                    </a:ext>
                  </a:extLst>
                </a:gridCol>
                <a:gridCol w="1589598">
                  <a:extLst>
                    <a:ext uri="{9D8B030D-6E8A-4147-A177-3AD203B41FA5}">
                      <a16:colId xmlns:a16="http://schemas.microsoft.com/office/drawing/2014/main" val="1183825937"/>
                    </a:ext>
                  </a:extLst>
                </a:gridCol>
                <a:gridCol w="1589598">
                  <a:extLst>
                    <a:ext uri="{9D8B030D-6E8A-4147-A177-3AD203B41FA5}">
                      <a16:colId xmlns:a16="http://schemas.microsoft.com/office/drawing/2014/main" val="1561460496"/>
                    </a:ext>
                  </a:extLst>
                </a:gridCol>
                <a:gridCol w="1589598">
                  <a:extLst>
                    <a:ext uri="{9D8B030D-6E8A-4147-A177-3AD203B41FA5}">
                      <a16:colId xmlns:a16="http://schemas.microsoft.com/office/drawing/2014/main" val="231975851"/>
                    </a:ext>
                  </a:extLst>
                </a:gridCol>
              </a:tblGrid>
              <a:tr h="338305">
                <a:tc>
                  <a:txBody>
                    <a:bodyPr/>
                    <a:lstStyle/>
                    <a:p>
                      <a:pPr algn="ctr"/>
                      <a:endParaRPr lang="ru-RU" sz="1400" b="0" kern="1200" dirty="0">
                        <a:solidFill>
                          <a:schemeClr val="lt1"/>
                        </a:solidFill>
                        <a:latin typeface="Avenir LT Com 55 Roman" panose="020B0703020203020204" pitchFamily="34" charset="0"/>
                        <a:ea typeface="+mn-ea"/>
                        <a:cs typeface="+mn-cs"/>
                      </a:endParaRPr>
                    </a:p>
                  </a:txBody>
                  <a:tcPr anchor="ctr">
                    <a:solidFill>
                      <a:srgbClr val="2579C3"/>
                    </a:solidFill>
                  </a:tcPr>
                </a:tc>
                <a:tc>
                  <a:txBody>
                    <a:bodyPr/>
                    <a:lstStyle/>
                    <a:p>
                      <a:pPr algn="ctr" fontAlgn="ctr"/>
                      <a:r>
                        <a:rPr lang="en-US" sz="1600" b="0" kern="1200" dirty="0">
                          <a:solidFill>
                            <a:schemeClr val="lt1"/>
                          </a:solidFill>
                          <a:latin typeface="Segoe UI Semibold" panose="020B0702040204020203" pitchFamily="34" charset="0"/>
                          <a:ea typeface="+mn-ea"/>
                          <a:cs typeface="+mn-cs"/>
                        </a:rPr>
                        <a:t>Month 1</a:t>
                      </a:r>
                    </a:p>
                  </a:txBody>
                  <a:tcPr marL="6350" marR="6350" marT="6350" marB="0" anchor="ctr">
                    <a:solidFill>
                      <a:srgbClr val="2579C3"/>
                    </a:solidFill>
                  </a:tcPr>
                </a:tc>
                <a:tc>
                  <a:txBody>
                    <a:bodyPr/>
                    <a:lstStyle/>
                    <a:p>
                      <a:pPr algn="ctr" fontAlgn="ctr"/>
                      <a:r>
                        <a:rPr lang="en-US" sz="1600" b="0" kern="1200" dirty="0">
                          <a:solidFill>
                            <a:schemeClr val="lt1"/>
                          </a:solidFill>
                          <a:latin typeface="Segoe UI Semibold" panose="020B0702040204020203" pitchFamily="34" charset="0"/>
                          <a:ea typeface="+mn-ea"/>
                          <a:cs typeface="+mn-cs"/>
                        </a:rPr>
                        <a:t>Month 2</a:t>
                      </a:r>
                    </a:p>
                  </a:txBody>
                  <a:tcPr marL="6350" marR="6350" marT="6350" marB="0" anchor="ctr">
                    <a:solidFill>
                      <a:srgbClr val="2579C3"/>
                    </a:solidFill>
                  </a:tcPr>
                </a:tc>
                <a:tc>
                  <a:txBody>
                    <a:bodyPr/>
                    <a:lstStyle/>
                    <a:p>
                      <a:pPr algn="ctr" fontAlgn="ctr"/>
                      <a:r>
                        <a:rPr lang="en-US" sz="1600" b="0" kern="1200" dirty="0">
                          <a:solidFill>
                            <a:schemeClr val="lt1"/>
                          </a:solidFill>
                          <a:latin typeface="Segoe UI Semibold" panose="020B0702040204020203" pitchFamily="34" charset="0"/>
                          <a:ea typeface="+mn-ea"/>
                          <a:cs typeface="+mn-cs"/>
                        </a:rPr>
                        <a:t>Month 3</a:t>
                      </a:r>
                    </a:p>
                  </a:txBody>
                  <a:tcPr marL="6350" marR="6350" marT="6350" marB="0" anchor="ctr">
                    <a:solidFill>
                      <a:srgbClr val="2579C3"/>
                    </a:solidFill>
                  </a:tcPr>
                </a:tc>
                <a:tc>
                  <a:txBody>
                    <a:bodyPr/>
                    <a:lstStyle/>
                    <a:p>
                      <a:pPr algn="ctr" fontAlgn="ctr"/>
                      <a:r>
                        <a:rPr lang="en-US" sz="1600" b="0" kern="1200" dirty="0">
                          <a:solidFill>
                            <a:schemeClr val="lt1"/>
                          </a:solidFill>
                          <a:latin typeface="Segoe UI Semibold" panose="020B0702040204020203" pitchFamily="34" charset="0"/>
                          <a:ea typeface="+mn-ea"/>
                          <a:cs typeface="+mn-cs"/>
                        </a:rPr>
                        <a:t>Month 4</a:t>
                      </a:r>
                    </a:p>
                  </a:txBody>
                  <a:tcPr marL="6350" marR="6350" marT="6350" marB="0" anchor="ctr">
                    <a:solidFill>
                      <a:srgbClr val="2579C3"/>
                    </a:solidFill>
                  </a:tcPr>
                </a:tc>
                <a:tc>
                  <a:txBody>
                    <a:bodyPr/>
                    <a:lstStyle/>
                    <a:p>
                      <a:pPr algn="ctr" fontAlgn="ctr"/>
                      <a:r>
                        <a:rPr lang="en-US" sz="1600" b="0" kern="1200" dirty="0">
                          <a:solidFill>
                            <a:schemeClr val="lt1"/>
                          </a:solidFill>
                          <a:latin typeface="Segoe UI Semibold" panose="020B0702040204020203" pitchFamily="34" charset="0"/>
                          <a:ea typeface="+mn-ea"/>
                          <a:cs typeface="+mn-cs"/>
                        </a:rPr>
                        <a:t>Month 5</a:t>
                      </a:r>
                    </a:p>
                  </a:txBody>
                  <a:tcPr marL="6350" marR="6350" marT="6350" marB="0" anchor="ctr">
                    <a:solidFill>
                      <a:srgbClr val="2579C3"/>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kern="1200" dirty="0">
                          <a:solidFill>
                            <a:schemeClr val="lt1"/>
                          </a:solidFill>
                          <a:latin typeface="Segoe UI Semibold" panose="020B0702040204020203" pitchFamily="34" charset="0"/>
                          <a:ea typeface="+mn-ea"/>
                          <a:cs typeface="+mn-cs"/>
                        </a:rPr>
                        <a:t>Month 6</a:t>
                      </a:r>
                    </a:p>
                  </a:txBody>
                  <a:tcPr marL="6350" marR="6350" marT="6350" marB="0" anchor="ctr">
                    <a:solidFill>
                      <a:srgbClr val="2579C3"/>
                    </a:solidFill>
                  </a:tcPr>
                </a:tc>
                <a:extLst>
                  <a:ext uri="{0D108BD9-81ED-4DB2-BD59-A6C34878D82A}">
                    <a16:rowId xmlns:a16="http://schemas.microsoft.com/office/drawing/2014/main" val="3901475442"/>
                  </a:ext>
                </a:extLst>
              </a:tr>
              <a:tr h="379350">
                <a:tc>
                  <a:txBody>
                    <a:bodyPr/>
                    <a:lstStyle/>
                    <a:p>
                      <a:pPr algn="l" fontAlgn="ct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Number of loans     disbursed per month</a:t>
                      </a:r>
                    </a:p>
                  </a:txBody>
                  <a:tcPr marL="6350" marR="6350" marT="6350" marB="0" anchor="ctr">
                    <a:solidFill>
                      <a:schemeClr val="bg1"/>
                    </a:solidFill>
                  </a:tcPr>
                </a:tc>
                <a:tc>
                  <a:txBody>
                    <a:bodyPr/>
                    <a:lstStyle/>
                    <a:p>
                      <a:pPr algn="ctr" fontAlgn="ctr"/>
                      <a:r>
                        <a:rPr lang="en-US" sz="1600" kern="1200" dirty="0">
                          <a:solidFill>
                            <a:schemeClr val="tx1"/>
                          </a:solidFill>
                          <a:latin typeface="Segoe UI Semibold" panose="020B0702040204020203" pitchFamily="34" charset="0"/>
                          <a:ea typeface="+mn-ea"/>
                          <a:cs typeface="+mn-cs"/>
                        </a:rPr>
                        <a:t>100</a:t>
                      </a:r>
                    </a:p>
                  </a:txBody>
                  <a:tcPr marL="6350" marR="6350" marT="6350" marB="0" anchor="ctr">
                    <a:solidFill>
                      <a:schemeClr val="bg1"/>
                    </a:solidFill>
                  </a:tcPr>
                </a:tc>
                <a:tc>
                  <a:txBody>
                    <a:bodyPr/>
                    <a:lstStyle/>
                    <a:p>
                      <a:pPr algn="ctr" fontAlgn="ctr"/>
                      <a:r>
                        <a:rPr lang="en-US" sz="1600" b="0" i="0" u="none" strike="noStrike" kern="1200" dirty="0">
                          <a:solidFill>
                            <a:srgbClr val="000000"/>
                          </a:solidFill>
                          <a:effectLst/>
                          <a:latin typeface="Segoe UI Semibold" panose="020B0702040204020203" pitchFamily="34" charset="0"/>
                          <a:ea typeface="+mn-ea"/>
                          <a:cs typeface="+mn-cs"/>
                        </a:rPr>
                        <a:t>3</a:t>
                      </a:r>
                      <a:r>
                        <a:rPr lang="ru-RU" sz="1600" b="0" i="0" u="none" strike="noStrike" kern="1200" dirty="0">
                          <a:solidFill>
                            <a:srgbClr val="000000"/>
                          </a:solidFill>
                          <a:effectLst/>
                          <a:latin typeface="Segoe UI Semibold" panose="020B0702040204020203" pitchFamily="34" charset="0"/>
                          <a:ea typeface="+mn-ea"/>
                          <a:cs typeface="+mn-cs"/>
                        </a:rPr>
                        <a:t>00</a:t>
                      </a:r>
                      <a:endParaRPr lang="en-US" sz="1600" b="0" i="0" u="none" strike="noStrike" kern="1200" dirty="0">
                        <a:solidFill>
                          <a:srgbClr val="000000"/>
                        </a:solidFill>
                        <a:effectLst/>
                        <a:latin typeface="Segoe UI Semibold" panose="020B0702040204020203" pitchFamily="34" charset="0"/>
                        <a:ea typeface="+mn-ea"/>
                        <a:cs typeface="+mn-cs"/>
                      </a:endParaRPr>
                    </a:p>
                  </a:txBody>
                  <a:tcPr marL="6350" marR="6350" marT="6350" marB="0" anchor="ctr">
                    <a:solidFill>
                      <a:schemeClr val="bg1"/>
                    </a:solidFill>
                  </a:tcPr>
                </a:tc>
                <a:tc>
                  <a:txBody>
                    <a:bodyPr/>
                    <a:lstStyle/>
                    <a:p>
                      <a:pPr algn="ctr" fontAlgn="ctr"/>
                      <a:r>
                        <a:rPr lang="ru-RU" sz="1600" b="0" i="0" u="none" strike="noStrike" kern="1200" dirty="0">
                          <a:solidFill>
                            <a:srgbClr val="000000"/>
                          </a:solidFill>
                          <a:effectLst/>
                          <a:latin typeface="Segoe UI Semibold" panose="020B0702040204020203" pitchFamily="34" charset="0"/>
                          <a:ea typeface="+mn-ea"/>
                          <a:cs typeface="+mn-cs"/>
                        </a:rPr>
                        <a:t>600</a:t>
                      </a:r>
                      <a:endParaRPr lang="en-US" sz="1600" b="0" i="0" u="none" strike="noStrike" kern="1200" dirty="0">
                        <a:solidFill>
                          <a:srgbClr val="000000"/>
                        </a:solidFill>
                        <a:effectLst/>
                        <a:latin typeface="Segoe UI Semibold" panose="020B0702040204020203" pitchFamily="34" charset="0"/>
                        <a:ea typeface="+mn-ea"/>
                        <a:cs typeface="+mn-cs"/>
                      </a:endParaRPr>
                    </a:p>
                  </a:txBody>
                  <a:tcPr marL="6350" marR="6350" marT="6350" marB="0" anchor="ctr">
                    <a:solidFill>
                      <a:schemeClr val="bg1"/>
                    </a:solidFill>
                  </a:tcPr>
                </a:tc>
                <a:tc>
                  <a:txBody>
                    <a:bodyPr/>
                    <a:lstStyle/>
                    <a:p>
                      <a:pPr algn="ctr" fontAlgn="ctr"/>
                      <a:r>
                        <a:rPr lang="ru-RU" sz="1600" b="0" i="0" u="none" strike="noStrike" kern="1200" dirty="0">
                          <a:solidFill>
                            <a:srgbClr val="000000"/>
                          </a:solidFill>
                          <a:effectLst/>
                          <a:latin typeface="Segoe UI Semibold" panose="020B0702040204020203" pitchFamily="34" charset="0"/>
                          <a:ea typeface="+mn-ea"/>
                          <a:cs typeface="+mn-cs"/>
                        </a:rPr>
                        <a:t>900</a:t>
                      </a:r>
                      <a:endParaRPr lang="en-US" sz="1600" b="0" i="0" u="none" strike="noStrike" kern="1200" dirty="0">
                        <a:solidFill>
                          <a:srgbClr val="000000"/>
                        </a:solidFill>
                        <a:effectLst/>
                        <a:latin typeface="Segoe UI Semibold" panose="020B0702040204020203" pitchFamily="34" charset="0"/>
                        <a:ea typeface="+mn-ea"/>
                        <a:cs typeface="+mn-cs"/>
                      </a:endParaRPr>
                    </a:p>
                  </a:txBody>
                  <a:tcPr marL="6350" marR="6350" marT="6350" marB="0" anchor="ctr">
                    <a:solidFill>
                      <a:schemeClr val="bg1"/>
                    </a:solidFill>
                  </a:tcPr>
                </a:tc>
                <a:tc>
                  <a:txBody>
                    <a:bodyPr/>
                    <a:lstStyle/>
                    <a:p>
                      <a:pPr algn="ctr" fontAlgn="ctr"/>
                      <a:r>
                        <a:rPr lang="ru-RU" sz="1600" b="0" i="0" u="none" strike="noStrike" kern="1200" dirty="0">
                          <a:solidFill>
                            <a:srgbClr val="000000"/>
                          </a:solidFill>
                          <a:effectLst/>
                          <a:latin typeface="Segoe UI Semibold" panose="020B0702040204020203" pitchFamily="34" charset="0"/>
                          <a:ea typeface="+mn-ea"/>
                          <a:cs typeface="+mn-cs"/>
                        </a:rPr>
                        <a:t>1200</a:t>
                      </a:r>
                      <a:endParaRPr lang="en-US" sz="1600" b="0" i="0" u="none" strike="noStrike" kern="1200" dirty="0">
                        <a:solidFill>
                          <a:srgbClr val="000000"/>
                        </a:solidFill>
                        <a:effectLst/>
                        <a:latin typeface="Segoe UI Semibold" panose="020B0702040204020203" pitchFamily="34" charset="0"/>
                        <a:ea typeface="+mn-ea"/>
                        <a:cs typeface="+mn-cs"/>
                      </a:endParaRPr>
                    </a:p>
                  </a:txBody>
                  <a:tcPr marL="6350" marR="6350" marT="6350" marB="0" anchor="ctr">
                    <a:solidFill>
                      <a:schemeClr val="bg1"/>
                    </a:solidFill>
                  </a:tcPr>
                </a:tc>
                <a:tc>
                  <a:txBody>
                    <a:bodyPr/>
                    <a:lstStyle/>
                    <a:p>
                      <a:pPr algn="ctr" fontAlgn="ctr"/>
                      <a:r>
                        <a:rPr lang="ru-RU" sz="1600" b="0" i="0" u="none" strike="noStrike" kern="1200" dirty="0">
                          <a:solidFill>
                            <a:srgbClr val="000000"/>
                          </a:solidFill>
                          <a:effectLst/>
                          <a:latin typeface="Segoe UI Semibold" panose="020B0702040204020203" pitchFamily="34" charset="0"/>
                          <a:ea typeface="+mn-ea"/>
                          <a:cs typeface="+mn-cs"/>
                        </a:rPr>
                        <a:t>1</a:t>
                      </a:r>
                      <a:r>
                        <a:rPr lang="en-US" sz="1600" b="0" i="0" u="none" strike="noStrike" kern="1200" dirty="0">
                          <a:solidFill>
                            <a:srgbClr val="000000"/>
                          </a:solidFill>
                          <a:effectLst/>
                          <a:latin typeface="Segoe UI Semibold" panose="020B0702040204020203" pitchFamily="34" charset="0"/>
                          <a:ea typeface="+mn-ea"/>
                          <a:cs typeface="+mn-cs"/>
                        </a:rPr>
                        <a:t>5</a:t>
                      </a:r>
                      <a:r>
                        <a:rPr lang="ru-RU" sz="1600" b="0" i="0" u="none" strike="noStrike" kern="1200" dirty="0">
                          <a:solidFill>
                            <a:srgbClr val="000000"/>
                          </a:solidFill>
                          <a:effectLst/>
                          <a:latin typeface="Segoe UI Semibold" panose="020B0702040204020203" pitchFamily="34" charset="0"/>
                          <a:ea typeface="+mn-ea"/>
                          <a:cs typeface="+mn-cs"/>
                        </a:rPr>
                        <a:t>00</a:t>
                      </a:r>
                      <a:endParaRPr lang="en-US" sz="1600" b="0" i="0" u="none" strike="noStrike" kern="1200" dirty="0">
                        <a:solidFill>
                          <a:srgbClr val="000000"/>
                        </a:solidFill>
                        <a:effectLst/>
                        <a:latin typeface="Segoe UI Semibold" panose="020B0702040204020203" pitchFamily="34" charset="0"/>
                        <a:ea typeface="+mn-ea"/>
                        <a:cs typeface="+mn-cs"/>
                      </a:endParaRPr>
                    </a:p>
                  </a:txBody>
                  <a:tcPr marL="6350" marR="6350" marT="6350" marB="0" anchor="ctr">
                    <a:solidFill>
                      <a:schemeClr val="bg1"/>
                    </a:solidFill>
                  </a:tcPr>
                </a:tc>
                <a:extLst>
                  <a:ext uri="{0D108BD9-81ED-4DB2-BD59-A6C34878D82A}">
                    <a16:rowId xmlns:a16="http://schemas.microsoft.com/office/drawing/2014/main" val="2970780005"/>
                  </a:ext>
                </a:extLst>
              </a:tr>
              <a:tr h="379350">
                <a:tc>
                  <a:txBody>
                    <a:bodyPr/>
                    <a:lstStyle/>
                    <a:p>
                      <a:pPr marL="138113" indent="0" algn="l" fontAlgn="ctr">
                        <a:tabLst/>
                      </a:pP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Share of new sales, % </a:t>
                      </a:r>
                    </a:p>
                  </a:txBody>
                  <a:tcPr marL="6350" marR="6350" marT="6350" marB="0" anchor="ctr"/>
                </a:tc>
                <a:tc>
                  <a:txBody>
                    <a:bodyPr/>
                    <a:lstStyle/>
                    <a:p>
                      <a:pPr algn="ctr" fontAlgn="b"/>
                      <a:r>
                        <a:rPr lang="is-IS" sz="1600" b="0" i="0" u="none" strike="noStrike" dirty="0">
                          <a:solidFill>
                            <a:srgbClr val="000000"/>
                          </a:solidFill>
                          <a:effectLst/>
                          <a:latin typeface="Segoe UI Semibold" panose="020B0702040204020203" pitchFamily="34" charset="0"/>
                        </a:rPr>
                        <a:t>82%</a:t>
                      </a:r>
                    </a:p>
                  </a:txBody>
                  <a:tcPr marL="0" marR="0" marT="0" marB="0" anchor="ctr"/>
                </a:tc>
                <a:tc>
                  <a:txBody>
                    <a:bodyPr/>
                    <a:lstStyle/>
                    <a:p>
                      <a:pPr algn="ctr" fontAlgn="b"/>
                      <a:r>
                        <a:rPr lang="pt-BR" sz="1600" b="0" i="0" u="none" strike="noStrike" dirty="0">
                          <a:solidFill>
                            <a:srgbClr val="000000"/>
                          </a:solidFill>
                          <a:effectLst/>
                          <a:latin typeface="Segoe UI Semibold" panose="020B0702040204020203" pitchFamily="34" charset="0"/>
                        </a:rPr>
                        <a:t>76%</a:t>
                      </a:r>
                    </a:p>
                  </a:txBody>
                  <a:tcPr marL="0" marR="0" marT="0" marB="0" anchor="ctr"/>
                </a:tc>
                <a:tc>
                  <a:txBody>
                    <a:bodyPr/>
                    <a:lstStyle/>
                    <a:p>
                      <a:pPr algn="ctr" fontAlgn="b"/>
                      <a:r>
                        <a:rPr lang="it-IT" sz="1600" b="0" i="0" u="none" strike="noStrike" dirty="0">
                          <a:solidFill>
                            <a:srgbClr val="000000"/>
                          </a:solidFill>
                          <a:effectLst/>
                          <a:latin typeface="Segoe UI Semibold" panose="020B0702040204020203" pitchFamily="34" charset="0"/>
                        </a:rPr>
                        <a:t>74%</a:t>
                      </a:r>
                    </a:p>
                  </a:txBody>
                  <a:tcPr marL="0" marR="0" marT="0" marB="0" anchor="ctr"/>
                </a:tc>
                <a:tc>
                  <a:txBody>
                    <a:bodyPr/>
                    <a:lstStyle/>
                    <a:p>
                      <a:pPr algn="ctr" fontAlgn="b"/>
                      <a:r>
                        <a:rPr lang="is-IS" sz="1600" b="0" i="0" u="none" strike="noStrike" dirty="0">
                          <a:solidFill>
                            <a:srgbClr val="000000"/>
                          </a:solidFill>
                          <a:effectLst/>
                          <a:latin typeface="Segoe UI Semibold" panose="020B0702040204020203" pitchFamily="34" charset="0"/>
                        </a:rPr>
                        <a:t>72%</a:t>
                      </a:r>
                    </a:p>
                  </a:txBody>
                  <a:tcPr marL="0" marR="0" marT="0" marB="0" anchor="ctr"/>
                </a:tc>
                <a:tc>
                  <a:txBody>
                    <a:bodyPr/>
                    <a:lstStyle/>
                    <a:p>
                      <a:pPr algn="ctr" fontAlgn="b"/>
                      <a:r>
                        <a:rPr lang="is-IS" sz="1600" b="0" i="0" u="none" strike="noStrike" dirty="0">
                          <a:solidFill>
                            <a:srgbClr val="000000"/>
                          </a:solidFill>
                          <a:effectLst/>
                          <a:latin typeface="Segoe UI Semibold" panose="020B0702040204020203" pitchFamily="34" charset="0"/>
                        </a:rPr>
                        <a:t>52%</a:t>
                      </a:r>
                    </a:p>
                  </a:txBody>
                  <a:tcPr marL="0" marR="0" marT="0" marB="0" anchor="ctr"/>
                </a:tc>
                <a:tc>
                  <a:txBody>
                    <a:bodyPr/>
                    <a:lstStyle/>
                    <a:p>
                      <a:pPr algn="ctr" fontAlgn="b"/>
                      <a:r>
                        <a:rPr lang="pt-BR" sz="1600" b="0" i="0" u="none" strike="noStrike">
                          <a:solidFill>
                            <a:srgbClr val="000000"/>
                          </a:solidFill>
                          <a:effectLst/>
                          <a:latin typeface="Segoe UI Semibold" panose="020B0702040204020203" pitchFamily="34" charset="0"/>
                        </a:rPr>
                        <a:t>49%</a:t>
                      </a:r>
                    </a:p>
                  </a:txBody>
                  <a:tcPr marL="0" marR="0" marT="0" marB="0" anchor="ctr"/>
                </a:tc>
                <a:extLst>
                  <a:ext uri="{0D108BD9-81ED-4DB2-BD59-A6C34878D82A}">
                    <a16:rowId xmlns:a16="http://schemas.microsoft.com/office/drawing/2014/main" val="3642781660"/>
                  </a:ext>
                </a:extLst>
              </a:tr>
              <a:tr h="379350">
                <a:tc>
                  <a:txBody>
                    <a:bodyPr/>
                    <a:lstStyle/>
                    <a:p>
                      <a:pPr marL="95250" indent="0" algn="l" fontAlgn="ctr">
                        <a:tabLst/>
                      </a:pP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Share of repeat sales, %</a:t>
                      </a:r>
                    </a:p>
                  </a:txBody>
                  <a:tcPr marL="6350" marR="6350" marT="6350" marB="0" anchor="ctr">
                    <a:solidFill>
                      <a:schemeClr val="bg1"/>
                    </a:solidFill>
                  </a:tcPr>
                </a:tc>
                <a:tc>
                  <a:txBody>
                    <a:bodyPr/>
                    <a:lstStyle/>
                    <a:p>
                      <a:pPr algn="ctr" fontAlgn="b"/>
                      <a:r>
                        <a:rPr lang="pt-BR" sz="1600" b="0" i="0" u="none" strike="noStrike">
                          <a:solidFill>
                            <a:srgbClr val="000000"/>
                          </a:solidFill>
                          <a:effectLst/>
                          <a:latin typeface="Segoe UI Semibold" panose="020B0702040204020203" pitchFamily="34" charset="0"/>
                        </a:rPr>
                        <a:t>18%</a:t>
                      </a:r>
                    </a:p>
                  </a:txBody>
                  <a:tcPr marL="0" marR="0" marT="0" marB="0" anchor="ctr">
                    <a:solidFill>
                      <a:schemeClr val="bg1"/>
                    </a:solidFill>
                  </a:tcPr>
                </a:tc>
                <a:tc>
                  <a:txBody>
                    <a:bodyPr/>
                    <a:lstStyle/>
                    <a:p>
                      <a:pPr algn="ctr" fontAlgn="b"/>
                      <a:r>
                        <a:rPr lang="pt-BR" sz="1600" b="0" i="0" u="none" strike="noStrike" dirty="0">
                          <a:solidFill>
                            <a:srgbClr val="000000"/>
                          </a:solidFill>
                          <a:effectLst/>
                          <a:latin typeface="Segoe UI Semibold" panose="020B0702040204020203" pitchFamily="34" charset="0"/>
                        </a:rPr>
                        <a:t>18%</a:t>
                      </a:r>
                    </a:p>
                  </a:txBody>
                  <a:tcPr marL="0" marR="0" marT="0" marB="0" anchor="ctr">
                    <a:solidFill>
                      <a:schemeClr val="bg1"/>
                    </a:solidFill>
                  </a:tcPr>
                </a:tc>
                <a:tc>
                  <a:txBody>
                    <a:bodyPr/>
                    <a:lstStyle/>
                    <a:p>
                      <a:pPr algn="ctr" fontAlgn="b"/>
                      <a:r>
                        <a:rPr lang="pt-BR" sz="1600" b="0" i="0" u="none" strike="noStrike" dirty="0">
                          <a:solidFill>
                            <a:srgbClr val="000000"/>
                          </a:solidFill>
                          <a:effectLst/>
                          <a:latin typeface="Segoe UI Semibold" panose="020B0702040204020203" pitchFamily="34" charset="0"/>
                        </a:rPr>
                        <a:t>16%</a:t>
                      </a:r>
                    </a:p>
                  </a:txBody>
                  <a:tcPr marL="0" marR="0" marT="0" marB="0" anchor="ctr">
                    <a:solidFill>
                      <a:schemeClr val="bg1"/>
                    </a:solidFill>
                  </a:tcPr>
                </a:tc>
                <a:tc>
                  <a:txBody>
                    <a:bodyPr/>
                    <a:lstStyle/>
                    <a:p>
                      <a:pPr algn="ctr" fontAlgn="b"/>
                      <a:r>
                        <a:rPr lang="it-IT" sz="1600" b="0" i="0" u="none" strike="noStrike" dirty="0">
                          <a:solidFill>
                            <a:srgbClr val="000000"/>
                          </a:solidFill>
                          <a:effectLst/>
                          <a:latin typeface="Segoe UI Semibold" panose="020B0702040204020203" pitchFamily="34" charset="0"/>
                        </a:rPr>
                        <a:t>14%</a:t>
                      </a:r>
                    </a:p>
                  </a:txBody>
                  <a:tcPr marL="0" marR="0" marT="0" marB="0" anchor="ctr">
                    <a:solidFill>
                      <a:schemeClr val="bg1"/>
                    </a:solidFill>
                  </a:tcPr>
                </a:tc>
                <a:tc>
                  <a:txBody>
                    <a:bodyPr/>
                    <a:lstStyle/>
                    <a:p>
                      <a:pPr algn="ctr" fontAlgn="b"/>
                      <a:r>
                        <a:rPr lang="it-IT" sz="1600" b="0" i="0" u="none" strike="noStrike" dirty="0">
                          <a:solidFill>
                            <a:srgbClr val="000000"/>
                          </a:solidFill>
                          <a:effectLst/>
                          <a:latin typeface="Segoe UI Semibold" panose="020B0702040204020203" pitchFamily="34" charset="0"/>
                        </a:rPr>
                        <a:t>34%</a:t>
                      </a:r>
                    </a:p>
                  </a:txBody>
                  <a:tcPr marL="0" marR="0" marT="0" marB="0" anchor="ctr">
                    <a:solidFill>
                      <a:schemeClr val="bg1"/>
                    </a:solidFill>
                  </a:tcPr>
                </a:tc>
                <a:tc>
                  <a:txBody>
                    <a:bodyPr/>
                    <a:lstStyle/>
                    <a:p>
                      <a:pPr algn="ctr" fontAlgn="b"/>
                      <a:r>
                        <a:rPr lang="it-IT" sz="1600" b="0" i="0" u="none" strike="noStrike">
                          <a:solidFill>
                            <a:srgbClr val="000000"/>
                          </a:solidFill>
                          <a:effectLst/>
                          <a:latin typeface="Segoe UI Semibold" panose="020B0702040204020203" pitchFamily="34" charset="0"/>
                        </a:rPr>
                        <a:t>35%</a:t>
                      </a:r>
                    </a:p>
                  </a:txBody>
                  <a:tcPr marL="0" marR="0" marT="0" marB="0" anchor="ctr">
                    <a:solidFill>
                      <a:schemeClr val="bg1"/>
                    </a:solidFill>
                  </a:tcPr>
                </a:tc>
                <a:extLst>
                  <a:ext uri="{0D108BD9-81ED-4DB2-BD59-A6C34878D82A}">
                    <a16:rowId xmlns:a16="http://schemas.microsoft.com/office/drawing/2014/main" val="4164379716"/>
                  </a:ext>
                </a:extLst>
              </a:tr>
              <a:tr h="379350">
                <a:tc>
                  <a:txBody>
                    <a:bodyPr/>
                    <a:lstStyle/>
                    <a:p>
                      <a:pPr marL="95250" indent="0" algn="l" fontAlgn="ctr">
                        <a:tabLst/>
                      </a:pP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Share of prolongations, %</a:t>
                      </a:r>
                    </a:p>
                  </a:txBody>
                  <a:tcPr marL="6350" marR="6350" marT="6350" marB="0" anchor="ctr"/>
                </a:tc>
                <a:tc>
                  <a:txBody>
                    <a:bodyPr/>
                    <a:lstStyle/>
                    <a:p>
                      <a:pPr algn="ctr" fontAlgn="b"/>
                      <a:r>
                        <a:rPr lang="en-US" sz="1600" b="0" i="0" u="none" strike="noStrike" dirty="0">
                          <a:solidFill>
                            <a:srgbClr val="000000"/>
                          </a:solidFill>
                          <a:effectLst/>
                          <a:latin typeface="Segoe UI Semibold" panose="020B0702040204020203" pitchFamily="34" charset="0"/>
                        </a:rPr>
                        <a:t>0%</a:t>
                      </a:r>
                    </a:p>
                  </a:txBody>
                  <a:tcPr marL="0" marR="0" marT="0" marB="0" anchor="ctr"/>
                </a:tc>
                <a:tc>
                  <a:txBody>
                    <a:bodyPr/>
                    <a:lstStyle/>
                    <a:p>
                      <a:pPr algn="ctr" fontAlgn="b"/>
                      <a:r>
                        <a:rPr lang="pt-BR" sz="1600" b="0" i="0" u="none" strike="noStrike">
                          <a:solidFill>
                            <a:srgbClr val="000000"/>
                          </a:solidFill>
                          <a:effectLst/>
                          <a:latin typeface="Segoe UI Semibold" panose="020B0702040204020203" pitchFamily="34" charset="0"/>
                        </a:rPr>
                        <a:t>6%</a:t>
                      </a:r>
                    </a:p>
                  </a:txBody>
                  <a:tcPr marL="0" marR="0" marT="0" marB="0" anchor="ctr"/>
                </a:tc>
                <a:tc>
                  <a:txBody>
                    <a:bodyPr/>
                    <a:lstStyle/>
                    <a:p>
                      <a:pPr algn="ctr" fontAlgn="b"/>
                      <a:r>
                        <a:rPr lang="pt-BR" sz="1600" b="0" i="0" u="none" strike="noStrike" dirty="0">
                          <a:solidFill>
                            <a:srgbClr val="000000"/>
                          </a:solidFill>
                          <a:effectLst/>
                          <a:latin typeface="Segoe UI Semibold" panose="020B0702040204020203" pitchFamily="34" charset="0"/>
                        </a:rPr>
                        <a:t>10%</a:t>
                      </a:r>
                    </a:p>
                  </a:txBody>
                  <a:tcPr marL="0" marR="0" marT="0" marB="0" anchor="ctr"/>
                </a:tc>
                <a:tc>
                  <a:txBody>
                    <a:bodyPr/>
                    <a:lstStyle/>
                    <a:p>
                      <a:pPr algn="ctr" fontAlgn="b"/>
                      <a:r>
                        <a:rPr lang="it-IT" sz="1600" b="0" i="0" u="none" strike="noStrike" dirty="0">
                          <a:solidFill>
                            <a:srgbClr val="000000"/>
                          </a:solidFill>
                          <a:effectLst/>
                          <a:latin typeface="Segoe UI Semibold" panose="020B0702040204020203" pitchFamily="34" charset="0"/>
                        </a:rPr>
                        <a:t>14%</a:t>
                      </a:r>
                    </a:p>
                  </a:txBody>
                  <a:tcPr marL="0" marR="0" marT="0" marB="0" anchor="ctr"/>
                </a:tc>
                <a:tc>
                  <a:txBody>
                    <a:bodyPr/>
                    <a:lstStyle/>
                    <a:p>
                      <a:pPr algn="ctr" fontAlgn="b"/>
                      <a:r>
                        <a:rPr lang="it-IT" sz="1600" b="0" i="0" u="none" strike="noStrike" dirty="0">
                          <a:solidFill>
                            <a:srgbClr val="000000"/>
                          </a:solidFill>
                          <a:effectLst/>
                          <a:latin typeface="Segoe UI Semibold" panose="020B0702040204020203" pitchFamily="34" charset="0"/>
                        </a:rPr>
                        <a:t>14%</a:t>
                      </a:r>
                    </a:p>
                  </a:txBody>
                  <a:tcPr marL="0" marR="0" marT="0" marB="0" anchor="ctr"/>
                </a:tc>
                <a:tc>
                  <a:txBody>
                    <a:bodyPr/>
                    <a:lstStyle/>
                    <a:p>
                      <a:pPr algn="ctr" fontAlgn="b"/>
                      <a:r>
                        <a:rPr lang="pt-BR" sz="1600" b="0" i="0" u="none" strike="noStrike" dirty="0">
                          <a:solidFill>
                            <a:srgbClr val="000000"/>
                          </a:solidFill>
                          <a:effectLst/>
                          <a:latin typeface="Segoe UI Semibold" panose="020B0702040204020203" pitchFamily="34" charset="0"/>
                        </a:rPr>
                        <a:t>17%</a:t>
                      </a:r>
                    </a:p>
                  </a:txBody>
                  <a:tcPr marL="0" marR="0" marT="0" marB="0" anchor="ctr"/>
                </a:tc>
                <a:extLst>
                  <a:ext uri="{0D108BD9-81ED-4DB2-BD59-A6C34878D82A}">
                    <a16:rowId xmlns:a16="http://schemas.microsoft.com/office/drawing/2014/main" val="1440670881"/>
                  </a:ext>
                </a:extLst>
              </a:tr>
            </a:tbl>
          </a:graphicData>
        </a:graphic>
      </p:graphicFrame>
      <p:sp>
        <p:nvSpPr>
          <p:cNvPr id="13" name="TextBox 12"/>
          <p:cNvSpPr txBox="1"/>
          <p:nvPr/>
        </p:nvSpPr>
        <p:spPr>
          <a:xfrm>
            <a:off x="481263" y="4089217"/>
            <a:ext cx="6192688" cy="369332"/>
          </a:xfrm>
          <a:prstGeom prst="rect">
            <a:avLst/>
          </a:prstGeom>
          <a:noFill/>
        </p:spPr>
        <p:txBody>
          <a:bodyPr wrap="square" rtlCol="0">
            <a:spAutoFit/>
          </a:bodyPr>
          <a:lstStyle>
            <a:defPPr>
              <a:defRPr lang="ru-RU"/>
            </a:defPPr>
            <a:lvl1pPr>
              <a:defRPr>
                <a:solidFill>
                  <a:srgbClr val="00B0F0"/>
                </a:solidFill>
                <a:latin typeface="Segoe UI Semibold" panose="020B0702040204020203" pitchFamily="34" charset="0"/>
              </a:defRPr>
            </a:lvl1pPr>
          </a:lstStyle>
          <a:p>
            <a:r>
              <a:rPr lang="en-US" dirty="0"/>
              <a:t>Long term </a:t>
            </a:r>
            <a:r>
              <a:rPr lang="en-US" dirty="0">
                <a:solidFill>
                  <a:schemeClr val="tx1"/>
                </a:solidFill>
              </a:rPr>
              <a:t>sales plan</a:t>
            </a:r>
          </a:p>
        </p:txBody>
      </p:sp>
      <p:graphicFrame>
        <p:nvGraphicFramePr>
          <p:cNvPr id="15" name="Table 14"/>
          <p:cNvGraphicFramePr>
            <a:graphicFrameLocks noGrp="1"/>
          </p:cNvGraphicFramePr>
          <p:nvPr>
            <p:extLst>
              <p:ext uri="{D42A27DB-BD31-4B8C-83A1-F6EECF244321}">
                <p14:modId xmlns:p14="http://schemas.microsoft.com/office/powerpoint/2010/main" val="1554769597"/>
              </p:ext>
            </p:extLst>
          </p:nvPr>
        </p:nvGraphicFramePr>
        <p:xfrm>
          <a:off x="481263" y="4590097"/>
          <a:ext cx="11206759" cy="1909425"/>
        </p:xfrm>
        <a:graphic>
          <a:graphicData uri="http://schemas.openxmlformats.org/drawingml/2006/table">
            <a:tbl>
              <a:tblPr firstRow="1" bandRow="1">
                <a:tableStyleId>{5C22544A-7EE6-4342-B048-85BDC9FD1C3A}</a:tableStyleId>
              </a:tblPr>
              <a:tblGrid>
                <a:gridCol w="1945064">
                  <a:extLst>
                    <a:ext uri="{9D8B030D-6E8A-4147-A177-3AD203B41FA5}">
                      <a16:colId xmlns:a16="http://schemas.microsoft.com/office/drawing/2014/main" val="2775462138"/>
                    </a:ext>
                  </a:extLst>
                </a:gridCol>
                <a:gridCol w="1852339">
                  <a:extLst>
                    <a:ext uri="{9D8B030D-6E8A-4147-A177-3AD203B41FA5}">
                      <a16:colId xmlns:a16="http://schemas.microsoft.com/office/drawing/2014/main" val="123184543"/>
                    </a:ext>
                  </a:extLst>
                </a:gridCol>
                <a:gridCol w="1852339">
                  <a:extLst>
                    <a:ext uri="{9D8B030D-6E8A-4147-A177-3AD203B41FA5}">
                      <a16:colId xmlns:a16="http://schemas.microsoft.com/office/drawing/2014/main" val="1394548062"/>
                    </a:ext>
                  </a:extLst>
                </a:gridCol>
                <a:gridCol w="1852339">
                  <a:extLst>
                    <a:ext uri="{9D8B030D-6E8A-4147-A177-3AD203B41FA5}">
                      <a16:colId xmlns:a16="http://schemas.microsoft.com/office/drawing/2014/main" val="782373957"/>
                    </a:ext>
                  </a:extLst>
                </a:gridCol>
                <a:gridCol w="1852339">
                  <a:extLst>
                    <a:ext uri="{9D8B030D-6E8A-4147-A177-3AD203B41FA5}">
                      <a16:colId xmlns:a16="http://schemas.microsoft.com/office/drawing/2014/main" val="1183825937"/>
                    </a:ext>
                  </a:extLst>
                </a:gridCol>
                <a:gridCol w="1852339">
                  <a:extLst>
                    <a:ext uri="{9D8B030D-6E8A-4147-A177-3AD203B41FA5}">
                      <a16:colId xmlns:a16="http://schemas.microsoft.com/office/drawing/2014/main" val="1561460496"/>
                    </a:ext>
                  </a:extLst>
                </a:gridCol>
              </a:tblGrid>
              <a:tr h="338305">
                <a:tc>
                  <a:txBody>
                    <a:bodyPr/>
                    <a:lstStyle/>
                    <a:p>
                      <a:pPr algn="ctr" fontAlgn="b"/>
                      <a:r>
                        <a:rPr lang="en-US" sz="1400" b="0" kern="1200" dirty="0">
                          <a:solidFill>
                            <a:schemeClr val="bg1"/>
                          </a:solidFill>
                          <a:latin typeface="Avenir LT Com 55 Roman" panose="020B0703020203020204" pitchFamily="34" charset="0"/>
                          <a:ea typeface="+mn-ea"/>
                          <a:cs typeface="+mn-cs"/>
                        </a:rPr>
                        <a:t>Parameter</a:t>
                      </a:r>
                    </a:p>
                  </a:txBody>
                  <a:tcPr marL="6350" marR="6350" marT="6350" marB="0" anchor="ctr">
                    <a:solidFill>
                      <a:srgbClr val="2579C3"/>
                    </a:solidFill>
                  </a:tcPr>
                </a:tc>
                <a:tc>
                  <a:txBody>
                    <a:bodyPr/>
                    <a:lstStyle/>
                    <a:p>
                      <a:pPr algn="ctr" fontAlgn="ctr"/>
                      <a:r>
                        <a:rPr lang="en-US" sz="1600" b="0" kern="1200" dirty="0">
                          <a:solidFill>
                            <a:schemeClr val="bg1"/>
                          </a:solidFill>
                          <a:latin typeface="Segoe UI Semibold" panose="020B0702040204020203" pitchFamily="34" charset="0"/>
                          <a:ea typeface="+mn-ea"/>
                          <a:cs typeface="+mn-cs"/>
                        </a:rPr>
                        <a:t>EOY 1</a:t>
                      </a:r>
                    </a:p>
                  </a:txBody>
                  <a:tcPr marL="6350" marR="6350" marT="6350" marB="0" anchor="ctr">
                    <a:solidFill>
                      <a:srgbClr val="2579C3"/>
                    </a:solidFill>
                  </a:tcPr>
                </a:tc>
                <a:tc>
                  <a:txBody>
                    <a:bodyPr/>
                    <a:lstStyle/>
                    <a:p>
                      <a:pPr algn="ctr" fontAlgn="ctr"/>
                      <a:r>
                        <a:rPr lang="en-US" sz="1600" b="0" kern="1200" dirty="0">
                          <a:solidFill>
                            <a:schemeClr val="bg1"/>
                          </a:solidFill>
                          <a:latin typeface="Segoe UI Semibold" panose="020B0702040204020203" pitchFamily="34" charset="0"/>
                          <a:ea typeface="+mn-ea"/>
                          <a:cs typeface="+mn-cs"/>
                        </a:rPr>
                        <a:t>EOY 2</a:t>
                      </a:r>
                    </a:p>
                  </a:txBody>
                  <a:tcPr marL="6350" marR="6350" marT="6350" marB="0" anchor="ctr">
                    <a:solidFill>
                      <a:srgbClr val="2579C3"/>
                    </a:solidFill>
                  </a:tcPr>
                </a:tc>
                <a:tc>
                  <a:txBody>
                    <a:bodyPr/>
                    <a:lstStyle/>
                    <a:p>
                      <a:pPr algn="ctr" fontAlgn="ctr"/>
                      <a:r>
                        <a:rPr lang="en-US" sz="1600" b="0" kern="1200" dirty="0">
                          <a:solidFill>
                            <a:schemeClr val="bg1"/>
                          </a:solidFill>
                          <a:latin typeface="Segoe UI Semibold" panose="020B0702040204020203" pitchFamily="34" charset="0"/>
                          <a:ea typeface="+mn-ea"/>
                          <a:cs typeface="+mn-cs"/>
                        </a:rPr>
                        <a:t>EOY 3</a:t>
                      </a:r>
                    </a:p>
                  </a:txBody>
                  <a:tcPr marL="6350" marR="6350" marT="6350" marB="0" anchor="ctr">
                    <a:solidFill>
                      <a:srgbClr val="2579C3"/>
                    </a:solidFill>
                  </a:tcPr>
                </a:tc>
                <a:tc>
                  <a:txBody>
                    <a:bodyPr/>
                    <a:lstStyle/>
                    <a:p>
                      <a:pPr algn="ctr" fontAlgn="ctr"/>
                      <a:r>
                        <a:rPr lang="en-US" sz="1600" b="0" kern="1200" dirty="0">
                          <a:solidFill>
                            <a:schemeClr val="bg1"/>
                          </a:solidFill>
                          <a:latin typeface="Segoe UI Semibold" panose="020B0702040204020203" pitchFamily="34" charset="0"/>
                          <a:ea typeface="+mn-ea"/>
                          <a:cs typeface="+mn-cs"/>
                        </a:rPr>
                        <a:t>EOY 4</a:t>
                      </a:r>
                    </a:p>
                  </a:txBody>
                  <a:tcPr marL="6350" marR="6350" marT="6350" marB="0" anchor="ctr">
                    <a:solidFill>
                      <a:srgbClr val="2579C3"/>
                    </a:solidFill>
                  </a:tcPr>
                </a:tc>
                <a:tc>
                  <a:txBody>
                    <a:bodyPr/>
                    <a:lstStyle/>
                    <a:p>
                      <a:pPr algn="ctr" fontAlgn="ctr"/>
                      <a:r>
                        <a:rPr lang="en-US" sz="1600" b="0" kern="1200" dirty="0">
                          <a:solidFill>
                            <a:schemeClr val="bg1"/>
                          </a:solidFill>
                          <a:latin typeface="Segoe UI Semibold" panose="020B0702040204020203" pitchFamily="34" charset="0"/>
                          <a:ea typeface="+mn-ea"/>
                          <a:cs typeface="+mn-cs"/>
                        </a:rPr>
                        <a:t>EOY 5</a:t>
                      </a:r>
                    </a:p>
                  </a:txBody>
                  <a:tcPr marL="6350" marR="6350" marT="6350" marB="0" anchor="ctr">
                    <a:solidFill>
                      <a:srgbClr val="2579C3"/>
                    </a:solidFill>
                  </a:tcPr>
                </a:tc>
                <a:extLst>
                  <a:ext uri="{0D108BD9-81ED-4DB2-BD59-A6C34878D82A}">
                    <a16:rowId xmlns:a16="http://schemas.microsoft.com/office/drawing/2014/main" val="3901475442"/>
                  </a:ext>
                </a:extLst>
              </a:tr>
              <a:tr h="379350">
                <a:tc>
                  <a:txBody>
                    <a:bodyPr/>
                    <a:lstStyle/>
                    <a:p>
                      <a:pPr algn="l" fontAlgn="ctr"/>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Number of loans     disbursed per month</a:t>
                      </a:r>
                    </a:p>
                  </a:txBody>
                  <a:tcPr marL="6350" marR="6350" marT="6350" marB="0" anchor="ctr">
                    <a:solidFill>
                      <a:schemeClr val="bg1"/>
                    </a:solidFill>
                  </a:tcPr>
                </a:tc>
                <a:tc>
                  <a:txBody>
                    <a:bodyPr/>
                    <a:lstStyle/>
                    <a:p>
                      <a:pPr marL="0" algn="ctr" defTabSz="914400" rtl="0" eaLnBrk="1" fontAlgn="ctr" latinLnBrk="0" hangingPunct="1"/>
                      <a:r>
                        <a:rPr lang="ru-RU" sz="1600" kern="1200" dirty="0">
                          <a:solidFill>
                            <a:schemeClr val="tx1"/>
                          </a:solidFill>
                          <a:latin typeface="Segoe UI Semibold" panose="020B0702040204020203" pitchFamily="34" charset="0"/>
                          <a:ea typeface="+mn-ea"/>
                          <a:cs typeface="+mn-cs"/>
                        </a:rPr>
                        <a:t>7900</a:t>
                      </a:r>
                    </a:p>
                  </a:txBody>
                  <a:tcPr marL="7620" marR="7620" marT="7620" marB="0" anchor="ctr">
                    <a:solidFill>
                      <a:schemeClr val="bg1"/>
                    </a:solidFill>
                  </a:tcPr>
                </a:tc>
                <a:tc>
                  <a:txBody>
                    <a:bodyPr/>
                    <a:lstStyle/>
                    <a:p>
                      <a:pPr marL="0" algn="ctr" defTabSz="914400" rtl="0" eaLnBrk="1" fontAlgn="ctr" latinLnBrk="0" hangingPunct="1"/>
                      <a:r>
                        <a:rPr lang="ru-RU" sz="1600" kern="1200" dirty="0">
                          <a:solidFill>
                            <a:schemeClr val="tx1"/>
                          </a:solidFill>
                          <a:latin typeface="Segoe UI Semibold" panose="020B0702040204020203" pitchFamily="34" charset="0"/>
                          <a:ea typeface="+mn-ea"/>
                          <a:cs typeface="+mn-cs"/>
                        </a:rPr>
                        <a:t>21000</a:t>
                      </a:r>
                    </a:p>
                  </a:txBody>
                  <a:tcPr marL="7620" marR="7620" marT="7620" marB="0" anchor="ctr">
                    <a:solidFill>
                      <a:schemeClr val="bg1"/>
                    </a:solidFill>
                  </a:tcPr>
                </a:tc>
                <a:tc>
                  <a:txBody>
                    <a:bodyPr/>
                    <a:lstStyle/>
                    <a:p>
                      <a:pPr marL="0" algn="ctr" defTabSz="914400" rtl="0" eaLnBrk="1" fontAlgn="ctr" latinLnBrk="0" hangingPunct="1"/>
                      <a:r>
                        <a:rPr lang="ru-RU" sz="1600" kern="1200" dirty="0">
                          <a:solidFill>
                            <a:schemeClr val="tx1"/>
                          </a:solidFill>
                          <a:latin typeface="Segoe UI Semibold" panose="020B0702040204020203" pitchFamily="34" charset="0"/>
                          <a:ea typeface="+mn-ea"/>
                          <a:cs typeface="+mn-cs"/>
                        </a:rPr>
                        <a:t>36000</a:t>
                      </a:r>
                    </a:p>
                  </a:txBody>
                  <a:tcPr marL="7620" marR="7620" marT="7620" marB="0" anchor="ctr">
                    <a:solidFill>
                      <a:schemeClr val="bg1"/>
                    </a:solidFill>
                  </a:tcPr>
                </a:tc>
                <a:tc>
                  <a:txBody>
                    <a:bodyPr/>
                    <a:lstStyle/>
                    <a:p>
                      <a:pPr marL="0" algn="ctr" defTabSz="914400" rtl="0" eaLnBrk="1" fontAlgn="ctr" latinLnBrk="0" hangingPunct="1"/>
                      <a:r>
                        <a:rPr lang="ru-RU" sz="1600" kern="1200" dirty="0">
                          <a:solidFill>
                            <a:schemeClr val="tx1"/>
                          </a:solidFill>
                          <a:latin typeface="Segoe UI Semibold" panose="020B0702040204020203" pitchFamily="34" charset="0"/>
                          <a:ea typeface="+mn-ea"/>
                          <a:cs typeface="+mn-cs"/>
                        </a:rPr>
                        <a:t>49100</a:t>
                      </a:r>
                    </a:p>
                  </a:txBody>
                  <a:tcPr marL="7620" marR="7620" marT="7620" marB="0" anchor="ctr">
                    <a:solidFill>
                      <a:schemeClr val="bg1"/>
                    </a:solidFill>
                  </a:tcPr>
                </a:tc>
                <a:tc>
                  <a:txBody>
                    <a:bodyPr/>
                    <a:lstStyle/>
                    <a:p>
                      <a:pPr marL="0" algn="ctr" defTabSz="914400" rtl="0" eaLnBrk="1" fontAlgn="ctr" latinLnBrk="0" hangingPunct="1"/>
                      <a:r>
                        <a:rPr lang="ru-RU" sz="1600" kern="1200" dirty="0">
                          <a:solidFill>
                            <a:schemeClr val="tx1"/>
                          </a:solidFill>
                          <a:latin typeface="Segoe UI Semibold" panose="020B0702040204020203" pitchFamily="34" charset="0"/>
                          <a:ea typeface="+mn-ea"/>
                          <a:cs typeface="+mn-cs"/>
                        </a:rPr>
                        <a:t>52200</a:t>
                      </a:r>
                    </a:p>
                  </a:txBody>
                  <a:tcPr marL="7620" marR="7620" marT="7620" marB="0" anchor="ctr">
                    <a:solidFill>
                      <a:schemeClr val="bg1"/>
                    </a:solidFill>
                  </a:tcPr>
                </a:tc>
                <a:extLst>
                  <a:ext uri="{0D108BD9-81ED-4DB2-BD59-A6C34878D82A}">
                    <a16:rowId xmlns:a16="http://schemas.microsoft.com/office/drawing/2014/main" val="2970780005"/>
                  </a:ext>
                </a:extLst>
              </a:tr>
              <a:tr h="379350">
                <a:tc>
                  <a:txBody>
                    <a:bodyPr/>
                    <a:lstStyle/>
                    <a:p>
                      <a:pPr algn="l" fontAlgn="b"/>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New sales</a:t>
                      </a:r>
                    </a:p>
                  </a:txBody>
                  <a:tcPr marL="6350" marR="6350" marT="6350" marB="0" anchor="ct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3400</a:t>
                      </a:r>
                    </a:p>
                  </a:txBody>
                  <a:tcPr marL="6350" marR="6350" marT="6350" marB="0" anchor="ct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6900</a:t>
                      </a:r>
                      <a:endParaRPr lang="ru-RU" sz="1600" kern="1200" dirty="0">
                        <a:solidFill>
                          <a:schemeClr val="tx1"/>
                        </a:solidFill>
                        <a:latin typeface="Segoe UI Semibold" panose="020B0702040204020203" pitchFamily="34" charset="0"/>
                        <a:ea typeface="+mn-ea"/>
                        <a:cs typeface="+mn-cs"/>
                      </a:endParaRPr>
                    </a:p>
                  </a:txBody>
                  <a:tcPr marL="6350" marR="6350" marT="6350" marB="0" anchor="ct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11200</a:t>
                      </a:r>
                      <a:endParaRPr lang="ru-RU" sz="1600" kern="1200" dirty="0">
                        <a:solidFill>
                          <a:schemeClr val="tx1"/>
                        </a:solidFill>
                        <a:latin typeface="Segoe UI Semibold" panose="020B0702040204020203" pitchFamily="34" charset="0"/>
                        <a:ea typeface="+mn-ea"/>
                        <a:cs typeface="+mn-cs"/>
                      </a:endParaRPr>
                    </a:p>
                  </a:txBody>
                  <a:tcPr marL="6350" marR="6350" marT="6350" marB="0" anchor="ct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14700</a:t>
                      </a:r>
                      <a:endParaRPr lang="ru-RU" sz="1600" kern="1200" dirty="0">
                        <a:solidFill>
                          <a:schemeClr val="tx1"/>
                        </a:solidFill>
                        <a:latin typeface="Segoe UI Semibold" panose="020B0702040204020203" pitchFamily="34" charset="0"/>
                        <a:ea typeface="+mn-ea"/>
                        <a:cs typeface="+mn-cs"/>
                      </a:endParaRPr>
                    </a:p>
                  </a:txBody>
                  <a:tcPr marL="6350" marR="6350" marT="6350" marB="0" anchor="ct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14800</a:t>
                      </a:r>
                      <a:endParaRPr lang="ru-RU" sz="1600" kern="1200" dirty="0">
                        <a:solidFill>
                          <a:schemeClr val="tx1"/>
                        </a:solidFill>
                        <a:latin typeface="Segoe UI Semibold" panose="020B0702040204020203" pitchFamily="34" charset="0"/>
                        <a:ea typeface="+mn-ea"/>
                        <a:cs typeface="+mn-cs"/>
                      </a:endParaRPr>
                    </a:p>
                  </a:txBody>
                  <a:tcPr marL="6350" marR="6350" marT="6350" marB="0" anchor="ctr"/>
                </a:tc>
                <a:extLst>
                  <a:ext uri="{0D108BD9-81ED-4DB2-BD59-A6C34878D82A}">
                    <a16:rowId xmlns:a16="http://schemas.microsoft.com/office/drawing/2014/main" val="3642781660"/>
                  </a:ext>
                </a:extLst>
              </a:tr>
              <a:tr h="379350">
                <a:tc>
                  <a:txBody>
                    <a:bodyPr/>
                    <a:lstStyle/>
                    <a:p>
                      <a:pPr algn="l" fontAlgn="b"/>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Prolongation sales</a:t>
                      </a:r>
                    </a:p>
                  </a:txBody>
                  <a:tcPr marL="6350" marR="6350" marT="6350" marB="0" anchor="ctr">
                    <a:solidFill>
                      <a:schemeClr val="bg1"/>
                    </a:solidFill>
                  </a:tcP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1600</a:t>
                      </a:r>
                      <a:endParaRPr lang="ru-RU" sz="1600" kern="1200" dirty="0">
                        <a:solidFill>
                          <a:schemeClr val="tx1"/>
                        </a:solidFill>
                        <a:latin typeface="Segoe UI Semibold" panose="020B0702040204020203" pitchFamily="34" charset="0"/>
                        <a:ea typeface="+mn-ea"/>
                        <a:cs typeface="+mn-cs"/>
                      </a:endParaRPr>
                    </a:p>
                  </a:txBody>
                  <a:tcPr marL="7620" marR="7620" marT="7620" marB="0" anchor="ctr">
                    <a:solidFill>
                      <a:schemeClr val="bg1"/>
                    </a:solidFill>
                  </a:tcP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8900</a:t>
                      </a:r>
                      <a:endParaRPr lang="ru-RU" sz="1600" kern="1200" dirty="0">
                        <a:solidFill>
                          <a:schemeClr val="tx1"/>
                        </a:solidFill>
                        <a:latin typeface="Segoe UI Semibold" panose="020B0702040204020203" pitchFamily="34" charset="0"/>
                        <a:ea typeface="+mn-ea"/>
                        <a:cs typeface="+mn-cs"/>
                      </a:endParaRPr>
                    </a:p>
                  </a:txBody>
                  <a:tcPr marL="7620" marR="7620" marT="7620" marB="0" anchor="ctr">
                    <a:solidFill>
                      <a:schemeClr val="bg1"/>
                    </a:solidFill>
                  </a:tcP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9300</a:t>
                      </a:r>
                      <a:endParaRPr lang="ru-RU" sz="1600" kern="1200" dirty="0">
                        <a:solidFill>
                          <a:schemeClr val="tx1"/>
                        </a:solidFill>
                        <a:latin typeface="Segoe UI Semibold" panose="020B0702040204020203" pitchFamily="34" charset="0"/>
                        <a:ea typeface="+mn-ea"/>
                        <a:cs typeface="+mn-cs"/>
                      </a:endParaRPr>
                    </a:p>
                  </a:txBody>
                  <a:tcPr marL="7620" marR="7620" marT="7620" marB="0" anchor="ctr">
                    <a:solidFill>
                      <a:schemeClr val="bg1"/>
                    </a:solidFill>
                  </a:tcP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13000</a:t>
                      </a:r>
                      <a:endParaRPr lang="ru-RU" sz="1600" kern="1200" dirty="0">
                        <a:solidFill>
                          <a:schemeClr val="tx1"/>
                        </a:solidFill>
                        <a:latin typeface="Segoe UI Semibold" panose="020B0702040204020203" pitchFamily="34" charset="0"/>
                        <a:ea typeface="+mn-ea"/>
                        <a:cs typeface="+mn-cs"/>
                      </a:endParaRPr>
                    </a:p>
                  </a:txBody>
                  <a:tcPr marL="7620" marR="7620" marT="7620" marB="0" anchor="ctr">
                    <a:solidFill>
                      <a:schemeClr val="bg1"/>
                    </a:solidFill>
                  </a:tcP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14400</a:t>
                      </a:r>
                      <a:endParaRPr lang="ru-RU" sz="1600" kern="1200" dirty="0">
                        <a:solidFill>
                          <a:schemeClr val="tx1"/>
                        </a:solidFill>
                        <a:latin typeface="Segoe UI Semibold" panose="020B0702040204020203" pitchFamily="34" charset="0"/>
                        <a:ea typeface="+mn-ea"/>
                        <a:cs typeface="+mn-cs"/>
                      </a:endParaRPr>
                    </a:p>
                  </a:txBody>
                  <a:tcPr marL="7620" marR="7620" marT="7620" marB="0" anchor="ctr">
                    <a:solidFill>
                      <a:schemeClr val="bg1"/>
                    </a:solidFill>
                  </a:tcPr>
                </a:tc>
                <a:extLst>
                  <a:ext uri="{0D108BD9-81ED-4DB2-BD59-A6C34878D82A}">
                    <a16:rowId xmlns:a16="http://schemas.microsoft.com/office/drawing/2014/main" val="4164379716"/>
                  </a:ext>
                </a:extLst>
              </a:tr>
              <a:tr h="379350">
                <a:tc>
                  <a:txBody>
                    <a:bodyPr/>
                    <a:lstStyle/>
                    <a:p>
                      <a:pPr algn="l" fontAlgn="b"/>
                      <a:r>
                        <a:rPr lang="en-US" sz="14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Repeat sales</a:t>
                      </a:r>
                    </a:p>
                  </a:txBody>
                  <a:tcPr marL="6350" marR="6350" marT="6350" marB="0" anchor="ct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2900</a:t>
                      </a:r>
                      <a:endParaRPr lang="ru-RU" sz="1600" kern="1200" dirty="0">
                        <a:solidFill>
                          <a:schemeClr val="tx1"/>
                        </a:solidFill>
                        <a:latin typeface="Segoe UI Semibold" panose="020B0702040204020203" pitchFamily="34" charset="0"/>
                        <a:ea typeface="+mn-ea"/>
                        <a:cs typeface="+mn-cs"/>
                      </a:endParaRPr>
                    </a:p>
                  </a:txBody>
                  <a:tcPr marL="7620" marR="7620" marT="7620" marB="0" anchor="ct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5200</a:t>
                      </a:r>
                      <a:endParaRPr lang="ru-RU" sz="1600" kern="1200" dirty="0">
                        <a:solidFill>
                          <a:schemeClr val="tx1"/>
                        </a:solidFill>
                        <a:latin typeface="Segoe UI Semibold" panose="020B0702040204020203" pitchFamily="34" charset="0"/>
                        <a:ea typeface="+mn-ea"/>
                        <a:cs typeface="+mn-cs"/>
                      </a:endParaRPr>
                    </a:p>
                  </a:txBody>
                  <a:tcPr marL="7620" marR="7620" marT="7620" marB="0" anchor="ct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15500</a:t>
                      </a:r>
                      <a:endParaRPr lang="ru-RU" sz="1600" kern="1200" dirty="0">
                        <a:solidFill>
                          <a:schemeClr val="tx1"/>
                        </a:solidFill>
                        <a:latin typeface="Segoe UI Semibold" panose="020B0702040204020203" pitchFamily="34" charset="0"/>
                        <a:ea typeface="+mn-ea"/>
                        <a:cs typeface="+mn-cs"/>
                      </a:endParaRPr>
                    </a:p>
                  </a:txBody>
                  <a:tcPr marL="7620" marR="7620" marT="7620" marB="0" anchor="ct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21400</a:t>
                      </a:r>
                      <a:endParaRPr lang="ru-RU" sz="1600" kern="1200" dirty="0">
                        <a:solidFill>
                          <a:schemeClr val="tx1"/>
                        </a:solidFill>
                        <a:latin typeface="Segoe UI Semibold" panose="020B0702040204020203" pitchFamily="34" charset="0"/>
                        <a:ea typeface="+mn-ea"/>
                        <a:cs typeface="+mn-cs"/>
                      </a:endParaRPr>
                    </a:p>
                  </a:txBody>
                  <a:tcPr marL="7620" marR="7620" marT="7620" marB="0" anchor="ctr"/>
                </a:tc>
                <a:tc>
                  <a:txBody>
                    <a:bodyPr/>
                    <a:lstStyle/>
                    <a:p>
                      <a:pPr marL="0" algn="ctr" defTabSz="914400" rtl="0" eaLnBrk="1" fontAlgn="ctr" latinLnBrk="0" hangingPunct="1"/>
                      <a:r>
                        <a:rPr lang="en-US" sz="1600" kern="1200" dirty="0">
                          <a:solidFill>
                            <a:schemeClr val="tx1"/>
                          </a:solidFill>
                          <a:latin typeface="Segoe UI Semibold" panose="020B0702040204020203" pitchFamily="34" charset="0"/>
                          <a:ea typeface="+mn-ea"/>
                          <a:cs typeface="+mn-cs"/>
                        </a:rPr>
                        <a:t>23000</a:t>
                      </a:r>
                      <a:endParaRPr lang="ru-RU" sz="1600" kern="1200" dirty="0">
                        <a:solidFill>
                          <a:schemeClr val="tx1"/>
                        </a:solidFill>
                        <a:latin typeface="Segoe UI Semibold" panose="020B0702040204020203" pitchFamily="34" charset="0"/>
                        <a:ea typeface="+mn-ea"/>
                        <a:cs typeface="+mn-cs"/>
                      </a:endParaRPr>
                    </a:p>
                  </a:txBody>
                  <a:tcPr marL="7620" marR="7620" marT="7620" marB="0" anchor="ctr"/>
                </a:tc>
                <a:extLst>
                  <a:ext uri="{0D108BD9-81ED-4DB2-BD59-A6C34878D82A}">
                    <a16:rowId xmlns:a16="http://schemas.microsoft.com/office/drawing/2014/main" val="1440670881"/>
                  </a:ext>
                </a:extLst>
              </a:tr>
            </a:tbl>
          </a:graphicData>
        </a:graphic>
      </p:graphicFrame>
    </p:spTree>
    <p:extLst>
      <p:ext uri="{BB962C8B-B14F-4D97-AF65-F5344CB8AC3E}">
        <p14:creationId xmlns:p14="http://schemas.microsoft.com/office/powerpoint/2010/main" val="2147957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801979" y="2710099"/>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14275" y="2821885"/>
            <a:ext cx="7484038" cy="1323439"/>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Decision making &amp; Collection</a:t>
            </a:r>
          </a:p>
          <a:p>
            <a:endParaRPr lang="en-US" sz="4000" dirty="0">
              <a:latin typeface="Avenir LT Com 55 Roman" panose="020B0703020203020204" pitchFamily="34" charset="0"/>
              <a:ea typeface="Helvetica" charset="0"/>
              <a:cs typeface="Helvetica" charset="0"/>
            </a:endParaRPr>
          </a:p>
        </p:txBody>
      </p:sp>
    </p:spTree>
    <p:extLst>
      <p:ext uri="{BB962C8B-B14F-4D97-AF65-F5344CB8AC3E}">
        <p14:creationId xmlns:p14="http://schemas.microsoft.com/office/powerpoint/2010/main" val="4062648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Credit and Limit Policy </a:t>
            </a:r>
          </a:p>
        </p:txBody>
      </p:sp>
      <p:graphicFrame>
        <p:nvGraphicFramePr>
          <p:cNvPr id="10" name="Таблица 2"/>
          <p:cNvGraphicFramePr>
            <a:graphicFrameLocks noGrp="1"/>
          </p:cNvGraphicFramePr>
          <p:nvPr>
            <p:extLst>
              <p:ext uri="{D42A27DB-BD31-4B8C-83A1-F6EECF244321}">
                <p14:modId xmlns:p14="http://schemas.microsoft.com/office/powerpoint/2010/main" val="1134138716"/>
              </p:ext>
            </p:extLst>
          </p:nvPr>
        </p:nvGraphicFramePr>
        <p:xfrm>
          <a:off x="368969" y="1235242"/>
          <a:ext cx="11189048" cy="5490420"/>
        </p:xfrm>
        <a:graphic>
          <a:graphicData uri="http://schemas.openxmlformats.org/drawingml/2006/table">
            <a:tbl>
              <a:tblPr firstRow="1" bandRow="1">
                <a:tableStyleId>{5C22544A-7EE6-4342-B048-85BDC9FD1C3A}</a:tableStyleId>
              </a:tblPr>
              <a:tblGrid>
                <a:gridCol w="441019">
                  <a:extLst>
                    <a:ext uri="{9D8B030D-6E8A-4147-A177-3AD203B41FA5}">
                      <a16:colId xmlns:a16="http://schemas.microsoft.com/office/drawing/2014/main" val="20000"/>
                    </a:ext>
                  </a:extLst>
                </a:gridCol>
                <a:gridCol w="2798443">
                  <a:extLst>
                    <a:ext uri="{9D8B030D-6E8A-4147-A177-3AD203B41FA5}">
                      <a16:colId xmlns:a16="http://schemas.microsoft.com/office/drawing/2014/main" val="20001"/>
                    </a:ext>
                  </a:extLst>
                </a:gridCol>
                <a:gridCol w="7949586">
                  <a:extLst>
                    <a:ext uri="{9D8B030D-6E8A-4147-A177-3AD203B41FA5}">
                      <a16:colId xmlns:a16="http://schemas.microsoft.com/office/drawing/2014/main" val="20002"/>
                    </a:ext>
                  </a:extLst>
                </a:gridCol>
              </a:tblGrid>
              <a:tr h="193324">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L="72000" marR="72000" marT="36000" marB="36000" anchor="ct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Rule</a:t>
                      </a:r>
                    </a:p>
                  </a:txBody>
                  <a:tcPr marL="72000" marR="72000" marT="36000" marB="36000" anchor="ct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Description</a:t>
                      </a:r>
                    </a:p>
                  </a:txBody>
                  <a:tcPr marL="72000" marR="72000" marT="36000" marB="36000" anchor="ctr"/>
                </a:tc>
                <a:extLst>
                  <a:ext uri="{0D108BD9-81ED-4DB2-BD59-A6C34878D82A}">
                    <a16:rowId xmlns:a16="http://schemas.microsoft.com/office/drawing/2014/main" val="10000"/>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1</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Customer segment</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All customers, valid bank account is obligatory</a:t>
                      </a:r>
                    </a:p>
                  </a:txBody>
                  <a:tcPr marL="72000" marR="72000" marT="36000" marB="36000"/>
                </a:tc>
                <a:extLst>
                  <a:ext uri="{0D108BD9-81ED-4DB2-BD59-A6C34878D82A}">
                    <a16:rowId xmlns:a16="http://schemas.microsoft.com/office/drawing/2014/main" val="10006"/>
                  </a:ext>
                </a:extLst>
              </a:tr>
              <a:tr h="599661">
                <a:tc>
                  <a:txBody>
                    <a:bodyPr/>
                    <a:lstStyle/>
                    <a:p>
                      <a:pPr algn="ctr"/>
                      <a:r>
                        <a:rPr lang="en-US" sz="1050" kern="1200" baseline="0" dirty="0">
                          <a:latin typeface="Segoe UI" panose="020B0502040204020203" pitchFamily="34" charset="0"/>
                          <a:ea typeface="Segoe UI" panose="020B0502040204020203" pitchFamily="34" charset="0"/>
                          <a:cs typeface="Segoe UI" panose="020B0502040204020203" pitchFamily="34" charset="0"/>
                        </a:rPr>
                        <a:t>2</a:t>
                      </a:r>
                      <a:endParaRPr lang="en-US" sz="1050" kern="1200" baseline="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algn="l" fontAlgn="t"/>
                      <a:r>
                        <a:rPr lang="en-US"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1st loan policy</a:t>
                      </a:r>
                    </a:p>
                  </a:txBody>
                  <a:tcPr marL="72000" marR="72000" marT="36000" marB="36000"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50k MMK via Bank domestic remittance (15% of </a:t>
                      </a:r>
                      <a:r>
                        <a:rPr lang="en-US" sz="1050" u="none" strike="noStrike" dirty="0">
                          <a:effectLst/>
                          <a:latin typeface="Segoe UI" panose="020B0502040204020203" pitchFamily="34" charset="0"/>
                          <a:ea typeface="Segoe UI" panose="020B0502040204020203" pitchFamily="34" charset="0"/>
                          <a:cs typeface="Segoe UI" panose="020B0502040204020203" pitchFamily="34" charset="0"/>
                        </a:rPr>
                        <a:t>average</a:t>
                      </a:r>
                      <a:r>
                        <a:rPr lang="en-US" sz="105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salary</a:t>
                      </a:r>
                      <a:r>
                        <a:rPr lang="en-US" sz="1050" b="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050" b="0" dirty="0">
                          <a:solidFill>
                            <a:schemeClr val="tx1"/>
                          </a:solidFill>
                          <a:latin typeface="Segoe UI" panose="020B0502040204020203" pitchFamily="34" charset="0"/>
                          <a:ea typeface="Segoe UI" panose="020B0502040204020203" pitchFamily="34" charset="0"/>
                          <a:cs typeface="Segoe UI" panose="020B0502040204020203" pitchFamily="34" charset="0"/>
                        </a:rPr>
                        <a:t>equivalent</a:t>
                      </a:r>
                      <a:r>
                        <a:rPr lang="en-US" sz="1050" b="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of </a:t>
                      </a:r>
                      <a:r>
                        <a:rPr lang="en-US" sz="105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41usd)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100k MMK on bank account (30% of </a:t>
                      </a:r>
                      <a:r>
                        <a:rPr lang="en-US" sz="1050" u="none" strike="noStrike" dirty="0">
                          <a:effectLst/>
                          <a:latin typeface="Segoe UI" panose="020B0502040204020203" pitchFamily="34" charset="0"/>
                          <a:ea typeface="Segoe UI" panose="020B0502040204020203" pitchFamily="34" charset="0"/>
                          <a:cs typeface="Segoe UI" panose="020B0502040204020203" pitchFamily="34" charset="0"/>
                        </a:rPr>
                        <a:t>average</a:t>
                      </a:r>
                      <a:r>
                        <a:rPr lang="en-US" sz="105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salary</a:t>
                      </a:r>
                      <a:r>
                        <a:rPr lang="en-US" sz="1050" b="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050" b="0" dirty="0">
                          <a:solidFill>
                            <a:schemeClr val="tx1"/>
                          </a:solidFill>
                          <a:latin typeface="Segoe UI" panose="020B0502040204020203" pitchFamily="34" charset="0"/>
                          <a:ea typeface="Segoe UI" panose="020B0502040204020203" pitchFamily="34" charset="0"/>
                          <a:cs typeface="Segoe UI" panose="020B0502040204020203" pitchFamily="34" charset="0"/>
                        </a:rPr>
                        <a:t>equivalent</a:t>
                      </a:r>
                      <a:r>
                        <a:rPr lang="en-US" sz="1050" b="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of </a:t>
                      </a:r>
                      <a:r>
                        <a:rPr lang="en-US" sz="105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82usd)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Loan amount does not exceed 30% of customer’s average monthly net Income </a:t>
                      </a:r>
                      <a:endParaRPr lang="en-US" sz="105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u="none" strike="noStrike" dirty="0">
                          <a:effectLst/>
                          <a:latin typeface="Segoe UI" panose="020B0502040204020203" pitchFamily="34" charset="0"/>
                          <a:ea typeface="Segoe UI" panose="020B0502040204020203" pitchFamily="34" charset="0"/>
                          <a:cs typeface="Segoe UI" panose="020B0502040204020203" pitchFamily="34" charset="0"/>
                        </a:rPr>
                        <a:t>Loan amount depends on the region, age, credit history </a:t>
                      </a:r>
                      <a:r>
                        <a:rPr lang="en-US" sz="105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and it is to be chosen from the list of 5 values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[50k; 100k; 150k; 200k; 250k MMK] </a:t>
                      </a:r>
                      <a:endParaRPr lang="en-US" sz="1050" u="none" strike="noStrike" dirty="0">
                        <a:effectLst/>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tc>
                <a:extLst>
                  <a:ext uri="{0D108BD9-81ED-4DB2-BD59-A6C34878D82A}">
                    <a16:rowId xmlns:a16="http://schemas.microsoft.com/office/drawing/2014/main" val="10008"/>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3</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Tenure</a:t>
                      </a:r>
                    </a:p>
                  </a:txBody>
                  <a:tcPr marL="72000" marR="72000" marT="36000" marB="36000" anchor="ctr"/>
                </a:tc>
                <a:tc>
                  <a:txBody>
                    <a:bodyPr/>
                    <a:lstStyle/>
                    <a:p>
                      <a:pPr algn="l" fontAlgn="t"/>
                      <a:r>
                        <a:rPr lang="ru-RU"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a:t>
                      </a:r>
                      <a:r>
                        <a:rPr lang="ru-RU" sz="105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15, 21, 30 days</a:t>
                      </a:r>
                    </a:p>
                  </a:txBody>
                  <a:tcPr marL="72000" marR="72000" marT="36000" marB="36000"/>
                </a:tc>
                <a:extLst>
                  <a:ext uri="{0D108BD9-81ED-4DB2-BD59-A6C34878D82A}">
                    <a16:rowId xmlns:a16="http://schemas.microsoft.com/office/drawing/2014/main" val="2657506883"/>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4</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ID copy</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not required</a:t>
                      </a:r>
                    </a:p>
                  </a:txBody>
                  <a:tcPr marL="72000" marR="72000" marT="36000" marB="36000"/>
                </a:tc>
                <a:extLst>
                  <a:ext uri="{0D108BD9-81ED-4DB2-BD59-A6C34878D82A}">
                    <a16:rowId xmlns:a16="http://schemas.microsoft.com/office/drawing/2014/main" val="3559330445"/>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5</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Identification</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Done at disbursement at the bank branch</a:t>
                      </a:r>
                    </a:p>
                  </a:txBody>
                  <a:tcPr marL="72000" marR="72000" marT="36000" marB="36000"/>
                </a:tc>
                <a:extLst>
                  <a:ext uri="{0D108BD9-81ED-4DB2-BD59-A6C34878D82A}">
                    <a16:rowId xmlns:a16="http://schemas.microsoft.com/office/drawing/2014/main" val="2845805673"/>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6</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Address proof doc</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Copy of the document is not required</a:t>
                      </a:r>
                    </a:p>
                  </a:txBody>
                  <a:tcPr marL="72000" marR="72000" marT="36000" marB="36000"/>
                </a:tc>
                <a:extLst>
                  <a:ext uri="{0D108BD9-81ED-4DB2-BD59-A6C34878D82A}">
                    <a16:rowId xmlns:a16="http://schemas.microsoft.com/office/drawing/2014/main" val="10007"/>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7</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Income proof doc</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Copy of the document is not required</a:t>
                      </a:r>
                    </a:p>
                  </a:txBody>
                  <a:tcPr marL="72000" marR="72000" marT="36000" marB="36000"/>
                </a:tc>
                <a:extLst>
                  <a:ext uri="{0D108BD9-81ED-4DB2-BD59-A6C34878D82A}">
                    <a16:rowId xmlns:a16="http://schemas.microsoft.com/office/drawing/2014/main" val="10009"/>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8</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Credit bureau</a:t>
                      </a:r>
                    </a:p>
                  </a:txBody>
                  <a:tcPr marL="72000" marR="72000" marT="36000" marB="36000" anchor="ctr"/>
                </a:tc>
                <a:tc>
                  <a:txBody>
                    <a:bodyPr/>
                    <a:lstStyle/>
                    <a:p>
                      <a:pPr marL="11113" marR="0" lvl="0" indent="0" algn="l" defTabSz="914400" rtl="0" eaLnBrk="1" fontAlgn="t" latinLnBrk="0" hangingPunct="1">
                        <a:lnSpc>
                          <a:spcPct val="100000"/>
                        </a:lnSpc>
                        <a:spcBef>
                          <a:spcPts val="0"/>
                        </a:spcBef>
                        <a:spcAft>
                          <a:spcPts val="0"/>
                        </a:spcAft>
                        <a:buClrTx/>
                        <a:buSzTx/>
                        <a:buFont typeface="Arial" charset="0"/>
                        <a:buNone/>
                        <a:tabLst/>
                        <a:defRPr/>
                      </a:pPr>
                      <a:r>
                        <a:rPr lang="en-GB"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No</a:t>
                      </a:r>
                      <a:r>
                        <a:rPr lang="en-GB" sz="105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access to credit bureau in country now. It will be opened in 2 years (in 2016 passed Credit Bureau law)</a:t>
                      </a:r>
                      <a:endParaRPr lang="en-US" sz="1050" b="0" i="0" u="none" strike="noStrike" dirty="0">
                        <a:solidFill>
                          <a:srgbClr val="FF0000"/>
                        </a:solidFill>
                        <a:effectLst/>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tc>
                <a:extLst>
                  <a:ext uri="{0D108BD9-81ED-4DB2-BD59-A6C34878D82A}">
                    <a16:rowId xmlns:a16="http://schemas.microsoft.com/office/drawing/2014/main" val="10010"/>
                  </a:ext>
                </a:extLst>
              </a:tr>
              <a:tr h="245235">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9</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Anti-fraud auto checks</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Following</a:t>
                      </a:r>
                      <a:r>
                        <a:rPr lang="en-US" sz="105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customer’s data to be cross-checked </a:t>
                      </a:r>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against existing customers who</a:t>
                      </a:r>
                      <a:r>
                        <a:rPr lang="en-US" sz="105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GB" sz="105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are </a:t>
                      </a:r>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delinquent:</a:t>
                      </a:r>
                    </a:p>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phone numbers, bank account numbers, IDs, contact and work phones, IPs, Devices. </a:t>
                      </a:r>
                    </a:p>
                  </a:txBody>
                  <a:tcPr marL="72000" marR="72000" marT="36000" marB="36000"/>
                </a:tc>
                <a:extLst>
                  <a:ext uri="{0D108BD9-81ED-4DB2-BD59-A6C34878D82A}">
                    <a16:rowId xmlns:a16="http://schemas.microsoft.com/office/drawing/2014/main" val="10011"/>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10</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Work phone in application form</a:t>
                      </a:r>
                    </a:p>
                  </a:txBody>
                  <a:tcPr marL="72000" marR="72000" marT="36000" marB="36000"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It has to be properly </a:t>
                      </a:r>
                      <a:r>
                        <a:rPr lang="en-GB"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declared</a:t>
                      </a:r>
                      <a:r>
                        <a:rPr lang="en-US" sz="105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in the application</a:t>
                      </a:r>
                      <a:endPar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tc>
                <a:extLst>
                  <a:ext uri="{0D108BD9-81ED-4DB2-BD59-A6C34878D82A}">
                    <a16:rowId xmlns:a16="http://schemas.microsoft.com/office/drawing/2014/main" val="10012"/>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11</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Contact person in application form</a:t>
                      </a:r>
                    </a:p>
                  </a:txBody>
                  <a:tcPr marL="72000" marR="72000" marT="36000" marB="36000" anchor="ctr"/>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It has to be properly </a:t>
                      </a:r>
                      <a:r>
                        <a:rPr lang="en-GB"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declared</a:t>
                      </a:r>
                      <a:r>
                        <a:rPr lang="en-US" sz="105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in the application</a:t>
                      </a:r>
                      <a:endPar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tc>
                <a:extLst>
                  <a:ext uri="{0D108BD9-81ED-4DB2-BD59-A6C34878D82A}">
                    <a16:rowId xmlns:a16="http://schemas.microsoft.com/office/drawing/2014/main" val="10013"/>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12</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SMS confirmation of the phone</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 be</a:t>
                      </a:r>
                      <a:r>
                        <a:rPr lang="en-US" sz="105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confirmed via SMS sent to customer’s phone number</a:t>
                      </a:r>
                      <a:endPar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tc>
                <a:extLst>
                  <a:ext uri="{0D108BD9-81ED-4DB2-BD59-A6C34878D82A}">
                    <a16:rowId xmlns:a16="http://schemas.microsoft.com/office/drawing/2014/main" val="10014"/>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13</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Verification phone requirement</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Confirm identity of the customer. Confirm contact</a:t>
                      </a:r>
                      <a:r>
                        <a:rPr lang="en-US" sz="105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person phone number and relationship between customer and contact person. </a:t>
                      </a:r>
                      <a:endPar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tc>
                <a:extLst>
                  <a:ext uri="{0D108BD9-81ED-4DB2-BD59-A6C34878D82A}">
                    <a16:rowId xmlns:a16="http://schemas.microsoft.com/office/drawing/2014/main" val="10015"/>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14</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Employment </a:t>
                      </a:r>
                      <a:r>
                        <a:rPr lang="en-GB"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&amp;</a:t>
                      </a:r>
                      <a:r>
                        <a:rPr lang="en-GB" sz="110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income </a:t>
                      </a: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check</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Only some occupation knowledge questions (for customer and contact person)</a:t>
                      </a:r>
                    </a:p>
                  </a:txBody>
                  <a:tcPr marL="72000" marR="72000" marT="36000" marB="36000"/>
                </a:tc>
                <a:extLst>
                  <a:ext uri="{0D108BD9-81ED-4DB2-BD59-A6C34878D82A}">
                    <a16:rowId xmlns:a16="http://schemas.microsoft.com/office/drawing/2014/main" val="10016"/>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15</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Income type &amp; source of repayment</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Customer can explain about source of repayment of the loan.</a:t>
                      </a:r>
                    </a:p>
                  </a:txBody>
                  <a:tcPr marL="72000" marR="72000" marT="36000" marB="36000"/>
                </a:tc>
                <a:extLst>
                  <a:ext uri="{0D108BD9-81ED-4DB2-BD59-A6C34878D82A}">
                    <a16:rowId xmlns:a16="http://schemas.microsoft.com/office/drawing/2014/main" val="10017"/>
                  </a:ext>
                </a:extLst>
              </a:tr>
              <a:tr h="195069">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16</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Restricted occupation</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Applications with following occupations must be declined: Police, Military, Communication/ Media/ PR/ Newspaper, Law/ Court.</a:t>
                      </a:r>
                    </a:p>
                  </a:txBody>
                  <a:tcPr marL="72000" marR="72000" marT="36000" marB="36000"/>
                </a:tc>
                <a:extLst>
                  <a:ext uri="{0D108BD9-81ED-4DB2-BD59-A6C34878D82A}">
                    <a16:rowId xmlns:a16="http://schemas.microsoft.com/office/drawing/2014/main" val="10018"/>
                  </a:ext>
                </a:extLst>
              </a:tr>
              <a:tr h="182583">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17</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Disbursement channel</a:t>
                      </a:r>
                    </a:p>
                  </a:txBody>
                  <a:tcPr marL="72000" marR="72000" marT="36000" marB="36000" anchor="ctr"/>
                </a:tc>
                <a:tc>
                  <a:txBody>
                    <a:bodyPr/>
                    <a:lstStyle/>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Bank transfer; </a:t>
                      </a:r>
                      <a:r>
                        <a:rPr lang="en-US" sz="105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Bank domestic remittance </a:t>
                      </a:r>
                      <a:endPar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tc>
                <a:extLst>
                  <a:ext uri="{0D108BD9-81ED-4DB2-BD59-A6C34878D82A}">
                    <a16:rowId xmlns:a16="http://schemas.microsoft.com/office/drawing/2014/main" val="10019"/>
                  </a:ext>
                </a:extLst>
              </a:tr>
              <a:tr h="245235">
                <a:tc>
                  <a:txBody>
                    <a:bodyPr/>
                    <a:lstStyle/>
                    <a:p>
                      <a:pPr algn="ctr"/>
                      <a:r>
                        <a:rPr lang="en-US" sz="1050" dirty="0">
                          <a:latin typeface="Segoe UI" panose="020B0502040204020203" pitchFamily="34" charset="0"/>
                          <a:ea typeface="Segoe UI" panose="020B0502040204020203" pitchFamily="34" charset="0"/>
                          <a:cs typeface="Segoe UI" panose="020B0502040204020203" pitchFamily="34" charset="0"/>
                        </a:rPr>
                        <a:t>18</a:t>
                      </a:r>
                    </a:p>
                  </a:txBody>
                  <a:tcPr marL="72000" marR="72000" marT="36000" marB="36000" anchor="ctr"/>
                </a:tc>
                <a:tc>
                  <a:txBody>
                    <a:bodyPr/>
                    <a:lstStyle/>
                    <a:p>
                      <a:pPr algn="l" fontAlgn="t"/>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Repeat loan</a:t>
                      </a:r>
                      <a:r>
                        <a:rPr lang="en-US" sz="110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policy</a:t>
                      </a:r>
                    </a:p>
                  </a:txBody>
                  <a:tcPr marL="72000" marR="72000" marT="36000" marB="3600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05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Repeat loan 150k&gt;200k&gt;250k MMK  (</a:t>
                      </a:r>
                      <a:r>
                        <a:rPr lang="en-US" sz="1050" b="0" dirty="0">
                          <a:solidFill>
                            <a:schemeClr val="tx1"/>
                          </a:solidFill>
                          <a:latin typeface="Segoe UI" panose="020B0502040204020203" pitchFamily="34" charset="0"/>
                          <a:ea typeface="Segoe UI" panose="020B0502040204020203" pitchFamily="34" charset="0"/>
                          <a:cs typeface="Segoe UI" panose="020B0502040204020203" pitchFamily="34" charset="0"/>
                        </a:rPr>
                        <a:t>equivalent of</a:t>
                      </a:r>
                      <a:r>
                        <a:rPr lang="en-US" sz="1050" b="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05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123&gt;166&gt;208 </a:t>
                      </a:r>
                      <a:r>
                        <a:rPr lang="en-US" sz="1050" kern="1200" baseline="0" dirty="0" err="1">
                          <a:solidFill>
                            <a:schemeClr val="tx1"/>
                          </a:solidFill>
                          <a:latin typeface="Segoe UI" panose="020B0502040204020203" pitchFamily="34" charset="0"/>
                          <a:ea typeface="Segoe UI" panose="020B0502040204020203" pitchFamily="34" charset="0"/>
                          <a:cs typeface="Segoe UI" panose="020B0502040204020203" pitchFamily="34" charset="0"/>
                        </a:rPr>
                        <a:t>usd</a:t>
                      </a:r>
                      <a:r>
                        <a:rPr lang="en-US" sz="1050" kern="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t>
                      </a:r>
                    </a:p>
                    <a:p>
                      <a:pPr algn="l" fontAlgn="t"/>
                      <a:r>
                        <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Loan</a:t>
                      </a:r>
                      <a:r>
                        <a:rPr lang="en-US" sz="105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amounts 150k – 250k MMK with 50k MMK step, maximum cap -  50% of net monthly net income</a:t>
                      </a:r>
                      <a:endParaRPr lang="en-US" sz="105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tc>
                <a:extLst>
                  <a:ext uri="{0D108BD9-81ED-4DB2-BD59-A6C34878D82A}">
                    <a16:rowId xmlns:a16="http://schemas.microsoft.com/office/drawing/2014/main" val="22465701"/>
                  </a:ext>
                </a:extLst>
              </a:tr>
            </a:tbl>
          </a:graphicData>
        </a:graphic>
      </p:graphicFrame>
    </p:spTree>
    <p:extLst>
      <p:ext uri="{BB962C8B-B14F-4D97-AF65-F5344CB8AC3E}">
        <p14:creationId xmlns:p14="http://schemas.microsoft.com/office/powerpoint/2010/main" val="4276885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Risk Management tools</a:t>
            </a:r>
          </a:p>
        </p:txBody>
      </p:sp>
      <p:sp>
        <p:nvSpPr>
          <p:cNvPr id="2" name="Rectangle 1"/>
          <p:cNvSpPr/>
          <p:nvPr/>
        </p:nvSpPr>
        <p:spPr>
          <a:xfrm>
            <a:off x="930377" y="2041339"/>
            <a:ext cx="2568460" cy="523220"/>
          </a:xfrm>
          <a:prstGeom prst="rect">
            <a:avLst/>
          </a:prstGeom>
        </p:spPr>
        <p:txBody>
          <a:bodyPr wrap="none">
            <a:spAutoFit/>
          </a:bodyPr>
          <a:lstStyle/>
          <a:p>
            <a:r>
              <a:rPr lang="en-US" sz="2800" dirty="0">
                <a:solidFill>
                  <a:srgbClr val="00B0F0"/>
                </a:solidFill>
                <a:latin typeface="Segoe UI Semibold" panose="020B0702040204020203" pitchFamily="34" charset="0"/>
              </a:rPr>
              <a:t>Credit Bureaus</a:t>
            </a:r>
          </a:p>
        </p:txBody>
      </p:sp>
      <p:sp>
        <p:nvSpPr>
          <p:cNvPr id="11" name="Rectangle 10"/>
          <p:cNvSpPr/>
          <p:nvPr/>
        </p:nvSpPr>
        <p:spPr>
          <a:xfrm>
            <a:off x="1603329" y="2801929"/>
            <a:ext cx="4206857" cy="369332"/>
          </a:xfrm>
          <a:prstGeom prst="rect">
            <a:avLst/>
          </a:prstGeom>
          <a:noFill/>
        </p:spPr>
        <p:txBody>
          <a:bodyPr wrap="none" lIns="91440" tIns="45720" rIns="91440" bIns="45720">
            <a:spAutoFit/>
          </a:bodyPr>
          <a:lstStyle/>
          <a:p>
            <a:pPr marL="285750" indent="-285750" algn="ctr">
              <a:buFont typeface="Arial" panose="020B0604020202020204" pitchFamily="34" charset="0"/>
              <a:buChar char="•"/>
            </a:pPr>
            <a:r>
              <a:rPr lang="en-US" dirty="0">
                <a:ln w="0"/>
                <a:latin typeface="Segoe UI" panose="020B0502040204020203" pitchFamily="34" charset="0"/>
                <a:ea typeface="Segoe UI" panose="020B0502040204020203" pitchFamily="34" charset="0"/>
                <a:cs typeface="Segoe UI" panose="020B0502040204020203" pitchFamily="34" charset="0"/>
              </a:rPr>
              <a:t>Do not exist in the country as of now</a:t>
            </a:r>
          </a:p>
        </p:txBody>
      </p:sp>
      <p:pic>
        <p:nvPicPr>
          <p:cNvPr id="12" name="Picture 11"/>
          <p:cNvPicPr>
            <a:picLocks noChangeAspect="1"/>
          </p:cNvPicPr>
          <p:nvPr/>
        </p:nvPicPr>
        <p:blipFill>
          <a:blip r:embed="rId2"/>
          <a:stretch>
            <a:fillRect/>
          </a:stretch>
        </p:blipFill>
        <p:spPr>
          <a:xfrm>
            <a:off x="377620" y="2610260"/>
            <a:ext cx="708627" cy="708627"/>
          </a:xfrm>
          <a:prstGeom prst="rect">
            <a:avLst/>
          </a:prstGeom>
        </p:spPr>
      </p:pic>
      <p:sp>
        <p:nvSpPr>
          <p:cNvPr id="13" name="Rectangle 12"/>
          <p:cNvSpPr/>
          <p:nvPr/>
        </p:nvSpPr>
        <p:spPr>
          <a:xfrm>
            <a:off x="1012223" y="3606491"/>
            <a:ext cx="2781018" cy="523220"/>
          </a:xfrm>
          <a:prstGeom prst="rect">
            <a:avLst/>
          </a:prstGeom>
        </p:spPr>
        <p:txBody>
          <a:bodyPr wrap="none">
            <a:spAutoFit/>
          </a:bodyPr>
          <a:lstStyle/>
          <a:p>
            <a:r>
              <a:rPr lang="en-US" sz="2800" dirty="0">
                <a:solidFill>
                  <a:srgbClr val="00B0F0"/>
                </a:solidFill>
                <a:latin typeface="Segoe UI Semibold" panose="020B0702040204020203" pitchFamily="34" charset="0"/>
              </a:rPr>
              <a:t>Anti-fraud tools</a:t>
            </a:r>
          </a:p>
        </p:txBody>
      </p:sp>
      <p:sp>
        <p:nvSpPr>
          <p:cNvPr id="14" name="Rectangle 13"/>
          <p:cNvSpPr/>
          <p:nvPr/>
        </p:nvSpPr>
        <p:spPr>
          <a:xfrm>
            <a:off x="930377" y="4273900"/>
            <a:ext cx="4946441" cy="646331"/>
          </a:xfrm>
          <a:prstGeom prst="rect">
            <a:avLst/>
          </a:prstGeom>
          <a:noFill/>
        </p:spPr>
        <p:txBody>
          <a:bodyPr wrap="square" lIns="91440" tIns="45720" rIns="91440" bIns="45720">
            <a:spAutoFit/>
          </a:bodyPr>
          <a:lstStyle/>
          <a:p>
            <a:pPr marL="971550" lvl="1" indent="-285750">
              <a:buFont typeface="Arial" panose="020B0604020202020204" pitchFamily="34" charset="0"/>
              <a:buChar char="•"/>
            </a:pPr>
            <a:r>
              <a:rPr lang="en-US" dirty="0">
                <a:ln w="0"/>
                <a:latin typeface="Segoe UI" panose="020B0502040204020203" pitchFamily="34" charset="0"/>
                <a:ea typeface="Segoe UI" panose="020B0502040204020203" pitchFamily="34" charset="0"/>
                <a:cs typeface="Segoe UI" panose="020B0502040204020203" pitchFamily="34" charset="0"/>
              </a:rPr>
              <a:t>Internal anti-fraud rules </a:t>
            </a:r>
          </a:p>
          <a:p>
            <a:pPr marL="971550" lvl="1" indent="-285750">
              <a:buFont typeface="Arial" panose="020B0604020202020204" pitchFamily="34" charset="0"/>
              <a:buChar char="•"/>
            </a:pPr>
            <a:r>
              <a:rPr lang="en-US" dirty="0" err="1">
                <a:ln w="0"/>
                <a:latin typeface="Segoe UI" panose="020B0502040204020203" pitchFamily="34" charset="0"/>
                <a:ea typeface="Segoe UI" panose="020B0502040204020203" pitchFamily="34" charset="0"/>
                <a:cs typeface="Segoe UI" panose="020B0502040204020203" pitchFamily="34" charset="0"/>
              </a:rPr>
              <a:t>iovation</a:t>
            </a:r>
            <a:r>
              <a:rPr lang="en-US" dirty="0">
                <a:ln w="0"/>
                <a:latin typeface="Segoe UI" panose="020B0502040204020203" pitchFamily="34" charset="0"/>
                <a:ea typeface="Segoe UI" panose="020B0502040204020203" pitchFamily="34" charset="0"/>
                <a:cs typeface="Segoe UI" panose="020B0502040204020203" pitchFamily="34" charset="0"/>
              </a:rPr>
              <a:t> solution </a:t>
            </a:r>
          </a:p>
        </p:txBody>
      </p:sp>
      <p:pic>
        <p:nvPicPr>
          <p:cNvPr id="15" name="Picture 14"/>
          <p:cNvPicPr>
            <a:picLocks noChangeAspect="1"/>
          </p:cNvPicPr>
          <p:nvPr/>
        </p:nvPicPr>
        <p:blipFill>
          <a:blip r:embed="rId3"/>
          <a:stretch>
            <a:fillRect/>
          </a:stretch>
        </p:blipFill>
        <p:spPr>
          <a:xfrm>
            <a:off x="198568" y="4134771"/>
            <a:ext cx="918681" cy="918681"/>
          </a:xfrm>
          <a:prstGeom prst="rect">
            <a:avLst/>
          </a:prstGeom>
        </p:spPr>
      </p:pic>
      <p:sp>
        <p:nvSpPr>
          <p:cNvPr id="16" name="Rectangle 15"/>
          <p:cNvSpPr/>
          <p:nvPr/>
        </p:nvSpPr>
        <p:spPr>
          <a:xfrm>
            <a:off x="6320588" y="2041338"/>
            <a:ext cx="2734531" cy="523220"/>
          </a:xfrm>
          <a:prstGeom prst="rect">
            <a:avLst/>
          </a:prstGeom>
        </p:spPr>
        <p:txBody>
          <a:bodyPr wrap="none">
            <a:spAutoFit/>
          </a:bodyPr>
          <a:lstStyle/>
          <a:p>
            <a:r>
              <a:rPr lang="en-US" sz="2800" dirty="0">
                <a:solidFill>
                  <a:srgbClr val="00B0F0"/>
                </a:solidFill>
                <a:latin typeface="Segoe UI Semibold" panose="020B0702040204020203" pitchFamily="34" charset="0"/>
              </a:rPr>
              <a:t>Internal scoring</a:t>
            </a:r>
          </a:p>
        </p:txBody>
      </p:sp>
      <p:sp>
        <p:nvSpPr>
          <p:cNvPr id="17" name="Rectangle 16"/>
          <p:cNvSpPr/>
          <p:nvPr/>
        </p:nvSpPr>
        <p:spPr>
          <a:xfrm>
            <a:off x="6320588" y="3606490"/>
            <a:ext cx="1960793" cy="523220"/>
          </a:xfrm>
          <a:prstGeom prst="rect">
            <a:avLst/>
          </a:prstGeom>
        </p:spPr>
        <p:txBody>
          <a:bodyPr wrap="none">
            <a:spAutoFit/>
          </a:bodyPr>
          <a:lstStyle/>
          <a:p>
            <a:r>
              <a:rPr lang="en-US" sz="2800" dirty="0">
                <a:solidFill>
                  <a:srgbClr val="00B0F0"/>
                </a:solidFill>
                <a:latin typeface="Segoe UI Semibold" panose="020B0702040204020203" pitchFamily="34" charset="0"/>
              </a:rPr>
              <a:t>Social data</a:t>
            </a:r>
          </a:p>
        </p:txBody>
      </p:sp>
      <p:sp>
        <p:nvSpPr>
          <p:cNvPr id="18" name="Rectangle 17"/>
          <p:cNvSpPr/>
          <p:nvPr/>
        </p:nvSpPr>
        <p:spPr>
          <a:xfrm>
            <a:off x="6249705" y="2736030"/>
            <a:ext cx="6096000" cy="369332"/>
          </a:xfrm>
          <a:prstGeom prst="rect">
            <a:avLst/>
          </a:prstGeom>
        </p:spPr>
        <p:txBody>
          <a:bodyPr>
            <a:spAutoFit/>
          </a:bodyPr>
          <a:lstStyle/>
          <a:p>
            <a:pPr marL="971550" lvl="1" indent="-285750">
              <a:buFont typeface="Arial" panose="020B0604020202020204" pitchFamily="34" charset="0"/>
              <a:buChar char="•"/>
            </a:pPr>
            <a:r>
              <a:rPr lang="en-US" dirty="0">
                <a:ln w="0"/>
                <a:latin typeface="Segoe UI" panose="020B0502040204020203" pitchFamily="34" charset="0"/>
                <a:ea typeface="Segoe UI" panose="020B0502040204020203" pitchFamily="34" charset="0"/>
                <a:cs typeface="Segoe UI" panose="020B0502040204020203" pitchFamily="34" charset="0"/>
              </a:rPr>
              <a:t>Can be implemented after 6-8 from go live </a:t>
            </a:r>
          </a:p>
        </p:txBody>
      </p:sp>
      <p:pic>
        <p:nvPicPr>
          <p:cNvPr id="19" name="Picture 18"/>
          <p:cNvPicPr>
            <a:picLocks noChangeAspect="1"/>
          </p:cNvPicPr>
          <p:nvPr/>
        </p:nvPicPr>
        <p:blipFill>
          <a:blip r:embed="rId4"/>
          <a:stretch>
            <a:fillRect/>
          </a:stretch>
        </p:blipFill>
        <p:spPr>
          <a:xfrm>
            <a:off x="5912952" y="2562994"/>
            <a:ext cx="857892" cy="857892"/>
          </a:xfrm>
          <a:prstGeom prst="rect">
            <a:avLst/>
          </a:prstGeom>
        </p:spPr>
      </p:pic>
      <p:sp>
        <p:nvSpPr>
          <p:cNvPr id="20" name="Rectangle 19"/>
          <p:cNvSpPr/>
          <p:nvPr/>
        </p:nvSpPr>
        <p:spPr>
          <a:xfrm>
            <a:off x="6249705" y="4156933"/>
            <a:ext cx="5724418" cy="1200329"/>
          </a:xfrm>
          <a:prstGeom prst="rect">
            <a:avLst/>
          </a:prstGeom>
          <a:noFill/>
        </p:spPr>
        <p:txBody>
          <a:bodyPr wrap="square" lIns="91440" tIns="45720" rIns="91440" bIns="45720">
            <a:spAutoFit/>
          </a:bodyPr>
          <a:lstStyle/>
          <a:p>
            <a:pPr marL="971550" lvl="1" indent="-285750">
              <a:buFont typeface="Arial" panose="020B0604020202020204" pitchFamily="34" charset="0"/>
              <a:buChar char="•"/>
            </a:pPr>
            <a:r>
              <a:rPr lang="en-US" dirty="0">
                <a:ln w="0"/>
                <a:latin typeface="Segoe UI" panose="020B0502040204020203" pitchFamily="34" charset="0"/>
                <a:ea typeface="Segoe UI" panose="020B0502040204020203" pitchFamily="34" charset="0"/>
                <a:cs typeface="Segoe UI" panose="020B0502040204020203" pitchFamily="34" charset="0"/>
              </a:rPr>
              <a:t>Facebook data (should be available for more than 50% of applicants) </a:t>
            </a:r>
          </a:p>
          <a:p>
            <a:pPr marL="971550" lvl="1" indent="-285750">
              <a:buFont typeface="Arial" panose="020B0604020202020204" pitchFamily="34" charset="0"/>
              <a:buChar char="•"/>
            </a:pPr>
            <a:r>
              <a:rPr lang="en-US" dirty="0">
                <a:ln w="0"/>
                <a:latin typeface="Segoe UI" panose="020B0502040204020203" pitchFamily="34" charset="0"/>
                <a:ea typeface="Segoe UI" panose="020B0502040204020203" pitchFamily="34" charset="0"/>
                <a:cs typeface="Segoe UI" panose="020B0502040204020203" pitchFamily="34" charset="0"/>
              </a:rPr>
              <a:t>Messengers will be used as additional source to confirm identity</a:t>
            </a:r>
          </a:p>
        </p:txBody>
      </p:sp>
      <p:pic>
        <p:nvPicPr>
          <p:cNvPr id="21" name="Picture 20"/>
          <p:cNvPicPr>
            <a:picLocks noChangeAspect="1"/>
          </p:cNvPicPr>
          <p:nvPr/>
        </p:nvPicPr>
        <p:blipFill>
          <a:blip r:embed="rId5"/>
          <a:stretch>
            <a:fillRect/>
          </a:stretch>
        </p:blipFill>
        <p:spPr>
          <a:xfrm>
            <a:off x="5912952" y="4168693"/>
            <a:ext cx="940085" cy="940085"/>
          </a:xfrm>
          <a:prstGeom prst="rect">
            <a:avLst/>
          </a:prstGeom>
        </p:spPr>
      </p:pic>
      <p:pic>
        <p:nvPicPr>
          <p:cNvPr id="22" name="Рисунок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spTree>
    <p:extLst>
      <p:ext uri="{BB962C8B-B14F-4D97-AF65-F5344CB8AC3E}">
        <p14:creationId xmlns:p14="http://schemas.microsoft.com/office/powerpoint/2010/main" val="1302996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Target Collection strategy</a:t>
            </a:r>
          </a:p>
        </p:txBody>
      </p:sp>
      <p:graphicFrame>
        <p:nvGraphicFramePr>
          <p:cNvPr id="5" name="Table 4"/>
          <p:cNvGraphicFramePr>
            <a:graphicFrameLocks noGrp="1"/>
          </p:cNvGraphicFramePr>
          <p:nvPr>
            <p:extLst>
              <p:ext uri="{D42A27DB-BD31-4B8C-83A1-F6EECF244321}">
                <p14:modId xmlns:p14="http://schemas.microsoft.com/office/powerpoint/2010/main" val="1307385369"/>
              </p:ext>
            </p:extLst>
          </p:nvPr>
        </p:nvGraphicFramePr>
        <p:xfrm>
          <a:off x="368968" y="1446236"/>
          <a:ext cx="11292921" cy="4797865"/>
        </p:xfrm>
        <a:graphic>
          <a:graphicData uri="http://schemas.openxmlformats.org/drawingml/2006/table">
            <a:tbl>
              <a:tblPr firstRow="1" bandRow="1">
                <a:tableStyleId>{5C22544A-7EE6-4342-B048-85BDC9FD1C3A}</a:tableStyleId>
              </a:tblPr>
              <a:tblGrid>
                <a:gridCol w="2348137">
                  <a:extLst>
                    <a:ext uri="{9D8B030D-6E8A-4147-A177-3AD203B41FA5}">
                      <a16:colId xmlns:a16="http://schemas.microsoft.com/office/drawing/2014/main" val="2775462138"/>
                    </a:ext>
                  </a:extLst>
                </a:gridCol>
                <a:gridCol w="2236196">
                  <a:extLst>
                    <a:ext uri="{9D8B030D-6E8A-4147-A177-3AD203B41FA5}">
                      <a16:colId xmlns:a16="http://schemas.microsoft.com/office/drawing/2014/main" val="123184543"/>
                    </a:ext>
                  </a:extLst>
                </a:gridCol>
                <a:gridCol w="2236196">
                  <a:extLst>
                    <a:ext uri="{9D8B030D-6E8A-4147-A177-3AD203B41FA5}">
                      <a16:colId xmlns:a16="http://schemas.microsoft.com/office/drawing/2014/main" val="1394548062"/>
                    </a:ext>
                  </a:extLst>
                </a:gridCol>
                <a:gridCol w="2236196">
                  <a:extLst>
                    <a:ext uri="{9D8B030D-6E8A-4147-A177-3AD203B41FA5}">
                      <a16:colId xmlns:a16="http://schemas.microsoft.com/office/drawing/2014/main" val="782373957"/>
                    </a:ext>
                  </a:extLst>
                </a:gridCol>
                <a:gridCol w="2236196">
                  <a:extLst>
                    <a:ext uri="{9D8B030D-6E8A-4147-A177-3AD203B41FA5}">
                      <a16:colId xmlns:a16="http://schemas.microsoft.com/office/drawing/2014/main" val="1183825937"/>
                    </a:ext>
                  </a:extLst>
                </a:gridCol>
              </a:tblGrid>
              <a:tr h="338305">
                <a:tc>
                  <a:txBody>
                    <a:bodyPr/>
                    <a:lstStyle/>
                    <a:p>
                      <a:pPr algn="ctr"/>
                      <a:r>
                        <a:rPr lang="en-US" sz="1600" b="0" kern="1200" dirty="0">
                          <a:solidFill>
                            <a:schemeClr val="lt1"/>
                          </a:solidFill>
                          <a:latin typeface="Segoe UI Semibold" panose="020B0702040204020203" pitchFamily="34" charset="0"/>
                          <a:ea typeface="+mn-ea"/>
                          <a:cs typeface="+mn-cs"/>
                        </a:rPr>
                        <a:t>Stage</a:t>
                      </a:r>
                      <a:endParaRPr lang="ru-RU" sz="1600" b="0" kern="1200" dirty="0">
                        <a:solidFill>
                          <a:schemeClr val="lt1"/>
                        </a:solidFill>
                        <a:latin typeface="Segoe UI Semibold" panose="020B0702040204020203" pitchFamily="34" charset="0"/>
                        <a:ea typeface="+mn-ea"/>
                        <a:cs typeface="+mn-cs"/>
                      </a:endParaRPr>
                    </a:p>
                  </a:txBody>
                  <a:tcPr anchor="ctr">
                    <a:solidFill>
                      <a:srgbClr val="2579C3"/>
                    </a:solidFill>
                  </a:tcPr>
                </a:tc>
                <a:tc>
                  <a:txBody>
                    <a:bodyPr/>
                    <a:lstStyle/>
                    <a:p>
                      <a:pPr algn="ctr"/>
                      <a:r>
                        <a:rPr lang="en-US" sz="1600" b="0" kern="1200" dirty="0">
                          <a:solidFill>
                            <a:schemeClr val="lt1"/>
                          </a:solidFill>
                          <a:latin typeface="Segoe UI Semibold" panose="020B0702040204020203" pitchFamily="34" charset="0"/>
                          <a:ea typeface="+mn-ea"/>
                          <a:cs typeface="+mn-cs"/>
                        </a:rPr>
                        <a:t>Short Description</a:t>
                      </a:r>
                      <a:endParaRPr lang="ru-RU" sz="1600" b="0" kern="1200" dirty="0">
                        <a:solidFill>
                          <a:schemeClr val="lt1"/>
                        </a:solidFill>
                        <a:latin typeface="Segoe UI Semibold" panose="020B0702040204020203" pitchFamily="34" charset="0"/>
                        <a:ea typeface="+mn-ea"/>
                        <a:cs typeface="+mn-cs"/>
                      </a:endParaRPr>
                    </a:p>
                  </a:txBody>
                  <a:tcPr anchor="ctr">
                    <a:solidFill>
                      <a:srgbClr val="2579C3"/>
                    </a:solidFill>
                  </a:tcPr>
                </a:tc>
                <a:tc>
                  <a:txBody>
                    <a:bodyPr/>
                    <a:lstStyle/>
                    <a:p>
                      <a:pPr algn="ctr"/>
                      <a:r>
                        <a:rPr lang="en-US" sz="1600" b="0" kern="1200" dirty="0">
                          <a:solidFill>
                            <a:schemeClr val="lt1"/>
                          </a:solidFill>
                          <a:latin typeface="Segoe UI Semibold" panose="020B0702040204020203" pitchFamily="34" charset="0"/>
                          <a:ea typeface="+mn-ea"/>
                          <a:cs typeface="+mn-cs"/>
                        </a:rPr>
                        <a:t>Stage Period</a:t>
                      </a:r>
                      <a:endParaRPr lang="ru-RU" sz="1600" b="0" kern="1200" dirty="0">
                        <a:solidFill>
                          <a:schemeClr val="lt1"/>
                        </a:solidFill>
                        <a:latin typeface="Segoe UI Semibold" panose="020B0702040204020203" pitchFamily="34" charset="0"/>
                        <a:ea typeface="+mn-ea"/>
                        <a:cs typeface="+mn-cs"/>
                      </a:endParaRPr>
                    </a:p>
                  </a:txBody>
                  <a:tcPr anchor="ctr">
                    <a:solidFill>
                      <a:srgbClr val="2579C3"/>
                    </a:solidFill>
                  </a:tcPr>
                </a:tc>
                <a:tc>
                  <a:txBody>
                    <a:bodyPr/>
                    <a:lstStyle/>
                    <a:p>
                      <a:pPr algn="ctr"/>
                      <a:r>
                        <a:rPr lang="en-US" sz="1600" b="0" kern="1200" dirty="0">
                          <a:solidFill>
                            <a:schemeClr val="lt1"/>
                          </a:solidFill>
                          <a:latin typeface="Segoe UI Semibold" panose="020B0702040204020203" pitchFamily="34" charset="0"/>
                          <a:ea typeface="+mn-ea"/>
                          <a:cs typeface="+mn-cs"/>
                        </a:rPr>
                        <a:t> Resources</a:t>
                      </a:r>
                      <a:endParaRPr lang="ru-RU" sz="1600" b="0" kern="1200" dirty="0">
                        <a:solidFill>
                          <a:schemeClr val="lt1"/>
                        </a:solidFill>
                        <a:latin typeface="Segoe UI Semibold" panose="020B0702040204020203" pitchFamily="34" charset="0"/>
                        <a:ea typeface="+mn-ea"/>
                        <a:cs typeface="+mn-cs"/>
                      </a:endParaRPr>
                    </a:p>
                  </a:txBody>
                  <a:tcPr anchor="ctr">
                    <a:solidFill>
                      <a:srgbClr val="2579C3"/>
                    </a:solidFill>
                  </a:tcPr>
                </a:tc>
                <a:tc>
                  <a:txBody>
                    <a:bodyPr/>
                    <a:lstStyle/>
                    <a:p>
                      <a:pPr algn="ctr"/>
                      <a:r>
                        <a:rPr lang="en-US" sz="1600" b="0" kern="1200" dirty="0">
                          <a:solidFill>
                            <a:schemeClr val="lt1"/>
                          </a:solidFill>
                          <a:latin typeface="Segoe UI Semibold" panose="020B0702040204020203" pitchFamily="34" charset="0"/>
                          <a:ea typeface="+mn-ea"/>
                          <a:cs typeface="+mn-cs"/>
                        </a:rPr>
                        <a:t>Stage</a:t>
                      </a:r>
                      <a:endParaRPr lang="ru-RU" sz="1600" b="0" kern="1200" dirty="0">
                        <a:solidFill>
                          <a:schemeClr val="lt1"/>
                        </a:solidFill>
                        <a:latin typeface="Segoe UI Semibold" panose="020B0702040204020203" pitchFamily="34" charset="0"/>
                        <a:ea typeface="+mn-ea"/>
                        <a:cs typeface="+mn-cs"/>
                      </a:endParaRPr>
                    </a:p>
                  </a:txBody>
                  <a:tcPr anchor="ctr">
                    <a:solidFill>
                      <a:srgbClr val="2579C3"/>
                    </a:solidFill>
                  </a:tcPr>
                </a:tc>
                <a:extLst>
                  <a:ext uri="{0D108BD9-81ED-4DB2-BD59-A6C34878D82A}">
                    <a16:rowId xmlns:a16="http://schemas.microsoft.com/office/drawing/2014/main" val="3901475442"/>
                  </a:ext>
                </a:extLst>
              </a:tr>
              <a:tr h="379350">
                <a:tc>
                  <a:txBody>
                    <a:bodyPr/>
                    <a:lstStyle/>
                    <a:p>
                      <a:pPr marL="0" lvl="1" indent="0"/>
                      <a:r>
                        <a:rPr lang="en-US" sz="2000" dirty="0">
                          <a:solidFill>
                            <a:schemeClr val="tx1"/>
                          </a:solidFill>
                          <a:latin typeface="Segoe UI" panose="020B0502040204020203" pitchFamily="34" charset="0"/>
                          <a:ea typeface="Segoe UI" panose="020B0502040204020203" pitchFamily="34" charset="0"/>
                          <a:cs typeface="Segoe UI" panose="020B0502040204020203" pitchFamily="34" charset="0"/>
                        </a:rPr>
                        <a:t>Pre</a:t>
                      </a:r>
                      <a:r>
                        <a:rPr lang="en-US" sz="20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 Due </a:t>
                      </a:r>
                      <a:endParaRPr lang="en-US" sz="2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solidFill>
                      <a:schemeClr val="bg1"/>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SMS Notification</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borrower about payment</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Pre-due phone calls*, active prolongation sales</a:t>
                      </a:r>
                    </a:p>
                  </a:txBody>
                  <a:tcPr marL="72000" marR="72000" marT="36000" marB="36000" anchor="ctr">
                    <a:solidFill>
                      <a:schemeClr val="bg1"/>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ru-RU"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5</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is-I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ru-RU"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2</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days before/after due date</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In-house Call center</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(soft collection)</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SMS Notification</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borrower about payment</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Pre-due phone calls*, active prolongation sales</a:t>
                      </a:r>
                    </a:p>
                  </a:txBody>
                  <a:tcPr marL="72000" marR="72000" marT="36000" marB="36000" anchor="ctr">
                    <a:solidFill>
                      <a:schemeClr val="bg1"/>
                    </a:solidFill>
                  </a:tcPr>
                </a:tc>
                <a:extLst>
                  <a:ext uri="{0D108BD9-81ED-4DB2-BD59-A6C34878D82A}">
                    <a16:rowId xmlns:a16="http://schemas.microsoft.com/office/drawing/2014/main" val="2970780005"/>
                  </a:ext>
                </a:extLst>
              </a:tr>
              <a:tr h="379350">
                <a:tc>
                  <a:txBody>
                    <a:bodyPr/>
                    <a:lstStyle/>
                    <a:p>
                      <a:pPr marL="0" lvl="1" indent="0"/>
                      <a:r>
                        <a:rPr lang="en-US" sz="2000" dirty="0">
                          <a:solidFill>
                            <a:schemeClr val="tx1"/>
                          </a:solidFill>
                          <a:latin typeface="Segoe UI" panose="020B0502040204020203" pitchFamily="34" charset="0"/>
                          <a:ea typeface="Segoe UI" panose="020B0502040204020203" pitchFamily="34" charset="0"/>
                          <a:cs typeface="Segoe UI" panose="020B0502040204020203" pitchFamily="34" charset="0"/>
                        </a:rPr>
                        <a:t>Soft Collection</a:t>
                      </a: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Phone collection*, </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SMSs, e-mails. </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threat of court action can prompt payment</a:t>
                      </a:r>
                    </a:p>
                  </a:txBody>
                  <a:tcPr marL="72000" marR="72000" marT="36000" marB="36000"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[3 </a:t>
                      </a:r>
                      <a:r>
                        <a:rPr lang="is-IS" sz="120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30] DPD – all clients</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 [30-90] DPD – part of the delinquent</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clients</a:t>
                      </a:r>
                      <a:endPar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In-house Call center </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(soft collection)</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Phone collection*, </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SMSs, e-mails. </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threat of court action can prompt payment</a:t>
                      </a:r>
                    </a:p>
                  </a:txBody>
                  <a:tcPr marL="72000" marR="72000" marT="36000" marB="36000" anchor="ctr"/>
                </a:tc>
                <a:extLst>
                  <a:ext uri="{0D108BD9-81ED-4DB2-BD59-A6C34878D82A}">
                    <a16:rowId xmlns:a16="http://schemas.microsoft.com/office/drawing/2014/main" val="3642781660"/>
                  </a:ext>
                </a:extLst>
              </a:tr>
              <a:tr h="3793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dirty="0">
                          <a:solidFill>
                            <a:schemeClr val="tx1"/>
                          </a:solidFill>
                          <a:latin typeface="Segoe UI" panose="020B0502040204020203" pitchFamily="34" charset="0"/>
                          <a:ea typeface="Segoe UI" panose="020B0502040204020203" pitchFamily="34" charset="0"/>
                          <a:cs typeface="Segoe UI" panose="020B0502040204020203" pitchFamily="34" charset="0"/>
                        </a:rPr>
                        <a:t>Skip tracing</a:t>
                      </a:r>
                    </a:p>
                  </a:txBody>
                  <a:tcPr>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Look</a:t>
                      </a:r>
                      <a:r>
                        <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for new contact data,</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addresses, employers by Google Check and Facebook </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2+</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Separate skip-tracing</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In-house collection team</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Look</a:t>
                      </a:r>
                      <a:r>
                        <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for new contact data,</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addresses, employers by Google Check and Facebook </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extLst>
                  <a:ext uri="{0D108BD9-81ED-4DB2-BD59-A6C34878D82A}">
                    <a16:rowId xmlns:a16="http://schemas.microsoft.com/office/drawing/2014/main" val="4164379716"/>
                  </a:ext>
                </a:extLst>
              </a:tr>
              <a:tr h="3793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Hard  Collection</a:t>
                      </a:r>
                      <a:endParaRPr lang="ru-RU" sz="20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Field visit</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to living area,</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work, </a:t>
                      </a:r>
                      <a:r>
                        <a:rPr lang="en-US" sz="1200" dirty="0">
                          <a:latin typeface="Segoe UI" panose="020B0502040204020203" pitchFamily="34" charset="0"/>
                          <a:ea typeface="Segoe UI" panose="020B0502040204020203" pitchFamily="34" charset="0"/>
                          <a:cs typeface="Segoe UI" panose="020B0502040204020203" pitchFamily="34" charset="0"/>
                        </a:rPr>
                        <a:t>borrower’s relatives home</a:t>
                      </a:r>
                      <a:r>
                        <a:rPr lang="ru-RU" sz="1200" dirty="0">
                          <a:latin typeface="Segoe UI" panose="020B0502040204020203" pitchFamily="34" charset="0"/>
                          <a:ea typeface="Segoe UI" panose="020B0502040204020203" pitchFamily="34" charset="0"/>
                          <a:cs typeface="Segoe UI" panose="020B0502040204020203" pitchFamily="34" charset="0"/>
                        </a:rPr>
                        <a:t>.</a:t>
                      </a:r>
                      <a:endParaRPr lang="en-GB" sz="1200" dirty="0">
                        <a:latin typeface="Segoe UI" panose="020B0502040204020203" pitchFamily="34" charset="0"/>
                        <a:ea typeface="Segoe UI" panose="020B0502040204020203" pitchFamily="34" charset="0"/>
                        <a:cs typeface="Segoe UI" panose="020B0502040204020203" pitchFamily="34" charset="0"/>
                      </a:endParaRPr>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threat of court action can prompt payment</a:t>
                      </a:r>
                    </a:p>
                  </a:txBody>
                  <a:tcPr marL="72000" marR="72000" marT="36000" marB="36000"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 [30+] DPD – part of the delinquent</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clients</a:t>
                      </a:r>
                      <a:endPar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In-house </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collectors</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Field visit</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to living area,</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work, </a:t>
                      </a:r>
                      <a:r>
                        <a:rPr lang="en-US" sz="1200" dirty="0">
                          <a:latin typeface="Segoe UI" panose="020B0502040204020203" pitchFamily="34" charset="0"/>
                          <a:ea typeface="Segoe UI" panose="020B0502040204020203" pitchFamily="34" charset="0"/>
                          <a:cs typeface="Segoe UI" panose="020B0502040204020203" pitchFamily="34" charset="0"/>
                        </a:rPr>
                        <a:t>borrower’s relatives home</a:t>
                      </a:r>
                      <a:r>
                        <a:rPr lang="ru-RU" sz="1200" dirty="0">
                          <a:latin typeface="Segoe UI" panose="020B0502040204020203" pitchFamily="34" charset="0"/>
                          <a:ea typeface="Segoe UI" panose="020B0502040204020203" pitchFamily="34" charset="0"/>
                          <a:cs typeface="Segoe UI" panose="020B0502040204020203" pitchFamily="34" charset="0"/>
                        </a:rPr>
                        <a:t>.</a:t>
                      </a:r>
                      <a:endParaRPr lang="en-GB" sz="1200" dirty="0">
                        <a:latin typeface="Segoe UI" panose="020B0502040204020203" pitchFamily="34" charset="0"/>
                        <a:ea typeface="Segoe UI" panose="020B0502040204020203" pitchFamily="34" charset="0"/>
                        <a:cs typeface="Segoe UI" panose="020B0502040204020203" pitchFamily="34" charset="0"/>
                      </a:endParaRPr>
                    </a:p>
                    <a:p>
                      <a:pPr marL="285750" marR="0" lvl="1" indent="-285750" algn="l" defTabSz="914400" rtl="0" eaLnBrk="1" fontAlgn="auto" latinLnBrk="0" hangingPunct="1">
                        <a:lnSpc>
                          <a:spcPct val="100000"/>
                        </a:lnSpc>
                        <a:spcBef>
                          <a:spcPts val="0"/>
                        </a:spcBef>
                        <a:spcAft>
                          <a:spcPts val="0"/>
                        </a:spcAft>
                        <a:buClrTx/>
                        <a:buSzTx/>
                        <a:buFont typeface="Arial" charset="0"/>
                        <a:buChar char="•"/>
                        <a:tabLst/>
                        <a:defRPr/>
                      </a:pP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The threat of court action can prompt payment</a:t>
                      </a:r>
                    </a:p>
                  </a:txBody>
                  <a:tcPr marL="72000" marR="72000" marT="36000" marB="36000" anchor="ctr"/>
                </a:tc>
                <a:extLst>
                  <a:ext uri="{0D108BD9-81ED-4DB2-BD59-A6C34878D82A}">
                    <a16:rowId xmlns:a16="http://schemas.microsoft.com/office/drawing/2014/main" val="1440670881"/>
                  </a:ext>
                </a:extLst>
              </a:tr>
              <a:tr h="379350">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legal collection</a:t>
                      </a:r>
                    </a:p>
                  </a:txBody>
                  <a:tcPr>
                    <a:solidFill>
                      <a:schemeClr val="bg1"/>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No legal collection, we will focus on Soft and Hard collection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rPr>
                        <a:t>judicial procedures are not cost-effective. Minimum reasonable amount is 5,000</a:t>
                      </a:r>
                      <a:r>
                        <a:rPr lang="en-US" sz="11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100" dirty="0" err="1">
                          <a:solidFill>
                            <a:schemeClr val="tx1"/>
                          </a:solidFill>
                          <a:latin typeface="Segoe UI" panose="020B0502040204020203" pitchFamily="34" charset="0"/>
                          <a:ea typeface="Segoe UI" panose="020B0502040204020203" pitchFamily="34" charset="0"/>
                          <a:cs typeface="Segoe UI" panose="020B0502040204020203" pitchFamily="34" charset="0"/>
                        </a:rPr>
                        <a:t>usd</a:t>
                      </a: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p>
                  </a:txBody>
                  <a:tcPr marL="72000" marR="72000" marT="36000" marB="36000" anchor="ctr">
                    <a:solidFill>
                      <a:schemeClr val="bg1"/>
                    </a:solidFill>
                  </a:tcPr>
                </a:tc>
                <a:tc>
                  <a:txBody>
                    <a:bodyPr/>
                    <a:lstStyle/>
                    <a:p>
                      <a:pPr algn="ct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No legal collection</a:t>
                      </a:r>
                      <a:endParaRPr lang="ru-RU" sz="1200" dirty="0">
                        <a:solidFill>
                          <a:schemeClr val="tx1">
                            <a:lumMod val="50000"/>
                            <a:lumOff val="50000"/>
                          </a:schemeClr>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No legal collection, we will focus on Soft and Hard collection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rPr>
                        <a:t>judicial procedures are not cost-effective. Minimum reasonable amount is 5,000</a:t>
                      </a:r>
                      <a:r>
                        <a:rPr lang="en-US" sz="11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100" dirty="0" err="1">
                          <a:solidFill>
                            <a:schemeClr val="tx1"/>
                          </a:solidFill>
                          <a:latin typeface="Segoe UI" panose="020B0502040204020203" pitchFamily="34" charset="0"/>
                          <a:ea typeface="Segoe UI" panose="020B0502040204020203" pitchFamily="34" charset="0"/>
                          <a:cs typeface="Segoe UI" panose="020B0502040204020203" pitchFamily="34" charset="0"/>
                        </a:rPr>
                        <a:t>usd</a:t>
                      </a:r>
                      <a:endParaRPr lang="en-US" sz="11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extLst>
                  <a:ext uri="{0D108BD9-81ED-4DB2-BD59-A6C34878D82A}">
                    <a16:rowId xmlns:a16="http://schemas.microsoft.com/office/drawing/2014/main" val="1840073285"/>
                  </a:ext>
                </a:extLst>
              </a:tr>
            </a:tbl>
          </a:graphicData>
        </a:graphic>
      </p:graphicFrame>
      <p:sp>
        <p:nvSpPr>
          <p:cNvPr id="6" name="TextBox 5"/>
          <p:cNvSpPr txBox="1"/>
          <p:nvPr/>
        </p:nvSpPr>
        <p:spPr>
          <a:xfrm>
            <a:off x="368968" y="6351438"/>
            <a:ext cx="8964488"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latin typeface="Segoe UI Light" panose="020B0502040204020203" pitchFamily="34" charset="0"/>
              </a:rPr>
              <a:t>All phone conversations with customer will be recorded.  </a:t>
            </a:r>
          </a:p>
          <a:p>
            <a:pPr marL="171450" indent="-171450">
              <a:buFont typeface="Arial" panose="020B0604020202020204" pitchFamily="34" charset="0"/>
              <a:buChar char="•"/>
            </a:pPr>
            <a:r>
              <a:rPr lang="en-US" sz="1100" dirty="0">
                <a:latin typeface="Segoe UI Light" panose="020B0502040204020203" pitchFamily="34" charset="0"/>
              </a:rPr>
              <a:t>All meetings with customers will be recorded with audio and video</a:t>
            </a:r>
          </a:p>
        </p:txBody>
      </p:sp>
    </p:spTree>
    <p:extLst>
      <p:ext uri="{BB962C8B-B14F-4D97-AF65-F5344CB8AC3E}">
        <p14:creationId xmlns:p14="http://schemas.microsoft.com/office/powerpoint/2010/main" val="3163062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5791199"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Investment summary</a:t>
            </a:r>
            <a:endParaRPr lang="ru-RU" sz="4000" dirty="0">
              <a:latin typeface="Segoe UI Semibold" panose="020B0702040204020203" pitchFamily="34" charset="0"/>
              <a:ea typeface="Helvetica" charset="0"/>
              <a:cs typeface="Helvetica" charset="0"/>
            </a:endParaRPr>
          </a:p>
        </p:txBody>
      </p:sp>
      <p:sp>
        <p:nvSpPr>
          <p:cNvPr id="2" name="Прямоугольник 1"/>
          <p:cNvSpPr/>
          <p:nvPr/>
        </p:nvSpPr>
        <p:spPr>
          <a:xfrm>
            <a:off x="481262" y="1235242"/>
            <a:ext cx="11999495" cy="723275"/>
          </a:xfrm>
          <a:prstGeom prst="rect">
            <a:avLst/>
          </a:prstGeom>
        </p:spPr>
        <p:txBody>
          <a:bodyPr wrap="square">
            <a:spAutoFit/>
          </a:bodyPr>
          <a:lstStyle/>
          <a:p>
            <a:pPr algn="just">
              <a:spcAft>
                <a:spcPts val="600"/>
              </a:spcAft>
            </a:pPr>
            <a:r>
              <a:rPr lang="en-US" dirty="0">
                <a:latin typeface="Segoe UI Semibold" panose="020B0702040204020203" pitchFamily="34" charset="0"/>
                <a:ea typeface="Helvetica" charset="0"/>
                <a:cs typeface="Helvetica" charset="0"/>
              </a:rPr>
              <a:t>MARKET ATTRACTIVENESS. Myanmar market may provide </a:t>
            </a:r>
            <a:r>
              <a:rPr lang="en-US" dirty="0">
                <a:solidFill>
                  <a:srgbClr val="40A8EE"/>
                </a:solidFill>
                <a:latin typeface="Segoe UI Semibold" panose="020B0702040204020203" pitchFamily="34" charset="0"/>
                <a:ea typeface="Helvetica" charset="0"/>
                <a:cs typeface="Helvetica" charset="0"/>
              </a:rPr>
              <a:t>a lot of opportunities </a:t>
            </a:r>
            <a:r>
              <a:rPr lang="en-US" dirty="0">
                <a:latin typeface="Segoe UI Semibold" panose="020B0702040204020203" pitchFamily="34" charset="0"/>
                <a:ea typeface="Helvetica" charset="0"/>
                <a:cs typeface="Helvetica" charset="0"/>
              </a:rPr>
              <a:t>for new players. </a:t>
            </a:r>
          </a:p>
          <a:p>
            <a:pPr algn="just">
              <a:spcAft>
                <a:spcPts val="600"/>
              </a:spcAft>
            </a:pPr>
            <a:r>
              <a:rPr lang="en-US" dirty="0">
                <a:latin typeface="Segoe UI Semibold" panose="020B0702040204020203" pitchFamily="34" charset="0"/>
                <a:ea typeface="Helvetica" charset="0"/>
                <a:cs typeface="Helvetica" charset="0"/>
              </a:rPr>
              <a:t>We believe that it is necessary to enter to Myanmar consumer lending market because:</a:t>
            </a:r>
          </a:p>
        </p:txBody>
      </p:sp>
      <p:sp>
        <p:nvSpPr>
          <p:cNvPr id="30" name="TextBox 29"/>
          <p:cNvSpPr txBox="1"/>
          <p:nvPr/>
        </p:nvSpPr>
        <p:spPr>
          <a:xfrm>
            <a:off x="850230" y="1991486"/>
            <a:ext cx="9950118" cy="338554"/>
          </a:xfrm>
          <a:prstGeom prst="rect">
            <a:avLst/>
          </a:prstGeom>
          <a:noFill/>
        </p:spPr>
        <p:txBody>
          <a:bodyPr wrap="square" rtlCol="0">
            <a:spAutoFit/>
          </a:bodyPr>
          <a:lstStyle/>
          <a:p>
            <a:r>
              <a:rPr lang="en-GB" sz="1600" dirty="0">
                <a:solidFill>
                  <a:srgbClr val="40A8EE"/>
                </a:solidFill>
                <a:latin typeface="Segoe UI" panose="020B0502040204020203" pitchFamily="34" charset="0"/>
                <a:ea typeface="Segoe UI" panose="020B0502040204020203" pitchFamily="34" charset="0"/>
                <a:cs typeface="Segoe UI" panose="020B0502040204020203" pitchFamily="34" charset="0"/>
              </a:rPr>
              <a:t>Large population </a:t>
            </a:r>
            <a:r>
              <a:rPr lang="en-GB" sz="1600" dirty="0">
                <a:latin typeface="Segoe UI" panose="020B0502040204020203" pitchFamily="34" charset="0"/>
                <a:ea typeface="Segoe UI" panose="020B0502040204020203" pitchFamily="34" charset="0"/>
                <a:cs typeface="Segoe UI" panose="020B0502040204020203" pitchFamily="34" charset="0"/>
              </a:rPr>
              <a:t>(&gt;51 </a:t>
            </a:r>
            <a:r>
              <a:rPr lang="en-GB" sz="1600" dirty="0" err="1">
                <a:latin typeface="Segoe UI" panose="020B0502040204020203" pitchFamily="34" charset="0"/>
                <a:ea typeface="Segoe UI" panose="020B0502040204020203" pitchFamily="34" charset="0"/>
                <a:cs typeface="Segoe UI" panose="020B0502040204020203" pitchFamily="34" charset="0"/>
              </a:rPr>
              <a:t>mln</a:t>
            </a:r>
            <a:r>
              <a:rPr lang="en-GB" sz="1600" dirty="0">
                <a:latin typeface="Segoe UI" panose="020B0502040204020203" pitchFamily="34" charset="0"/>
                <a:ea typeface="Segoe UI" panose="020B0502040204020203" pitchFamily="34" charset="0"/>
                <a:cs typeface="Segoe UI" panose="020B0502040204020203" pitchFamily="34" charset="0"/>
              </a:rPr>
              <a:t> people) with rising wages, high portion of young spenders</a:t>
            </a:r>
          </a:p>
        </p:txBody>
      </p:sp>
      <p:sp>
        <p:nvSpPr>
          <p:cNvPr id="32" name="TextBox 31"/>
          <p:cNvSpPr txBox="1"/>
          <p:nvPr/>
        </p:nvSpPr>
        <p:spPr>
          <a:xfrm>
            <a:off x="481262" y="1852987"/>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1</a:t>
            </a:r>
            <a:endParaRPr lang="ru-RU" sz="3600" b="1" dirty="0">
              <a:solidFill>
                <a:srgbClr val="2172BD"/>
              </a:solidFill>
              <a:latin typeface="Segoe UI Semibold" panose="020B0702040204020203" pitchFamily="34" charset="0"/>
              <a:ea typeface="Helvetica" charset="0"/>
              <a:cs typeface="Helvetica" charset="0"/>
            </a:endParaRPr>
          </a:p>
        </p:txBody>
      </p:sp>
      <p:sp>
        <p:nvSpPr>
          <p:cNvPr id="43" name="TextBox 42"/>
          <p:cNvSpPr txBox="1"/>
          <p:nvPr/>
        </p:nvSpPr>
        <p:spPr>
          <a:xfrm>
            <a:off x="850230" y="2516890"/>
            <a:ext cx="10956759" cy="830997"/>
          </a:xfrm>
          <a:prstGeom prst="rect">
            <a:avLst/>
          </a:prstGeom>
          <a:noFill/>
        </p:spPr>
        <p:txBody>
          <a:bodyPr wrap="square" rtlCol="0">
            <a:spAutoFit/>
          </a:bodyPr>
          <a:lstStyle/>
          <a:p>
            <a:r>
              <a:rPr lang="en-GB" sz="1600" dirty="0">
                <a:latin typeface="Segoe UI" panose="020B0502040204020203" pitchFamily="34" charset="0"/>
                <a:ea typeface="Segoe UI" panose="020B0502040204020203" pitchFamily="34" charset="0"/>
                <a:cs typeface="Segoe UI" panose="020B0502040204020203" pitchFamily="34" charset="0"/>
              </a:rPr>
              <a:t>Since 2011 the political situation in Myanmar has </a:t>
            </a:r>
            <a:r>
              <a:rPr lang="en-GB" sz="1600" dirty="0">
                <a:solidFill>
                  <a:srgbClr val="40A8EE"/>
                </a:solidFill>
                <a:latin typeface="Segoe UI" panose="020B0502040204020203" pitchFamily="34" charset="0"/>
                <a:ea typeface="Segoe UI" panose="020B0502040204020203" pitchFamily="34" charset="0"/>
                <a:cs typeface="Segoe UI" panose="020B0502040204020203" pitchFamily="34" charset="0"/>
              </a:rPr>
              <a:t>stabilized and began to improve rapidly</a:t>
            </a:r>
            <a:r>
              <a:rPr lang="en-GB" sz="1600" dirty="0">
                <a:latin typeface="Segoe UI" panose="020B0502040204020203" pitchFamily="34" charset="0"/>
                <a:ea typeface="Segoe UI" panose="020B0502040204020203" pitchFamily="34" charset="0"/>
                <a:cs typeface="Segoe UI" panose="020B0502040204020203" pitchFamily="34" charset="0"/>
              </a:rPr>
              <a:t>: the military regime fell, borders were opened, international sanctions were cancelled. First elections won by National League for Democracy, allows us to say that Myanmar </a:t>
            </a:r>
            <a:r>
              <a:rPr lang="en-GB" sz="1600" dirty="0">
                <a:solidFill>
                  <a:srgbClr val="40A8EE"/>
                </a:solidFill>
                <a:latin typeface="Segoe UI" panose="020B0502040204020203" pitchFamily="34" charset="0"/>
                <a:ea typeface="Segoe UI" panose="020B0502040204020203" pitchFamily="34" charset="0"/>
                <a:cs typeface="Segoe UI" panose="020B0502040204020203" pitchFamily="34" charset="0"/>
              </a:rPr>
              <a:t>has overcome the troubled period of its history.</a:t>
            </a:r>
          </a:p>
        </p:txBody>
      </p:sp>
      <p:sp>
        <p:nvSpPr>
          <p:cNvPr id="44" name="TextBox 43"/>
          <p:cNvSpPr txBox="1"/>
          <p:nvPr/>
        </p:nvSpPr>
        <p:spPr>
          <a:xfrm>
            <a:off x="481262" y="2377667"/>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2</a:t>
            </a:r>
            <a:endParaRPr lang="ru-RU" sz="3600" b="1" dirty="0">
              <a:solidFill>
                <a:srgbClr val="2172BD"/>
              </a:solidFill>
              <a:latin typeface="Segoe UI Semibold" panose="020B0702040204020203" pitchFamily="34" charset="0"/>
              <a:ea typeface="Helvetica" charset="0"/>
              <a:cs typeface="Helvetica" charset="0"/>
            </a:endParaRPr>
          </a:p>
        </p:txBody>
      </p:sp>
      <p:sp>
        <p:nvSpPr>
          <p:cNvPr id="45" name="TextBox 44"/>
          <p:cNvSpPr txBox="1"/>
          <p:nvPr/>
        </p:nvSpPr>
        <p:spPr>
          <a:xfrm>
            <a:off x="850229" y="3457792"/>
            <a:ext cx="10956759" cy="1015663"/>
          </a:xfrm>
          <a:prstGeom prst="rect">
            <a:avLst/>
          </a:prstGeom>
          <a:noFill/>
        </p:spPr>
        <p:txBody>
          <a:bodyPr wrap="square" rtlCol="0">
            <a:spAutoFit/>
          </a:bodyPr>
          <a:lstStyle/>
          <a:p>
            <a:r>
              <a:rPr lang="en-GB" sz="1600" dirty="0">
                <a:solidFill>
                  <a:srgbClr val="40A8EE"/>
                </a:solidFill>
                <a:latin typeface="Segoe UI" panose="020B0502040204020203" pitchFamily="34" charset="0"/>
                <a:ea typeface="Segoe UI" panose="020B0502040204020203" pitchFamily="34" charset="0"/>
                <a:cs typeface="Segoe UI" panose="020B0502040204020203" pitchFamily="34" charset="0"/>
              </a:rPr>
              <a:t>Favourable investment climate:</a:t>
            </a:r>
          </a:p>
          <a:p>
            <a:pPr marL="285750" indent="-285750">
              <a:buFont typeface="Arial" charset="0"/>
              <a:buChar char="•"/>
            </a:pPr>
            <a:r>
              <a:rPr lang="en-GB" sz="1400" dirty="0">
                <a:latin typeface="Segoe UI" panose="020B0502040204020203" pitchFamily="34" charset="0"/>
                <a:ea typeface="Segoe UI" panose="020B0502040204020203" pitchFamily="34" charset="0"/>
                <a:cs typeface="Segoe UI" panose="020B0502040204020203" pitchFamily="34" charset="0"/>
              </a:rPr>
              <a:t>5 billion USD investment brought into the country only for the first 2 months of 2016.</a:t>
            </a:r>
          </a:p>
          <a:p>
            <a:pPr marL="285750" indent="-285750">
              <a:buFont typeface="Arial" charset="0"/>
              <a:buChar char="•"/>
            </a:pPr>
            <a:r>
              <a:rPr lang="en-GB" sz="1400" dirty="0">
                <a:latin typeface="Segoe UI" panose="020B0502040204020203" pitchFamily="34" charset="0"/>
                <a:ea typeface="Segoe UI" panose="020B0502040204020203" pitchFamily="34" charset="0"/>
                <a:cs typeface="Segoe UI" panose="020B0502040204020203" pitchFamily="34" charset="0"/>
              </a:rPr>
              <a:t>According to the forecast of McKinsey* “there is unique opportunities in Myanmar”. The level of investments in country's economy </a:t>
            </a:r>
            <a:r>
              <a:rPr lang="en-GB" sz="1400" dirty="0">
                <a:solidFill>
                  <a:srgbClr val="40A8EE"/>
                </a:solidFill>
                <a:latin typeface="Segoe UI" panose="020B0502040204020203" pitchFamily="34" charset="0"/>
                <a:ea typeface="Segoe UI" panose="020B0502040204020203" pitchFamily="34" charset="0"/>
                <a:cs typeface="Segoe UI" panose="020B0502040204020203" pitchFamily="34" charset="0"/>
              </a:rPr>
              <a:t>in the next 15 years will exceed $500 billion. </a:t>
            </a:r>
          </a:p>
        </p:txBody>
      </p:sp>
      <p:sp>
        <p:nvSpPr>
          <p:cNvPr id="46" name="TextBox 45"/>
          <p:cNvSpPr txBox="1"/>
          <p:nvPr/>
        </p:nvSpPr>
        <p:spPr>
          <a:xfrm>
            <a:off x="481262" y="3319293"/>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3</a:t>
            </a:r>
            <a:endParaRPr lang="ru-RU" sz="3600" b="1" dirty="0">
              <a:solidFill>
                <a:srgbClr val="2172BD"/>
              </a:solidFill>
              <a:latin typeface="Segoe UI Semibold" panose="020B0702040204020203" pitchFamily="34" charset="0"/>
              <a:ea typeface="Helvetica" charset="0"/>
              <a:cs typeface="Helvetica" charset="0"/>
            </a:endParaRPr>
          </a:p>
        </p:txBody>
      </p:sp>
      <p:sp>
        <p:nvSpPr>
          <p:cNvPr id="47" name="TextBox 46"/>
          <p:cNvSpPr txBox="1"/>
          <p:nvPr/>
        </p:nvSpPr>
        <p:spPr>
          <a:xfrm>
            <a:off x="850229" y="4501900"/>
            <a:ext cx="10956759" cy="769441"/>
          </a:xfrm>
          <a:prstGeom prst="rect">
            <a:avLst/>
          </a:prstGeom>
          <a:noFill/>
        </p:spPr>
        <p:txBody>
          <a:bodyPr wrap="square" rtlCol="0">
            <a:spAutoFit/>
          </a:bodyPr>
          <a:lstStyle/>
          <a:p>
            <a:r>
              <a:rPr lang="en-GB" sz="1600" dirty="0">
                <a:solidFill>
                  <a:srgbClr val="40A8EE"/>
                </a:solidFill>
                <a:latin typeface="Segoe UI" panose="020B0502040204020203" pitchFamily="34" charset="0"/>
                <a:ea typeface="Segoe UI" panose="020B0502040204020203" pitchFamily="34" charset="0"/>
                <a:cs typeface="Segoe UI" panose="020B0502040204020203" pitchFamily="34" charset="0"/>
              </a:rPr>
              <a:t>Very low level of bank`s consumer credit services:</a:t>
            </a:r>
          </a:p>
          <a:p>
            <a:pPr marL="285750" indent="-285750">
              <a:buFont typeface="Arial" charset="0"/>
              <a:buChar char="•"/>
            </a:pPr>
            <a:r>
              <a:rPr lang="en-GB" sz="1400" dirty="0">
                <a:latin typeface="Segoe UI" panose="020B0502040204020203" pitchFamily="34" charset="0"/>
                <a:ea typeface="Segoe UI" panose="020B0502040204020203" pitchFamily="34" charset="0"/>
                <a:cs typeface="Segoe UI" panose="020B0502040204020203" pitchFamily="34" charset="0"/>
              </a:rPr>
              <a:t>Unsecured consumer lending is totally absent. Banks focused on SME lending with collateral.</a:t>
            </a:r>
          </a:p>
          <a:p>
            <a:pPr marL="285750" indent="-285750">
              <a:buFont typeface="Arial" charset="0"/>
              <a:buChar char="•"/>
            </a:pPr>
            <a:r>
              <a:rPr lang="en-GB" sz="1400" dirty="0" err="1">
                <a:latin typeface="Segoe UI" panose="020B0502040204020203" pitchFamily="34" charset="0"/>
                <a:ea typeface="Segoe UI" panose="020B0502040204020203" pitchFamily="34" charset="0"/>
                <a:cs typeface="Segoe UI" panose="020B0502040204020203" pitchFamily="34" charset="0"/>
              </a:rPr>
              <a:t>Gray</a:t>
            </a:r>
            <a:r>
              <a:rPr lang="en-GB" sz="1400" dirty="0">
                <a:latin typeface="Segoe UI" panose="020B0502040204020203" pitchFamily="34" charset="0"/>
                <a:ea typeface="Segoe UI" panose="020B0502040204020203" pitchFamily="34" charset="0"/>
                <a:cs typeface="Segoe UI" panose="020B0502040204020203" pitchFamily="34" charset="0"/>
              </a:rPr>
              <a:t> lending market share is very high: unbanked people are currently covered by low-tech informal lenders and pawnshops.</a:t>
            </a:r>
          </a:p>
        </p:txBody>
      </p:sp>
      <p:sp>
        <p:nvSpPr>
          <p:cNvPr id="48" name="TextBox 47"/>
          <p:cNvSpPr txBox="1"/>
          <p:nvPr/>
        </p:nvSpPr>
        <p:spPr>
          <a:xfrm>
            <a:off x="481262" y="4429547"/>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4</a:t>
            </a:r>
            <a:endParaRPr lang="ru-RU" sz="3600" b="1" dirty="0">
              <a:solidFill>
                <a:srgbClr val="2172BD"/>
              </a:solidFill>
              <a:latin typeface="Segoe UI Semibold" panose="020B0702040204020203" pitchFamily="34" charset="0"/>
              <a:ea typeface="Helvetica" charset="0"/>
              <a:cs typeface="Helvetica" charset="0"/>
            </a:endParaRPr>
          </a:p>
        </p:txBody>
      </p:sp>
      <p:sp>
        <p:nvSpPr>
          <p:cNvPr id="49" name="TextBox 48"/>
          <p:cNvSpPr txBox="1"/>
          <p:nvPr/>
        </p:nvSpPr>
        <p:spPr>
          <a:xfrm>
            <a:off x="850229" y="5450534"/>
            <a:ext cx="9950118" cy="338554"/>
          </a:xfrm>
          <a:prstGeom prst="rect">
            <a:avLst/>
          </a:prstGeom>
          <a:noFill/>
        </p:spPr>
        <p:txBody>
          <a:bodyPr wrap="square" rtlCol="0">
            <a:spAutoFit/>
          </a:bodyPr>
          <a:lstStyle/>
          <a:p>
            <a:r>
              <a:rPr lang="en-GB" sz="1600" dirty="0">
                <a:latin typeface="Segoe UI" panose="020B0502040204020203" pitchFamily="34" charset="0"/>
                <a:ea typeface="Segoe UI" panose="020B0502040204020203" pitchFamily="34" charset="0"/>
                <a:cs typeface="Segoe UI" panose="020B0502040204020203" pitchFamily="34" charset="0"/>
              </a:rPr>
              <a:t>One of the </a:t>
            </a:r>
            <a:r>
              <a:rPr lang="en-GB" sz="1600" dirty="0">
                <a:solidFill>
                  <a:srgbClr val="40A8EE"/>
                </a:solidFill>
                <a:latin typeface="Segoe UI" panose="020B0502040204020203" pitchFamily="34" charset="0"/>
                <a:ea typeface="Segoe UI" panose="020B0502040204020203" pitchFamily="34" charset="0"/>
                <a:cs typeface="Segoe UI" panose="020B0502040204020203" pitchFamily="34" charset="0"/>
              </a:rPr>
              <a:t>highest smartphones </a:t>
            </a:r>
            <a:r>
              <a:rPr lang="en-GB" sz="1600" dirty="0">
                <a:latin typeface="Segoe UI" panose="020B0502040204020203" pitchFamily="34" charset="0"/>
                <a:ea typeface="Segoe UI" panose="020B0502040204020203" pitchFamily="34" charset="0"/>
                <a:cs typeface="Segoe UI" panose="020B0502040204020203" pitchFamily="34" charset="0"/>
              </a:rPr>
              <a:t>penetration in Asia (80% in the big cities) </a:t>
            </a:r>
          </a:p>
        </p:txBody>
      </p:sp>
      <p:sp>
        <p:nvSpPr>
          <p:cNvPr id="50" name="TextBox 49"/>
          <p:cNvSpPr txBox="1"/>
          <p:nvPr/>
        </p:nvSpPr>
        <p:spPr>
          <a:xfrm>
            <a:off x="481261" y="5312035"/>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5</a:t>
            </a:r>
            <a:endParaRPr lang="ru-RU" sz="3600" b="1" dirty="0">
              <a:solidFill>
                <a:srgbClr val="2172BD"/>
              </a:solidFill>
              <a:latin typeface="Segoe UI Semibold" panose="020B0702040204020203" pitchFamily="34" charset="0"/>
              <a:ea typeface="Helvetica" charset="0"/>
              <a:cs typeface="Helvetica" charset="0"/>
            </a:endParaRPr>
          </a:p>
        </p:txBody>
      </p:sp>
      <p:sp>
        <p:nvSpPr>
          <p:cNvPr id="51" name="TextBox 50"/>
          <p:cNvSpPr txBox="1"/>
          <p:nvPr/>
        </p:nvSpPr>
        <p:spPr>
          <a:xfrm>
            <a:off x="850229" y="5968281"/>
            <a:ext cx="9950118" cy="584775"/>
          </a:xfrm>
          <a:prstGeom prst="rect">
            <a:avLst/>
          </a:prstGeom>
          <a:noFill/>
        </p:spPr>
        <p:txBody>
          <a:bodyPr wrap="square" rtlCol="0">
            <a:spAutoFit/>
          </a:bodyPr>
          <a:lstStyle/>
          <a:p>
            <a:r>
              <a:rPr lang="en-GB" sz="1600" dirty="0">
                <a:latin typeface="Segoe UI" panose="020B0502040204020203" pitchFamily="34" charset="0"/>
                <a:ea typeface="Segoe UI" panose="020B0502040204020203" pitchFamily="34" charset="0"/>
                <a:cs typeface="Segoe UI" panose="020B0502040204020203" pitchFamily="34" charset="0"/>
              </a:rPr>
              <a:t>Payment systems demonstrate </a:t>
            </a:r>
            <a:r>
              <a:rPr lang="en-GB" sz="1600" dirty="0">
                <a:solidFill>
                  <a:srgbClr val="40A8EE"/>
                </a:solidFill>
                <a:latin typeface="Segoe UI" panose="020B0502040204020203" pitchFamily="34" charset="0"/>
                <a:ea typeface="Segoe UI" panose="020B0502040204020203" pitchFamily="34" charset="0"/>
                <a:cs typeface="Segoe UI" panose="020B0502040204020203" pitchFamily="34" charset="0"/>
              </a:rPr>
              <a:t>a booming growth</a:t>
            </a:r>
            <a:r>
              <a:rPr lang="en-GB" sz="1600" dirty="0">
                <a:latin typeface="Segoe UI" panose="020B0502040204020203" pitchFamily="34" charset="0"/>
                <a:ea typeface="Segoe UI" panose="020B0502040204020203" pitchFamily="34" charset="0"/>
                <a:cs typeface="Segoe UI" panose="020B0502040204020203" pitchFamily="34" charset="0"/>
              </a:rPr>
              <a:t>. </a:t>
            </a:r>
          </a:p>
          <a:p>
            <a:r>
              <a:rPr lang="en-GB" sz="1600" dirty="0">
                <a:latin typeface="Segoe UI" panose="020B0502040204020203" pitchFamily="34" charset="0"/>
                <a:ea typeface="Segoe UI" panose="020B0502040204020203" pitchFamily="34" charset="0"/>
                <a:cs typeface="Segoe UI" panose="020B0502040204020203" pitchFamily="34" charset="0"/>
              </a:rPr>
              <a:t>Everybody who has smartphone can open e-wallet in 5min.</a:t>
            </a:r>
          </a:p>
        </p:txBody>
      </p:sp>
      <p:sp>
        <p:nvSpPr>
          <p:cNvPr id="52" name="TextBox 51"/>
          <p:cNvSpPr txBox="1"/>
          <p:nvPr/>
        </p:nvSpPr>
        <p:spPr>
          <a:xfrm>
            <a:off x="481261" y="5914458"/>
            <a:ext cx="433136" cy="646331"/>
          </a:xfrm>
          <a:prstGeom prst="rect">
            <a:avLst/>
          </a:prstGeom>
          <a:noFill/>
        </p:spPr>
        <p:txBody>
          <a:bodyPr wrap="square" rtlCol="0">
            <a:spAutoFit/>
          </a:bodyPr>
          <a:lstStyle/>
          <a:p>
            <a:r>
              <a:rPr lang="en-GB" sz="3600" b="1" dirty="0">
                <a:solidFill>
                  <a:srgbClr val="2172BD"/>
                </a:solidFill>
                <a:latin typeface="Segoe UI Semibold" panose="020B0702040204020203" pitchFamily="34" charset="0"/>
                <a:ea typeface="Helvetica" charset="0"/>
                <a:cs typeface="Helvetica" charset="0"/>
              </a:rPr>
              <a:t>6</a:t>
            </a:r>
            <a:endParaRPr lang="ru-RU" sz="3600" b="1" dirty="0">
              <a:solidFill>
                <a:srgbClr val="2172BD"/>
              </a:solidFill>
              <a:latin typeface="Segoe UI Semibold" panose="020B0702040204020203" pitchFamily="34" charset="0"/>
              <a:ea typeface="Helvetica" charset="0"/>
              <a:cs typeface="Helvetica" charset="0"/>
            </a:endParaRPr>
          </a:p>
        </p:txBody>
      </p:sp>
      <p:sp>
        <p:nvSpPr>
          <p:cNvPr id="8" name="Прямоугольник 7"/>
          <p:cNvSpPr/>
          <p:nvPr/>
        </p:nvSpPr>
        <p:spPr>
          <a:xfrm>
            <a:off x="0" y="6622501"/>
            <a:ext cx="4973053" cy="246221"/>
          </a:xfrm>
          <a:prstGeom prst="rect">
            <a:avLst/>
          </a:prstGeom>
        </p:spPr>
        <p:txBody>
          <a:bodyPr wrap="square">
            <a:spAutoFit/>
          </a:bodyPr>
          <a:lstStyle/>
          <a:p>
            <a:pPr lvl="1"/>
            <a:r>
              <a:rPr lang="en-US" sz="1000" dirty="0">
                <a:hlinkClick r:id="rId3"/>
              </a:rPr>
              <a:t>* http://www.mckinsey.com/global-themes/asia-pacific/myanmars-moment</a:t>
            </a:r>
            <a:endParaRPr lang="en-US" sz="1000" dirty="0"/>
          </a:p>
        </p:txBody>
      </p:sp>
    </p:spTree>
    <p:extLst>
      <p:ext uri="{BB962C8B-B14F-4D97-AF65-F5344CB8AC3E}">
        <p14:creationId xmlns:p14="http://schemas.microsoft.com/office/powerpoint/2010/main" val="973619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Money disbursement channels</a:t>
            </a:r>
          </a:p>
        </p:txBody>
      </p:sp>
      <p:graphicFrame>
        <p:nvGraphicFramePr>
          <p:cNvPr id="5" name="Table 4"/>
          <p:cNvGraphicFramePr>
            <a:graphicFrameLocks noGrp="1"/>
          </p:cNvGraphicFramePr>
          <p:nvPr>
            <p:extLst>
              <p:ext uri="{D42A27DB-BD31-4B8C-83A1-F6EECF244321}">
                <p14:modId xmlns:p14="http://schemas.microsoft.com/office/powerpoint/2010/main" val="583514051"/>
              </p:ext>
            </p:extLst>
          </p:nvPr>
        </p:nvGraphicFramePr>
        <p:xfrm>
          <a:off x="368968" y="4031391"/>
          <a:ext cx="7851531" cy="2662414"/>
        </p:xfrm>
        <a:graphic>
          <a:graphicData uri="http://schemas.openxmlformats.org/drawingml/2006/table">
            <a:tbl>
              <a:tblPr firstRow="1" bandRow="1">
                <a:tableStyleId>{5C22544A-7EE6-4342-B048-85BDC9FD1C3A}</a:tableStyleId>
              </a:tblPr>
              <a:tblGrid>
                <a:gridCol w="1169433">
                  <a:extLst>
                    <a:ext uri="{9D8B030D-6E8A-4147-A177-3AD203B41FA5}">
                      <a16:colId xmlns:a16="http://schemas.microsoft.com/office/drawing/2014/main" val="2775462138"/>
                    </a:ext>
                  </a:extLst>
                </a:gridCol>
                <a:gridCol w="1113683">
                  <a:extLst>
                    <a:ext uri="{9D8B030D-6E8A-4147-A177-3AD203B41FA5}">
                      <a16:colId xmlns:a16="http://schemas.microsoft.com/office/drawing/2014/main" val="123184543"/>
                    </a:ext>
                  </a:extLst>
                </a:gridCol>
                <a:gridCol w="1113683">
                  <a:extLst>
                    <a:ext uri="{9D8B030D-6E8A-4147-A177-3AD203B41FA5}">
                      <a16:colId xmlns:a16="http://schemas.microsoft.com/office/drawing/2014/main" val="1394548062"/>
                    </a:ext>
                  </a:extLst>
                </a:gridCol>
                <a:gridCol w="1113683">
                  <a:extLst>
                    <a:ext uri="{9D8B030D-6E8A-4147-A177-3AD203B41FA5}">
                      <a16:colId xmlns:a16="http://schemas.microsoft.com/office/drawing/2014/main" val="782373957"/>
                    </a:ext>
                  </a:extLst>
                </a:gridCol>
                <a:gridCol w="1113683">
                  <a:extLst>
                    <a:ext uri="{9D8B030D-6E8A-4147-A177-3AD203B41FA5}">
                      <a16:colId xmlns:a16="http://schemas.microsoft.com/office/drawing/2014/main" val="1183825937"/>
                    </a:ext>
                  </a:extLst>
                </a:gridCol>
                <a:gridCol w="1113683">
                  <a:extLst>
                    <a:ext uri="{9D8B030D-6E8A-4147-A177-3AD203B41FA5}">
                      <a16:colId xmlns:a16="http://schemas.microsoft.com/office/drawing/2014/main" val="2586370468"/>
                    </a:ext>
                  </a:extLst>
                </a:gridCol>
                <a:gridCol w="1113683">
                  <a:extLst>
                    <a:ext uri="{9D8B030D-6E8A-4147-A177-3AD203B41FA5}">
                      <a16:colId xmlns:a16="http://schemas.microsoft.com/office/drawing/2014/main" val="1165028087"/>
                    </a:ext>
                  </a:extLst>
                </a:gridCol>
              </a:tblGrid>
              <a:tr h="816854">
                <a:tc>
                  <a:txBody>
                    <a:bodyPr/>
                    <a:lstStyle/>
                    <a:p>
                      <a:pPr marL="0" algn="ctr" defTabSz="914400" rtl="0" eaLnBrk="1" fontAlgn="ctr" latinLnBrk="0" hangingPunct="1"/>
                      <a:r>
                        <a:rPr lang="en-US" sz="1400" b="0" kern="1200" dirty="0">
                          <a:solidFill>
                            <a:schemeClr val="lt1"/>
                          </a:solidFill>
                          <a:latin typeface="Segoe UI Semibold" panose="020B0702040204020203" pitchFamily="34" charset="0"/>
                          <a:ea typeface="+mn-ea"/>
                          <a:cs typeface="+mn-cs"/>
                        </a:rPr>
                        <a:t>Bank</a:t>
                      </a:r>
                    </a:p>
                  </a:txBody>
                  <a:tcPr anchor="ctr">
                    <a:solidFill>
                      <a:srgbClr val="2579C3"/>
                    </a:solidFill>
                  </a:tcPr>
                </a:tc>
                <a:tc>
                  <a:txBody>
                    <a:bodyPr/>
                    <a:lstStyle/>
                    <a:p>
                      <a:pPr marL="0" algn="ctr" defTabSz="914400" rtl="0" eaLnBrk="1" fontAlgn="b" latinLnBrk="0" hangingPunct="1"/>
                      <a:r>
                        <a:rPr lang="en-US" sz="1400" b="0" kern="1200" dirty="0">
                          <a:solidFill>
                            <a:schemeClr val="lt1"/>
                          </a:solidFill>
                          <a:latin typeface="Segoe UI Semibold" panose="020B0702040204020203" pitchFamily="34" charset="0"/>
                          <a:ea typeface="+mn-ea"/>
                          <a:cs typeface="+mn-cs"/>
                        </a:rPr>
                        <a:t>YANGON</a:t>
                      </a:r>
                    </a:p>
                    <a:p>
                      <a:pPr marL="0" algn="ctr" defTabSz="914400" rtl="0" eaLnBrk="1" fontAlgn="b" latinLnBrk="0" hangingPunct="1"/>
                      <a:r>
                        <a:rPr lang="en-US" sz="1400" b="0" kern="1200" dirty="0">
                          <a:solidFill>
                            <a:schemeClr val="lt1"/>
                          </a:solidFill>
                          <a:latin typeface="Segoe UI Semibold" panose="020B0702040204020203" pitchFamily="34" charset="0"/>
                          <a:ea typeface="+mn-ea"/>
                          <a:cs typeface="+mn-cs"/>
                        </a:rPr>
                        <a:t>branches</a:t>
                      </a:r>
                    </a:p>
                  </a:txBody>
                  <a:tcPr marL="5809" marR="5809" marT="5809" marB="0" anchor="ctr">
                    <a:solidFill>
                      <a:srgbClr val="2579C3"/>
                    </a:solidFill>
                  </a:tcPr>
                </a:tc>
                <a:tc>
                  <a:txBody>
                    <a:bodyPr/>
                    <a:lstStyle/>
                    <a:p>
                      <a:pPr marL="0" algn="ctr" defTabSz="914400" rtl="0" eaLnBrk="1" fontAlgn="b" latinLnBrk="0" hangingPunct="1"/>
                      <a:r>
                        <a:rPr lang="en-US" sz="1400" b="0" kern="1200" dirty="0">
                          <a:solidFill>
                            <a:schemeClr val="lt1"/>
                          </a:solidFill>
                          <a:latin typeface="Segoe UI Semibold" panose="020B0702040204020203" pitchFamily="34" charset="0"/>
                          <a:ea typeface="+mn-ea"/>
                          <a:cs typeface="+mn-cs"/>
                        </a:rPr>
                        <a:t>MANDALAY</a:t>
                      </a:r>
                    </a:p>
                    <a:p>
                      <a:pPr marL="0" algn="ctr" defTabSz="914400" rtl="0" eaLnBrk="1" fontAlgn="b" latinLnBrk="0" hangingPunct="1"/>
                      <a:r>
                        <a:rPr lang="en-US" sz="1400" b="0" kern="1200" dirty="0">
                          <a:solidFill>
                            <a:schemeClr val="lt1"/>
                          </a:solidFill>
                          <a:latin typeface="Segoe UI Semibold" panose="020B0702040204020203" pitchFamily="34" charset="0"/>
                          <a:ea typeface="+mn-ea"/>
                          <a:cs typeface="+mn-cs"/>
                        </a:rPr>
                        <a:t>branches</a:t>
                      </a:r>
                    </a:p>
                  </a:txBody>
                  <a:tcPr marL="5809" marR="5809" marT="5809" marB="0" anchor="ctr">
                    <a:solidFill>
                      <a:srgbClr val="2579C3"/>
                    </a:solidFill>
                  </a:tcPr>
                </a:tc>
                <a:tc>
                  <a:txBody>
                    <a:bodyPr/>
                    <a:lstStyle/>
                    <a:p>
                      <a:pPr marL="0" algn="ctr" defTabSz="914400" rtl="0" eaLnBrk="1" fontAlgn="b" latinLnBrk="0" hangingPunct="1"/>
                      <a:r>
                        <a:rPr lang="en-US" sz="1400" b="0" kern="1200" dirty="0">
                          <a:solidFill>
                            <a:schemeClr val="lt1"/>
                          </a:solidFill>
                          <a:latin typeface="Segoe UI Semibold" panose="020B0702040204020203" pitchFamily="34" charset="0"/>
                          <a:ea typeface="+mn-ea"/>
                          <a:cs typeface="+mn-cs"/>
                        </a:rPr>
                        <a:t>Naypyidaw </a:t>
                      </a:r>
                    </a:p>
                    <a:p>
                      <a:pPr marL="0" algn="ctr" defTabSz="914400" rtl="0" eaLnBrk="1" fontAlgn="b" latinLnBrk="0" hangingPunct="1"/>
                      <a:r>
                        <a:rPr lang="en-US" sz="1400" b="0" kern="1200" dirty="0">
                          <a:solidFill>
                            <a:schemeClr val="lt1"/>
                          </a:solidFill>
                          <a:latin typeface="Segoe UI Semibold" panose="020B0702040204020203" pitchFamily="34" charset="0"/>
                          <a:ea typeface="+mn-ea"/>
                          <a:cs typeface="+mn-cs"/>
                        </a:rPr>
                        <a:t>branches</a:t>
                      </a:r>
                    </a:p>
                  </a:txBody>
                  <a:tcPr marL="5809" marR="5809" marT="5809" marB="0" anchor="ctr">
                    <a:solidFill>
                      <a:srgbClr val="2579C3"/>
                    </a:solidFill>
                  </a:tcPr>
                </a:tc>
                <a:tc>
                  <a:txBody>
                    <a:bodyPr/>
                    <a:lstStyle/>
                    <a:p>
                      <a:pPr marL="0" algn="ctr" defTabSz="914400" rtl="0" eaLnBrk="1" fontAlgn="b" latinLnBrk="0" hangingPunct="1"/>
                      <a:r>
                        <a:rPr lang="en-US" sz="1400" b="0" kern="1200" dirty="0">
                          <a:solidFill>
                            <a:schemeClr val="lt1"/>
                          </a:solidFill>
                          <a:latin typeface="Segoe UI Semibold" panose="020B0702040204020203" pitchFamily="34" charset="0"/>
                          <a:ea typeface="+mn-ea"/>
                          <a:cs typeface="+mn-cs"/>
                        </a:rPr>
                        <a:t>Total</a:t>
                      </a:r>
                    </a:p>
                  </a:txBody>
                  <a:tcPr marL="5809" marR="5809" marT="5809" marB="0" anchor="ctr">
                    <a:solidFill>
                      <a:srgbClr val="2579C3"/>
                    </a:solidFill>
                  </a:tcPr>
                </a:tc>
                <a:tc>
                  <a:txBody>
                    <a:bodyPr/>
                    <a:lstStyle/>
                    <a:p>
                      <a:pPr marL="0" algn="ctr" defTabSz="914400" rtl="0" eaLnBrk="1" fontAlgn="b" latinLnBrk="0" hangingPunct="1"/>
                      <a:r>
                        <a:rPr lang="en-US" sz="1400" b="0" kern="1200" dirty="0">
                          <a:solidFill>
                            <a:schemeClr val="lt1"/>
                          </a:solidFill>
                          <a:latin typeface="Segoe UI Semibold" panose="020B0702040204020203" pitchFamily="34" charset="0"/>
                          <a:ea typeface="+mn-ea"/>
                          <a:cs typeface="+mn-cs"/>
                        </a:rPr>
                        <a:t>% of total </a:t>
                      </a:r>
                    </a:p>
                    <a:p>
                      <a:pPr marL="0" algn="ctr" defTabSz="914400" rtl="0" eaLnBrk="1" fontAlgn="b" latinLnBrk="0" hangingPunct="1"/>
                      <a:r>
                        <a:rPr lang="en-US" sz="1400" b="0" kern="1200" dirty="0">
                          <a:solidFill>
                            <a:schemeClr val="lt1"/>
                          </a:solidFill>
                          <a:latin typeface="Segoe UI Semibold" panose="020B0702040204020203" pitchFamily="34" charset="0"/>
                          <a:ea typeface="+mn-ea"/>
                          <a:cs typeface="+mn-cs"/>
                        </a:rPr>
                        <a:t>branches</a:t>
                      </a:r>
                    </a:p>
                  </a:txBody>
                  <a:tcPr marL="5809" marR="5809" marT="5809" marB="0" anchor="ctr">
                    <a:solidFill>
                      <a:srgbClr val="2579C3"/>
                    </a:solidFill>
                  </a:tcPr>
                </a:tc>
                <a:tc>
                  <a:txBody>
                    <a:bodyPr/>
                    <a:lstStyle/>
                    <a:p>
                      <a:pPr marL="0" algn="ctr" defTabSz="914400" rtl="0" eaLnBrk="1" fontAlgn="b" latinLnBrk="0" hangingPunct="1"/>
                      <a:r>
                        <a:rPr lang="en-US" sz="1400" b="0" kern="1200" dirty="0">
                          <a:solidFill>
                            <a:schemeClr val="lt1"/>
                          </a:solidFill>
                          <a:latin typeface="Segoe UI Semibold" panose="020B0702040204020203" pitchFamily="34" charset="0"/>
                          <a:ea typeface="+mn-ea"/>
                          <a:cs typeface="+mn-cs"/>
                        </a:rPr>
                        <a:t>Total network branches across the country</a:t>
                      </a:r>
                    </a:p>
                  </a:txBody>
                  <a:tcPr marL="5809" marR="5809" marT="5809" marB="0" anchor="b">
                    <a:solidFill>
                      <a:srgbClr val="2579C3"/>
                    </a:solidFill>
                  </a:tcPr>
                </a:tc>
                <a:extLst>
                  <a:ext uri="{0D108BD9-81ED-4DB2-BD59-A6C34878D82A}">
                    <a16:rowId xmlns:a16="http://schemas.microsoft.com/office/drawing/2014/main" val="3901475442"/>
                  </a:ext>
                </a:extLst>
              </a:tr>
              <a:tr h="360633">
                <a:tc>
                  <a:txBody>
                    <a:bodyPr/>
                    <a:lstStyle/>
                    <a:p>
                      <a:pPr marL="0" algn="l" defTabSz="914400" rtl="0" eaLnBrk="1" fontAlgn="b" latinLnBrk="0" hangingPunct="1"/>
                      <a:r>
                        <a:rPr lang="en-US" sz="1800" b="0" kern="1200" dirty="0">
                          <a:solidFill>
                            <a:schemeClr val="dk1"/>
                          </a:solidFill>
                          <a:latin typeface="Segoe UI Semibold" panose="020B0702040204020203" pitchFamily="34" charset="0"/>
                          <a:ea typeface="+mn-ea"/>
                          <a:cs typeface="+mn-cs"/>
                        </a:rPr>
                        <a:t>KBZ Bank</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146</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95</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8</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249</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64%</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391</a:t>
                      </a:r>
                    </a:p>
                  </a:txBody>
                  <a:tcPr marL="5809" marR="5809" marT="5809" marB="0" anchor="ctr">
                    <a:solidFill>
                      <a:schemeClr val="bg1"/>
                    </a:solidFill>
                  </a:tcPr>
                </a:tc>
                <a:extLst>
                  <a:ext uri="{0D108BD9-81ED-4DB2-BD59-A6C34878D82A}">
                    <a16:rowId xmlns:a16="http://schemas.microsoft.com/office/drawing/2014/main" val="2970780005"/>
                  </a:ext>
                </a:extLst>
              </a:tr>
              <a:tr h="360633">
                <a:tc>
                  <a:txBody>
                    <a:bodyPr/>
                    <a:lstStyle/>
                    <a:p>
                      <a:pPr marL="0" algn="l" defTabSz="914400" rtl="0" eaLnBrk="1" fontAlgn="b" latinLnBrk="0" hangingPunct="1"/>
                      <a:r>
                        <a:rPr lang="en-US" sz="1800" b="0" kern="1200" dirty="0">
                          <a:solidFill>
                            <a:schemeClr val="dk1"/>
                          </a:solidFill>
                          <a:latin typeface="Segoe UI Semibold" panose="020B0702040204020203" pitchFamily="34" charset="0"/>
                          <a:ea typeface="+mn-ea"/>
                          <a:cs typeface="+mn-cs"/>
                        </a:rPr>
                        <a:t>CB Bank</a:t>
                      </a:r>
                    </a:p>
                  </a:txBody>
                  <a:tcPr marL="5809" marR="5809" marT="5809" marB="0" anchor="ct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74</a:t>
                      </a:r>
                    </a:p>
                  </a:txBody>
                  <a:tcPr marL="5809" marR="5809" marT="5809" marB="0" anchor="ct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36</a:t>
                      </a:r>
                    </a:p>
                  </a:txBody>
                  <a:tcPr marL="5809" marR="5809" marT="5809" marB="0" anchor="ct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7</a:t>
                      </a:r>
                    </a:p>
                  </a:txBody>
                  <a:tcPr marL="5809" marR="5809" marT="5809" marB="0" anchor="ct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117</a:t>
                      </a:r>
                    </a:p>
                  </a:txBody>
                  <a:tcPr marL="5809" marR="5809" marT="5809" marB="0" anchor="ct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73%</a:t>
                      </a:r>
                    </a:p>
                  </a:txBody>
                  <a:tcPr marL="5809" marR="5809" marT="5809" marB="0" anchor="ct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161</a:t>
                      </a:r>
                    </a:p>
                  </a:txBody>
                  <a:tcPr marL="5809" marR="5809" marT="5809" marB="0" anchor="ctr"/>
                </a:tc>
                <a:extLst>
                  <a:ext uri="{0D108BD9-81ED-4DB2-BD59-A6C34878D82A}">
                    <a16:rowId xmlns:a16="http://schemas.microsoft.com/office/drawing/2014/main" val="3642781660"/>
                  </a:ext>
                </a:extLst>
              </a:tr>
              <a:tr h="360633">
                <a:tc>
                  <a:txBody>
                    <a:bodyPr/>
                    <a:lstStyle/>
                    <a:p>
                      <a:pPr marL="0" algn="l" defTabSz="914400" rtl="0" eaLnBrk="1" fontAlgn="b" latinLnBrk="0" hangingPunct="1"/>
                      <a:r>
                        <a:rPr lang="en-US" sz="1800" b="0" kern="1200" dirty="0">
                          <a:solidFill>
                            <a:schemeClr val="dk1"/>
                          </a:solidFill>
                          <a:latin typeface="Segoe UI Semibold" panose="020B0702040204020203" pitchFamily="34" charset="0"/>
                          <a:ea typeface="+mn-ea"/>
                          <a:cs typeface="+mn-cs"/>
                        </a:rPr>
                        <a:t>AYA Bank</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66</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25</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5</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96</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61%</a:t>
                      </a:r>
                    </a:p>
                  </a:txBody>
                  <a:tcPr marL="5809" marR="5809" marT="5809" marB="0" anchor="ctr">
                    <a:solidFill>
                      <a:schemeClr val="bg1"/>
                    </a:solidFill>
                  </a:tcPr>
                </a:tc>
                <a:tc>
                  <a:txBody>
                    <a:bodyPr/>
                    <a:lstStyle/>
                    <a:p>
                      <a:pPr marL="0" algn="ctr" defTabSz="914400" rtl="0" eaLnBrk="1" fontAlgn="b" latinLnBrk="0" hangingPunct="1"/>
                      <a:r>
                        <a:rPr lang="ru-RU" sz="1800" kern="1200" dirty="0">
                          <a:solidFill>
                            <a:schemeClr val="dk1"/>
                          </a:solidFill>
                          <a:latin typeface="Segoe UI Semibold" panose="020B0702040204020203" pitchFamily="34" charset="0"/>
                          <a:ea typeface="+mn-ea"/>
                          <a:cs typeface="+mn-cs"/>
                        </a:rPr>
                        <a:t>157</a:t>
                      </a:r>
                    </a:p>
                  </a:txBody>
                  <a:tcPr marL="5809" marR="5809" marT="5809" marB="0" anchor="ctr">
                    <a:solidFill>
                      <a:schemeClr val="bg1"/>
                    </a:solidFill>
                  </a:tcPr>
                </a:tc>
                <a:extLst>
                  <a:ext uri="{0D108BD9-81ED-4DB2-BD59-A6C34878D82A}">
                    <a16:rowId xmlns:a16="http://schemas.microsoft.com/office/drawing/2014/main" val="4164379716"/>
                  </a:ext>
                </a:extLst>
              </a:tr>
              <a:tr h="360633">
                <a:tc>
                  <a:txBody>
                    <a:bodyPr/>
                    <a:lstStyle/>
                    <a:p>
                      <a:pPr marL="0" algn="l" defTabSz="914400" rtl="0" eaLnBrk="1" fontAlgn="b" latinLnBrk="0" hangingPunct="1"/>
                      <a:r>
                        <a:rPr lang="en-US" sz="1800" b="0" kern="1200" dirty="0">
                          <a:solidFill>
                            <a:schemeClr val="dk1"/>
                          </a:solidFill>
                          <a:latin typeface="Segoe UI Semibold" panose="020B0702040204020203" pitchFamily="34" charset="0"/>
                          <a:ea typeface="+mn-ea"/>
                          <a:cs typeface="+mn-cs"/>
                        </a:rPr>
                        <a:t>MAB Bank</a:t>
                      </a:r>
                    </a:p>
                  </a:txBody>
                  <a:tcPr marL="5809" marR="5809" marT="5809" marB="0" anchor="ct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21</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8</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3</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32</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42%</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77</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tc>
                <a:extLst>
                  <a:ext uri="{0D108BD9-81ED-4DB2-BD59-A6C34878D82A}">
                    <a16:rowId xmlns:a16="http://schemas.microsoft.com/office/drawing/2014/main" val="1440670881"/>
                  </a:ext>
                </a:extLst>
              </a:tr>
              <a:tr h="360633">
                <a:tc>
                  <a:txBody>
                    <a:bodyPr/>
                    <a:lstStyle/>
                    <a:p>
                      <a:pPr marL="0" algn="l" defTabSz="914400" rtl="0" eaLnBrk="1" fontAlgn="b" latinLnBrk="0" hangingPunct="1"/>
                      <a:r>
                        <a:rPr lang="en-US" sz="1800" b="0" kern="1200" dirty="0">
                          <a:solidFill>
                            <a:schemeClr val="dk1"/>
                          </a:solidFill>
                          <a:latin typeface="Segoe UI Semibold" panose="020B0702040204020203" pitchFamily="34" charset="0"/>
                          <a:ea typeface="+mn-ea"/>
                          <a:cs typeface="+mn-cs"/>
                        </a:rPr>
                        <a:t>GT Bank</a:t>
                      </a:r>
                    </a:p>
                  </a:txBody>
                  <a:tcPr marL="5809" marR="5809" marT="5809" marB="0" anchor="ctr">
                    <a:solidFill>
                      <a:schemeClr val="bg1"/>
                    </a:solidFill>
                  </a:tcP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22</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solidFill>
                      <a:schemeClr val="bg1"/>
                    </a:solidFill>
                  </a:tcP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10</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solidFill>
                      <a:schemeClr val="bg1"/>
                    </a:solidFill>
                  </a:tcP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4</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solidFill>
                      <a:schemeClr val="bg1"/>
                    </a:solidFill>
                  </a:tcP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36</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solidFill>
                      <a:schemeClr val="bg1"/>
                    </a:solidFill>
                  </a:tcP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30%</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solidFill>
                      <a:schemeClr val="bg1"/>
                    </a:solidFill>
                  </a:tcPr>
                </a:tc>
                <a:tc>
                  <a:txBody>
                    <a:bodyPr/>
                    <a:lstStyle/>
                    <a:p>
                      <a:pPr marL="0" algn="ctr" defTabSz="914400" rtl="0" eaLnBrk="1" fontAlgn="b" latinLnBrk="0" hangingPunct="1"/>
                      <a:r>
                        <a:rPr lang="en-US" sz="1800" kern="1200" dirty="0">
                          <a:solidFill>
                            <a:schemeClr val="dk1"/>
                          </a:solidFill>
                          <a:latin typeface="Segoe UI Semibold" panose="020B0702040204020203" pitchFamily="34" charset="0"/>
                          <a:ea typeface="+mn-ea"/>
                          <a:cs typeface="+mn-cs"/>
                        </a:rPr>
                        <a:t>120</a:t>
                      </a:r>
                      <a:endParaRPr lang="ru-RU" sz="1800" kern="1200" dirty="0">
                        <a:solidFill>
                          <a:schemeClr val="dk1"/>
                        </a:solidFill>
                        <a:latin typeface="Segoe UI Semibold" panose="020B0702040204020203" pitchFamily="34" charset="0"/>
                        <a:ea typeface="+mn-ea"/>
                        <a:cs typeface="+mn-cs"/>
                      </a:endParaRPr>
                    </a:p>
                  </a:txBody>
                  <a:tcPr marL="5809" marR="5809" marT="5809" marB="0" anchor="ctr">
                    <a:solidFill>
                      <a:schemeClr val="bg1"/>
                    </a:solidFill>
                  </a:tcPr>
                </a:tc>
                <a:extLst>
                  <a:ext uri="{0D108BD9-81ED-4DB2-BD59-A6C34878D82A}">
                    <a16:rowId xmlns:a16="http://schemas.microsoft.com/office/drawing/2014/main" val="1840073285"/>
                  </a:ext>
                </a:extLst>
              </a:tr>
            </a:tbl>
          </a:graphicData>
        </a:graphic>
      </p:graphicFrame>
      <p:pic>
        <p:nvPicPr>
          <p:cNvPr id="8"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0046" y="2810984"/>
            <a:ext cx="2880320" cy="3840426"/>
          </a:xfrm>
          <a:prstGeom prst="rect">
            <a:avLst/>
          </a:prstGeom>
          <a:effectLst>
            <a:outerShdw blurRad="50800" dist="38100" dir="2700000" algn="tl" rotWithShape="0">
              <a:prstClr val="black">
                <a:alpha val="40000"/>
              </a:prstClr>
            </a:outerShdw>
          </a:effectLst>
        </p:spPr>
      </p:pic>
      <p:pic>
        <p:nvPicPr>
          <p:cNvPr id="10" name="Рисунок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0046" y="533156"/>
            <a:ext cx="2880320" cy="2160241"/>
          </a:xfrm>
          <a:prstGeom prst="rect">
            <a:avLst/>
          </a:prstGeom>
          <a:effectLst>
            <a:outerShdw blurRad="50800" dist="38100" dir="2700000" algn="tl" rotWithShape="0">
              <a:prstClr val="black">
                <a:alpha val="40000"/>
              </a:prstClr>
            </a:outerShdw>
          </a:effectLst>
        </p:spPr>
      </p:pic>
      <p:sp>
        <p:nvSpPr>
          <p:cNvPr id="11" name="Прямоугольник 3"/>
          <p:cNvSpPr/>
          <p:nvPr/>
        </p:nvSpPr>
        <p:spPr>
          <a:xfrm>
            <a:off x="368968" y="1327709"/>
            <a:ext cx="8080088" cy="2673415"/>
          </a:xfrm>
          <a:prstGeom prst="rect">
            <a:avLst/>
          </a:prstGeom>
        </p:spPr>
        <p:txBody>
          <a:bodyPr wrap="square" lIns="72000" tIns="36000" rIns="72000" bIns="36000">
            <a:spAutoFit/>
          </a:bodyPr>
          <a:lstStyle/>
          <a:p>
            <a:r>
              <a:rPr lang="en-US" sz="1600" b="1" dirty="0">
                <a:latin typeface="Segoe UI" panose="020B0502040204020203" pitchFamily="34" charset="0"/>
                <a:ea typeface="Segoe UI" panose="020B0502040204020203" pitchFamily="34" charset="0"/>
                <a:cs typeface="Segoe UI" panose="020B0502040204020203" pitchFamily="34" charset="0"/>
              </a:rPr>
              <a:t>Via bank accounts. </a:t>
            </a:r>
          </a:p>
          <a:p>
            <a:pPr marL="285750" indent="-285750">
              <a:buFont typeface="Arial" panose="020B0604020202020204" pitchFamily="34" charset="0"/>
              <a:buChar char="•"/>
            </a:pPr>
            <a:r>
              <a:rPr lang="en-US" sz="1500" dirty="0">
                <a:solidFill>
                  <a:srgbClr val="000000"/>
                </a:solidFill>
                <a:latin typeface="Segoe UI" panose="020B0502040204020203" pitchFamily="34" charset="0"/>
                <a:ea typeface="Segoe UI" panose="020B0502040204020203" pitchFamily="34" charset="0"/>
                <a:cs typeface="Segoe UI" panose="020B0502040204020203" pitchFamily="34" charset="0"/>
              </a:rPr>
              <a:t>Standard account to account money transfer</a:t>
            </a:r>
            <a:endParaRPr lang="en-US" sz="1500" b="1" dirty="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500" dirty="0">
                <a:solidFill>
                  <a:srgbClr val="000000"/>
                </a:solidFill>
                <a:latin typeface="Segoe UI" panose="020B0502040204020203" pitchFamily="34" charset="0"/>
                <a:ea typeface="Segoe UI" panose="020B0502040204020203" pitchFamily="34" charset="0"/>
                <a:cs typeface="Segoe UI" panose="020B0502040204020203" pitchFamily="34" charset="0"/>
              </a:rPr>
              <a:t>Required: Full Name , bank account number, phone number</a:t>
            </a:r>
            <a:endParaRPr lang="en-US" sz="1500" dirty="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US" sz="1500" dirty="0">
                <a:latin typeface="Segoe UI" panose="020B0502040204020203" pitchFamily="34" charset="0"/>
                <a:ea typeface="Segoe UI" panose="020B0502040204020203" pitchFamily="34" charset="0"/>
                <a:cs typeface="Segoe UI" panose="020B0502040204020203" pitchFamily="34" charset="0"/>
              </a:rPr>
              <a:t>KYC:  </a:t>
            </a:r>
            <a:r>
              <a:rPr lang="en-US" sz="1500" dirty="0">
                <a:solidFill>
                  <a:srgbClr val="000000"/>
                </a:solidFill>
                <a:latin typeface="Segoe UI" panose="020B0502040204020203" pitchFamily="34" charset="0"/>
                <a:ea typeface="Segoe UI" panose="020B0502040204020203" pitchFamily="34" charset="0"/>
                <a:cs typeface="Segoe UI" panose="020B0502040204020203" pitchFamily="34" charset="0"/>
              </a:rPr>
              <a:t>NRC card or passport, saving account book (presented on photo)</a:t>
            </a:r>
            <a:endParaRPr lang="en-US" sz="1500" dirty="0">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endParaRPr lang="en-US" sz="1600" dirty="0">
              <a:latin typeface="Segoe UI" panose="020B0502040204020203" pitchFamily="34" charset="0"/>
              <a:ea typeface="Segoe UI" panose="020B0502040204020203" pitchFamily="34" charset="0"/>
              <a:cs typeface="Segoe UI" panose="020B0502040204020203" pitchFamily="34" charset="0"/>
            </a:endParaRPr>
          </a:p>
          <a:p>
            <a:r>
              <a:rPr lang="en-US" sz="1600" b="1" dirty="0">
                <a:latin typeface="Segoe UI" panose="020B0502040204020203" pitchFamily="34" charset="0"/>
                <a:ea typeface="Segoe UI" panose="020B0502040204020203" pitchFamily="34" charset="0"/>
                <a:cs typeface="Segoe UI" panose="020B0502040204020203" pitchFamily="34" charset="0"/>
              </a:rPr>
              <a:t>Via bank`s domestic remittance. </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possible to send money to an individual without opening an account to any branch of </a:t>
            </a:r>
            <a:r>
              <a:rPr lang="en-US" sz="1500" dirty="0">
                <a:solidFill>
                  <a:srgbClr val="000000"/>
                </a:solidFill>
                <a:latin typeface="Segoe UI" panose="020B0502040204020203" pitchFamily="34" charset="0"/>
                <a:ea typeface="Segoe UI" panose="020B0502040204020203" pitchFamily="34" charset="0"/>
                <a:cs typeface="Segoe UI" panose="020B0502040204020203" pitchFamily="34" charset="0"/>
              </a:rPr>
              <a:t>bank</a:t>
            </a:r>
          </a:p>
          <a:p>
            <a:pPr marL="285750" indent="-285750">
              <a:buFont typeface="Arial" panose="020B0604020202020204" pitchFamily="34" charset="0"/>
              <a:buChar char="•"/>
            </a:pPr>
            <a:r>
              <a:rPr lang="en-US" sz="1500" dirty="0">
                <a:solidFill>
                  <a:srgbClr val="000000"/>
                </a:solidFill>
                <a:latin typeface="Segoe UI" panose="020B0502040204020203" pitchFamily="34" charset="0"/>
                <a:ea typeface="Segoe UI" panose="020B0502040204020203" pitchFamily="34" charset="0"/>
                <a:cs typeface="Segoe UI" panose="020B0502040204020203" pitchFamily="34" charset="0"/>
              </a:rPr>
              <a:t>If there was now withdrawal, the money can be return back to sender</a:t>
            </a:r>
          </a:p>
          <a:p>
            <a:pPr marL="285750" indent="-285750">
              <a:buFont typeface="Arial" panose="020B0604020202020204" pitchFamily="34" charset="0"/>
              <a:buChar char="•"/>
            </a:pPr>
            <a:r>
              <a:rPr lang="en-US" sz="1500" dirty="0">
                <a:solidFill>
                  <a:srgbClr val="000000"/>
                </a:solidFill>
                <a:latin typeface="Segoe UI" panose="020B0502040204020203" pitchFamily="34" charset="0"/>
                <a:ea typeface="Segoe UI" panose="020B0502040204020203" pitchFamily="34" charset="0"/>
                <a:cs typeface="Segoe UI" panose="020B0502040204020203" pitchFamily="34" charset="0"/>
              </a:rPr>
              <a:t>Required: Full Name , Home address , number of NRC or passport, Phone number </a:t>
            </a:r>
          </a:p>
          <a:p>
            <a:pPr marL="285750" indent="-285750">
              <a:buFont typeface="Arial" panose="020B0604020202020204" pitchFamily="34" charset="0"/>
              <a:buChar char="•"/>
            </a:pPr>
            <a:r>
              <a:rPr lang="en-US" sz="1500" dirty="0">
                <a:solidFill>
                  <a:srgbClr val="000000"/>
                </a:solidFill>
                <a:latin typeface="Segoe UI" panose="020B0502040204020203" pitchFamily="34" charset="0"/>
                <a:ea typeface="Segoe UI" panose="020B0502040204020203" pitchFamily="34" charset="0"/>
                <a:cs typeface="Segoe UI" panose="020B0502040204020203" pitchFamily="34" charset="0"/>
              </a:rPr>
              <a:t>KYC:  NRC card or passport</a:t>
            </a:r>
          </a:p>
        </p:txBody>
      </p:sp>
      <p:sp>
        <p:nvSpPr>
          <p:cNvPr id="2" name="Rectangle 1"/>
          <p:cNvSpPr/>
          <p:nvPr/>
        </p:nvSpPr>
        <p:spPr>
          <a:xfrm>
            <a:off x="5569458" y="3693481"/>
            <a:ext cx="2801536" cy="400110"/>
          </a:xfrm>
          <a:prstGeom prst="rect">
            <a:avLst/>
          </a:prstGeom>
        </p:spPr>
        <p:txBody>
          <a:bodyPr wrap="none">
            <a:spAutoFit/>
          </a:bodyPr>
          <a:lstStyle/>
          <a:p>
            <a:r>
              <a:rPr lang="en-US" sz="2000" dirty="0">
                <a:latin typeface="Segoe UI Semibold" panose="020B0702040204020203" pitchFamily="34" charset="0"/>
              </a:rPr>
              <a:t>TOP bank penetration </a:t>
            </a:r>
            <a:endParaRPr lang="ru-RU" sz="2000" dirty="0">
              <a:latin typeface="Segoe UI Semibold" panose="020B0702040204020203" pitchFamily="34" charset="0"/>
            </a:endParaRPr>
          </a:p>
        </p:txBody>
      </p:sp>
    </p:spTree>
    <p:extLst>
      <p:ext uri="{BB962C8B-B14F-4D97-AF65-F5344CB8AC3E}">
        <p14:creationId xmlns:p14="http://schemas.microsoft.com/office/powerpoint/2010/main" val="37243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Customer identification/ banking KYC</a:t>
            </a:r>
          </a:p>
        </p:txBody>
      </p:sp>
      <p:sp>
        <p:nvSpPr>
          <p:cNvPr id="11" name="Прямоугольник 3"/>
          <p:cNvSpPr/>
          <p:nvPr/>
        </p:nvSpPr>
        <p:spPr>
          <a:xfrm>
            <a:off x="368968" y="1171257"/>
            <a:ext cx="11549054" cy="1323439"/>
          </a:xfrm>
          <a:prstGeom prst="rect">
            <a:avLst/>
          </a:prstGeom>
        </p:spPr>
        <p:txBody>
          <a:bodyPr wrap="square">
            <a:spAutoFit/>
          </a:bodyPr>
          <a:lstStyle/>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Loans to be disbursed via banks only. We believe that bank identification on account opening will fully replace internal KYC.</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Banks perform sophisticated check and require Passport or National Identity Card (NRC) to open an account.</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Every Passport or NRC to be validated by bank employee, who must follow validation procedure (check security features)</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Bank may confirm the validity of the official documentation provided through certification by an authorized person</a:t>
            </a:r>
          </a:p>
          <a:p>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13"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63" y="2302143"/>
            <a:ext cx="2622241" cy="1744799"/>
          </a:xfrm>
          <a:prstGeom prst="rect">
            <a:avLst/>
          </a:prstGeom>
          <a:effectLst>
            <a:outerShdw blurRad="50800" dist="38100" dir="2700000" algn="tl" rotWithShape="0">
              <a:prstClr val="black">
                <a:alpha val="40000"/>
              </a:prstClr>
            </a:outerShdw>
          </a:effectLst>
        </p:spPr>
      </p:pic>
      <p:pic>
        <p:nvPicPr>
          <p:cNvPr id="14" name="Рисунок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263" y="4132606"/>
            <a:ext cx="1759805" cy="2538707"/>
          </a:xfrm>
          <a:prstGeom prst="rect">
            <a:avLst/>
          </a:prstGeom>
          <a:effectLst>
            <a:outerShdw blurRad="50800" dist="38100" dir="2700000" algn="tl" rotWithShape="0">
              <a:prstClr val="black">
                <a:alpha val="40000"/>
              </a:prstClr>
            </a:outerShdw>
          </a:effectLst>
        </p:spPr>
      </p:pic>
      <p:pic>
        <p:nvPicPr>
          <p:cNvPr id="15" name="Рисунок 3"/>
          <p:cNvPicPr>
            <a:picLocks noChangeAspect="1"/>
          </p:cNvPicPr>
          <p:nvPr/>
        </p:nvPicPr>
        <p:blipFill rotWithShape="1">
          <a:blip r:embed="rId4" cstate="print">
            <a:extLst>
              <a:ext uri="{28A0092B-C50C-407E-A947-70E740481C1C}">
                <a14:useLocalDpi xmlns:a14="http://schemas.microsoft.com/office/drawing/2010/main" val="0"/>
              </a:ext>
            </a:extLst>
          </a:blip>
          <a:srcRect t="8507" r="1279"/>
          <a:stretch/>
        </p:blipFill>
        <p:spPr>
          <a:xfrm>
            <a:off x="2258743" y="4135874"/>
            <a:ext cx="3647700" cy="2535440"/>
          </a:xfrm>
          <a:prstGeom prst="rect">
            <a:avLst/>
          </a:prstGeom>
          <a:effectLst>
            <a:outerShdw blurRad="50800" dist="38100" dir="2700000" algn="tl" rotWithShape="0">
              <a:prstClr val="black">
                <a:alpha val="40000"/>
              </a:prstClr>
            </a:outerShdw>
          </a:effectLst>
        </p:spPr>
      </p:pic>
      <p:sp>
        <p:nvSpPr>
          <p:cNvPr id="3" name="Rectangle 2"/>
          <p:cNvSpPr/>
          <p:nvPr/>
        </p:nvSpPr>
        <p:spPr>
          <a:xfrm rot="16200000">
            <a:off x="-524012" y="2970500"/>
            <a:ext cx="1641219" cy="400110"/>
          </a:xfrm>
          <a:prstGeom prst="rect">
            <a:avLst/>
          </a:prstGeom>
        </p:spPr>
        <p:txBody>
          <a:bodyPr wrap="none">
            <a:spAutoFit/>
          </a:bodyPr>
          <a:lstStyle/>
          <a:p>
            <a:pPr algn="ctr"/>
            <a:r>
              <a:rPr lang="en-US" sz="2000" dirty="0">
                <a:latin typeface="Segoe UI Semibold" panose="020B0702040204020203" pitchFamily="34" charset="0"/>
              </a:rPr>
              <a:t>Current NRC</a:t>
            </a:r>
          </a:p>
        </p:txBody>
      </p:sp>
      <p:pic>
        <p:nvPicPr>
          <p:cNvPr id="16"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3635" y="2294169"/>
            <a:ext cx="2634226" cy="1752773"/>
          </a:xfrm>
          <a:prstGeom prst="rect">
            <a:avLst/>
          </a:prstGeom>
          <a:effectLst>
            <a:outerShdw blurRad="50800" dist="38100" dir="2700000" algn="tl" rotWithShape="0">
              <a:prstClr val="black">
                <a:alpha val="40000"/>
              </a:prstClr>
            </a:outerShdw>
          </a:effectLst>
        </p:spPr>
      </p:pic>
      <p:sp>
        <p:nvSpPr>
          <p:cNvPr id="17" name="Rectangle 16"/>
          <p:cNvSpPr/>
          <p:nvPr/>
        </p:nvSpPr>
        <p:spPr>
          <a:xfrm rot="16200000">
            <a:off x="-772219" y="5276855"/>
            <a:ext cx="2137637" cy="400110"/>
          </a:xfrm>
          <a:prstGeom prst="rect">
            <a:avLst/>
          </a:prstGeom>
        </p:spPr>
        <p:txBody>
          <a:bodyPr wrap="none">
            <a:spAutoFit/>
          </a:bodyPr>
          <a:lstStyle/>
          <a:p>
            <a:pPr algn="ctr"/>
            <a:r>
              <a:rPr lang="en-US" sz="2000" dirty="0">
                <a:latin typeface="Segoe UI Semibold" panose="020B0702040204020203" pitchFamily="34" charset="0"/>
              </a:rPr>
              <a:t>Current passport</a:t>
            </a:r>
          </a:p>
        </p:txBody>
      </p:sp>
      <p:sp>
        <p:nvSpPr>
          <p:cNvPr id="18" name="Rectangle 9"/>
          <p:cNvSpPr/>
          <p:nvPr/>
        </p:nvSpPr>
        <p:spPr>
          <a:xfrm>
            <a:off x="6066574" y="2294169"/>
            <a:ext cx="5851448" cy="2852063"/>
          </a:xfrm>
          <a:prstGeom prst="rect">
            <a:avLst/>
          </a:prstGeom>
        </p:spPr>
        <p:txBody>
          <a:bodyPr wrap="square">
            <a:spAutoFit/>
          </a:bodyPr>
          <a:lstStyle/>
          <a:p>
            <a:r>
              <a:rPr lang="en-MY" sz="1600" b="1" dirty="0">
                <a:latin typeface="Segoe UI" panose="020B0502040204020203" pitchFamily="34" charset="0"/>
                <a:ea typeface="Segoe UI" panose="020B0502040204020203" pitchFamily="34" charset="0"/>
                <a:cs typeface="Segoe UI" panose="020B0502040204020203" pitchFamily="34" charset="0"/>
              </a:rPr>
              <a:t>National Registration Identity Card (NRIC)</a:t>
            </a:r>
          </a:p>
          <a:p>
            <a:pPr marL="285750" indent="-285750">
              <a:buFont typeface="Arial" panose="020B0604020202020204" pitchFamily="34" charset="0"/>
              <a:buChar char="•"/>
            </a:pPr>
            <a:r>
              <a:rPr lang="en-MY" sz="1600" dirty="0">
                <a:solidFill>
                  <a:srgbClr val="000000"/>
                </a:solidFill>
                <a:latin typeface="Segoe UI" panose="020B0502040204020203" pitchFamily="34" charset="0"/>
                <a:ea typeface="Segoe UI" panose="020B0502040204020203" pitchFamily="34" charset="0"/>
                <a:cs typeface="Segoe UI" panose="020B0502040204020203" pitchFamily="34" charset="0"/>
              </a:rPr>
              <a:t>Coverage - NRC covers 100% of</a:t>
            </a: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 citizens</a:t>
            </a:r>
            <a:endParaRPr lang="en-MY" sz="1600"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MY" sz="1600" dirty="0">
                <a:solidFill>
                  <a:srgbClr val="000000"/>
                </a:solidFill>
                <a:latin typeface="Segoe UI" panose="020B0502040204020203" pitchFamily="34" charset="0"/>
                <a:ea typeface="Segoe UI" panose="020B0502040204020203" pitchFamily="34" charset="0"/>
                <a:cs typeface="Segoe UI" panose="020B0502040204020203" pitchFamily="34" charset="0"/>
              </a:rPr>
              <a:t>Availability – 100%, in possession with clients all the time</a:t>
            </a:r>
          </a:p>
          <a:p>
            <a:pPr marL="285750" indent="-285750">
              <a:buFont typeface="Arial" panose="020B0604020202020204" pitchFamily="34" charset="0"/>
              <a:buChar char="•"/>
            </a:pPr>
            <a:endParaRPr lang="en-MY" sz="1600" dirty="0">
              <a:latin typeface="Segoe UI" panose="020B0502040204020203" pitchFamily="34" charset="0"/>
              <a:ea typeface="Segoe UI" panose="020B0502040204020203" pitchFamily="34" charset="0"/>
              <a:cs typeface="Segoe UI" panose="020B0502040204020203" pitchFamily="34" charset="0"/>
            </a:endParaRPr>
          </a:p>
          <a:p>
            <a:pPr>
              <a:spcAft>
                <a:spcPts val="400"/>
              </a:spcAft>
            </a:pPr>
            <a:r>
              <a:rPr lang="en-US" sz="1600" b="1" dirty="0">
                <a:latin typeface="Segoe UI" panose="020B0502040204020203" pitchFamily="34" charset="0"/>
                <a:ea typeface="Segoe UI" panose="020B0502040204020203" pitchFamily="34" charset="0"/>
                <a:cs typeface="Segoe UI" panose="020B0502040204020203" pitchFamily="34" charset="0"/>
              </a:rPr>
              <a:t>Security features on the NRC</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The following items fluoresce under a UV light:</a:t>
            </a:r>
          </a:p>
          <a:p>
            <a:pPr marL="742950" lvl="2"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pink security fibers</a:t>
            </a:r>
          </a:p>
          <a:p>
            <a:pPr marL="742950" lvl="2"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water mark (national flag with five-pointed star) </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special paper as for banknotes with micro lettering</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embossed plastic surface</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Thumbprint</a:t>
            </a:r>
          </a:p>
        </p:txBody>
      </p:sp>
      <p:sp>
        <p:nvSpPr>
          <p:cNvPr id="19" name="TextBox 18"/>
          <p:cNvSpPr txBox="1"/>
          <p:nvPr/>
        </p:nvSpPr>
        <p:spPr>
          <a:xfrm>
            <a:off x="6143495" y="5100685"/>
            <a:ext cx="5610141" cy="1384995"/>
          </a:xfrm>
          <a:prstGeom prst="rect">
            <a:avLst/>
          </a:prstGeom>
          <a:noFill/>
          <a:ln>
            <a:solidFill>
              <a:srgbClr val="40A8EE"/>
            </a:solidFill>
          </a:ln>
        </p:spPr>
        <p:txBody>
          <a:bodyPr wrap="square" rtlCol="0">
            <a:spAutoFit/>
          </a:bodyPr>
          <a:lstStyle/>
          <a:p>
            <a:pPr marL="158750" indent="-158750">
              <a:buFont typeface="Arial" charset="0"/>
              <a:buChar char="•"/>
            </a:pPr>
            <a:r>
              <a:rPr lang="en-US" sz="1400" dirty="0">
                <a:latin typeface="Segoe UI Light" panose="020B0502040204020203" pitchFamily="34" charset="0"/>
              </a:rPr>
              <a:t>The Bank is responsible for validation of personal data provided by Customer (legal opinion)</a:t>
            </a:r>
          </a:p>
          <a:p>
            <a:pPr marL="158750" indent="-158750">
              <a:buFont typeface="Arial" charset="0"/>
              <a:buChar char="•"/>
            </a:pPr>
            <a:r>
              <a:rPr lang="en-US" sz="1400" dirty="0">
                <a:latin typeface="Segoe UI Semibold" panose="020B0702040204020203" pitchFamily="34" charset="0"/>
              </a:rPr>
              <a:t>Whoever forges an ID document shall be punished with 10 years imprisonment</a:t>
            </a:r>
          </a:p>
          <a:p>
            <a:pPr marL="158750" indent="-158750">
              <a:buFont typeface="Arial" charset="0"/>
              <a:buChar char="•"/>
            </a:pPr>
            <a:r>
              <a:rPr lang="en-MY" sz="1400" dirty="0">
                <a:latin typeface="Segoe UI Light" panose="020B0502040204020203" pitchFamily="34" charset="0"/>
              </a:rPr>
              <a:t>NRC is always available, cost of obtaining the fake is higher than target loan amount</a:t>
            </a:r>
          </a:p>
        </p:txBody>
      </p:sp>
    </p:spTree>
    <p:extLst>
      <p:ext uri="{BB962C8B-B14F-4D97-AF65-F5344CB8AC3E}">
        <p14:creationId xmlns:p14="http://schemas.microsoft.com/office/powerpoint/2010/main" val="1398244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Risk Loss curve</a:t>
            </a:r>
          </a:p>
        </p:txBody>
      </p:sp>
      <p:graphicFrame>
        <p:nvGraphicFramePr>
          <p:cNvPr id="21" name="Chart 1">
            <a:extLst/>
          </p:cNvPr>
          <p:cNvGraphicFramePr>
            <a:graphicFrameLocks/>
          </p:cNvGraphicFramePr>
          <p:nvPr>
            <p:extLst>
              <p:ext uri="{D42A27DB-BD31-4B8C-83A1-F6EECF244321}">
                <p14:modId xmlns:p14="http://schemas.microsoft.com/office/powerpoint/2010/main" val="1130305545"/>
              </p:ext>
            </p:extLst>
          </p:nvPr>
        </p:nvGraphicFramePr>
        <p:xfrm>
          <a:off x="1315897" y="760564"/>
          <a:ext cx="9036188" cy="5695624"/>
        </p:xfrm>
        <a:graphic>
          <a:graphicData uri="http://schemas.openxmlformats.org/drawingml/2006/chart">
            <c:chart xmlns:c="http://schemas.openxmlformats.org/drawingml/2006/chart" xmlns:r="http://schemas.openxmlformats.org/officeDocument/2006/relationships" r:id="rId2"/>
          </a:graphicData>
        </a:graphic>
      </p:graphicFrame>
      <p:cxnSp>
        <p:nvCxnSpPr>
          <p:cNvPr id="23" name="Straight Connector 7"/>
          <p:cNvCxnSpPr/>
          <p:nvPr/>
        </p:nvCxnSpPr>
        <p:spPr>
          <a:xfrm flipH="1">
            <a:off x="2431638" y="2944010"/>
            <a:ext cx="144016" cy="409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32"/>
          <p:cNvCxnSpPr/>
          <p:nvPr/>
        </p:nvCxnSpPr>
        <p:spPr>
          <a:xfrm flipV="1">
            <a:off x="5105052" y="4444115"/>
            <a:ext cx="92644" cy="673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33"/>
          <p:cNvCxnSpPr/>
          <p:nvPr/>
        </p:nvCxnSpPr>
        <p:spPr>
          <a:xfrm flipV="1">
            <a:off x="7959242" y="4627833"/>
            <a:ext cx="332019" cy="505705"/>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536094" y="5118071"/>
            <a:ext cx="1852330" cy="646331"/>
          </a:xfrm>
          <a:prstGeom prst="rect">
            <a:avLst/>
          </a:prstGeom>
          <a:solidFill>
            <a:schemeClr val="bg1"/>
          </a:solidFill>
          <a:ln>
            <a:solidFill>
              <a:schemeClr val="accent1"/>
            </a:solidFill>
          </a:ln>
        </p:spPr>
        <p:txBody>
          <a:bodyPr wrap="square" rtlCol="0">
            <a:spAutoFit/>
          </a:bodyPr>
          <a:lstStyle/>
          <a:p>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Customer’s long term repayment behavior identified</a:t>
            </a:r>
          </a:p>
        </p:txBody>
      </p:sp>
      <p:cxnSp>
        <p:nvCxnSpPr>
          <p:cNvPr id="28" name="Straight Connector 36"/>
          <p:cNvCxnSpPr/>
          <p:nvPr/>
        </p:nvCxnSpPr>
        <p:spPr>
          <a:xfrm flipV="1">
            <a:off x="9023999" y="3354582"/>
            <a:ext cx="415444" cy="1301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38"/>
          <p:cNvCxnSpPr/>
          <p:nvPr/>
        </p:nvCxnSpPr>
        <p:spPr>
          <a:xfrm flipV="1">
            <a:off x="9488422" y="4701351"/>
            <a:ext cx="214552" cy="432188"/>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719279" y="5118071"/>
            <a:ext cx="2753086" cy="461665"/>
          </a:xfrm>
          <a:prstGeom prst="rect">
            <a:avLst/>
          </a:prstGeom>
          <a:solidFill>
            <a:schemeClr val="bg1"/>
          </a:solidFill>
          <a:ln>
            <a:solidFill>
              <a:schemeClr val="accent1"/>
            </a:solidFill>
          </a:ln>
        </p:spPr>
        <p:txBody>
          <a:bodyPr wrap="square" rtlCol="0">
            <a:spAutoFit/>
          </a:bodyPr>
          <a:lstStyle/>
          <a:p>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Unsatisfactory customers identified and filtered out</a:t>
            </a:r>
            <a:endParaRPr lang="en-MY" sz="1200" dirty="0">
              <a:latin typeface="Segoe UI" panose="020B0502040204020203" pitchFamily="34" charset="0"/>
              <a:ea typeface="Segoe UI" panose="020B0502040204020203" pitchFamily="34" charset="0"/>
              <a:cs typeface="Segoe UI" panose="020B0502040204020203" pitchFamily="34" charset="0"/>
            </a:endParaRPr>
          </a:p>
        </p:txBody>
      </p:sp>
      <p:sp>
        <p:nvSpPr>
          <p:cNvPr id="31" name="TextBox 30"/>
          <p:cNvSpPr txBox="1"/>
          <p:nvPr/>
        </p:nvSpPr>
        <p:spPr>
          <a:xfrm>
            <a:off x="2209267" y="5115806"/>
            <a:ext cx="1957051" cy="646331"/>
          </a:xfrm>
          <a:prstGeom prst="rect">
            <a:avLst/>
          </a:prstGeom>
          <a:solidFill>
            <a:schemeClr val="bg1"/>
          </a:solidFill>
          <a:ln>
            <a:solidFill>
              <a:schemeClr val="accent1"/>
            </a:solidFill>
          </a:ln>
        </p:spPr>
        <p:txBody>
          <a:bodyPr wrap="square" rtlCol="0">
            <a:spAutoFit/>
          </a:bodyPr>
          <a:lstStyle/>
          <a:p>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Implement the first internal score card updated each 2-3 months</a:t>
            </a:r>
            <a:endParaRPr lang="en-MY" sz="1200" dirty="0">
              <a:latin typeface="Segoe UI" panose="020B0502040204020203" pitchFamily="34" charset="0"/>
              <a:ea typeface="Segoe UI" panose="020B0502040204020203" pitchFamily="34" charset="0"/>
              <a:cs typeface="Segoe UI" panose="020B0502040204020203" pitchFamily="34" charset="0"/>
            </a:endParaRPr>
          </a:p>
        </p:txBody>
      </p:sp>
      <p:cxnSp>
        <p:nvCxnSpPr>
          <p:cNvPr id="32" name="Straight Connector 28"/>
          <p:cNvCxnSpPr/>
          <p:nvPr/>
        </p:nvCxnSpPr>
        <p:spPr>
          <a:xfrm flipV="1">
            <a:off x="3722897" y="4079924"/>
            <a:ext cx="442923" cy="1053614"/>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645540" y="5132814"/>
            <a:ext cx="1810081" cy="461665"/>
          </a:xfrm>
          <a:prstGeom prst="rect">
            <a:avLst/>
          </a:prstGeom>
          <a:solidFill>
            <a:schemeClr val="bg1"/>
          </a:solidFill>
          <a:ln>
            <a:solidFill>
              <a:schemeClr val="accent1"/>
            </a:solidFill>
          </a:ln>
        </p:spPr>
        <p:txBody>
          <a:bodyPr wrap="square" rtlCol="0">
            <a:spAutoFit/>
          </a:bodyPr>
          <a:lstStyle/>
          <a:p>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Using web history data, update of score card</a:t>
            </a:r>
          </a:p>
        </p:txBody>
      </p:sp>
      <p:sp>
        <p:nvSpPr>
          <p:cNvPr id="34" name="TextBox 33"/>
          <p:cNvSpPr txBox="1"/>
          <p:nvPr/>
        </p:nvSpPr>
        <p:spPr>
          <a:xfrm>
            <a:off x="2213658" y="2543900"/>
            <a:ext cx="1964290" cy="646331"/>
          </a:xfrm>
          <a:prstGeom prst="rect">
            <a:avLst/>
          </a:prstGeom>
          <a:solidFill>
            <a:schemeClr val="bg1"/>
          </a:solidFill>
          <a:ln>
            <a:solidFill>
              <a:schemeClr val="accent1"/>
            </a:solidFill>
          </a:ln>
        </p:spPr>
        <p:txBody>
          <a:bodyPr wrap="square" rtlCol="0" anchor="t">
            <a:spAutoFit/>
          </a:bodyPr>
          <a:lstStyle/>
          <a:p>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Start with the Credit rules, Anti-fraud rules, Phone verifications</a:t>
            </a:r>
          </a:p>
        </p:txBody>
      </p:sp>
      <p:cxnSp>
        <p:nvCxnSpPr>
          <p:cNvPr id="35" name="Straight Connector 30"/>
          <p:cNvCxnSpPr/>
          <p:nvPr/>
        </p:nvCxnSpPr>
        <p:spPr>
          <a:xfrm>
            <a:off x="5711631" y="3281806"/>
            <a:ext cx="176391" cy="1184269"/>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551971" y="3035585"/>
            <a:ext cx="1295400" cy="461665"/>
          </a:xfrm>
          <a:prstGeom prst="rect">
            <a:avLst/>
          </a:prstGeom>
          <a:solidFill>
            <a:schemeClr val="bg1"/>
          </a:solidFill>
          <a:ln>
            <a:solidFill>
              <a:schemeClr val="accent1"/>
            </a:solidFill>
          </a:ln>
        </p:spPr>
        <p:txBody>
          <a:bodyPr wrap="square" rtlCol="0">
            <a:spAutoFit/>
          </a:bodyPr>
          <a:lstStyle/>
          <a:p>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Facebook data usage</a:t>
            </a:r>
          </a:p>
        </p:txBody>
      </p:sp>
      <p:sp>
        <p:nvSpPr>
          <p:cNvPr id="37" name="TextBox 36"/>
          <p:cNvSpPr txBox="1">
            <a:spLocks/>
          </p:cNvSpPr>
          <p:nvPr/>
        </p:nvSpPr>
        <p:spPr>
          <a:xfrm>
            <a:off x="195617" y="6093296"/>
            <a:ext cx="8192807" cy="646331"/>
          </a:xfrm>
          <a:prstGeom prst="rect">
            <a:avLst/>
          </a:prstGeom>
          <a:noFill/>
          <a:ln>
            <a:solidFill>
              <a:srgbClr val="40A8EE"/>
            </a:solidFill>
          </a:ln>
        </p:spPr>
        <p:txBody>
          <a:bodyPr wrap="square" rtlCol="0" anchor="t">
            <a:spAutoFit/>
          </a:bodyPr>
          <a:lstStyle/>
          <a:p>
            <a:r>
              <a:rPr lang="en-US" altLang="zh-CN" sz="1200" dirty="0">
                <a:latin typeface="Segoe UI Light" panose="020B0502040204020203" pitchFamily="34" charset="0"/>
              </a:rPr>
              <a:t>We expect the risk loss for new loans to be 30~40% at the beginning and then decrease to 20% EOY1 and then to stabilize at the level of 19% for New loans and 14-15% for Repeat at EOY2.</a:t>
            </a:r>
            <a:endParaRPr lang="zh-CN" altLang="en-US" sz="1200" dirty="0">
              <a:latin typeface="Segoe UI Light" panose="020B0502040204020203" pitchFamily="34" charset="0"/>
            </a:endParaRPr>
          </a:p>
          <a:p>
            <a:r>
              <a:rPr lang="en-US" sz="1200" dirty="0">
                <a:latin typeface="Segoe UI Light" panose="020B0502040204020203" pitchFamily="34" charset="0"/>
              </a:rPr>
              <a:t>From year to year risk will continue to decreasing as a result of risk strategies optimization.</a:t>
            </a:r>
          </a:p>
        </p:txBody>
      </p:sp>
      <p:sp>
        <p:nvSpPr>
          <p:cNvPr id="27" name="TextBox 26"/>
          <p:cNvSpPr txBox="1"/>
          <p:nvPr/>
        </p:nvSpPr>
        <p:spPr>
          <a:xfrm>
            <a:off x="8550432" y="2800584"/>
            <a:ext cx="1578582" cy="1015663"/>
          </a:xfrm>
          <a:prstGeom prst="rect">
            <a:avLst/>
          </a:prstGeom>
          <a:solidFill>
            <a:schemeClr val="bg1"/>
          </a:solidFill>
          <a:ln>
            <a:solidFill>
              <a:schemeClr val="accent1"/>
            </a:solidFill>
          </a:ln>
        </p:spPr>
        <p:txBody>
          <a:bodyPr wrap="square" rtlCol="0">
            <a:spAutoFit/>
          </a:bodyPr>
          <a:lstStyle/>
          <a:p>
            <a:r>
              <a:rPr lang="en-US" sz="1200" dirty="0">
                <a:solidFill>
                  <a:sysClr val="windowText" lastClr="000000"/>
                </a:solidFill>
                <a:latin typeface="Segoe UI" panose="020B0502040204020203" pitchFamily="34" charset="0"/>
                <a:ea typeface="Segoe UI" panose="020B0502040204020203" pitchFamily="34" charset="0"/>
                <a:cs typeface="Segoe UI" panose="020B0502040204020203" pitchFamily="34" charset="0"/>
              </a:rPr>
              <a:t>Internal score card with a 1 year maturity of client’s payment details identified</a:t>
            </a:r>
          </a:p>
        </p:txBody>
      </p:sp>
    </p:spTree>
    <p:extLst>
      <p:ext uri="{BB962C8B-B14F-4D97-AF65-F5344CB8AC3E}">
        <p14:creationId xmlns:p14="http://schemas.microsoft.com/office/powerpoint/2010/main" val="957430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801979" y="2710099"/>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14275" y="2821885"/>
            <a:ext cx="7484038"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IT</a:t>
            </a:r>
          </a:p>
        </p:txBody>
      </p:sp>
    </p:spTree>
    <p:extLst>
      <p:ext uri="{BB962C8B-B14F-4D97-AF65-F5344CB8AC3E}">
        <p14:creationId xmlns:p14="http://schemas.microsoft.com/office/powerpoint/2010/main" val="794734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IT architecture</a:t>
            </a:r>
          </a:p>
        </p:txBody>
      </p:sp>
      <p:pic>
        <p:nvPicPr>
          <p:cNvPr id="12" name="Picture 2" descr="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1263" y="1268760"/>
            <a:ext cx="10291642" cy="513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2317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IT scope of work </a:t>
            </a:r>
          </a:p>
        </p:txBody>
      </p:sp>
      <p:graphicFrame>
        <p:nvGraphicFramePr>
          <p:cNvPr id="6" name="Таблица 2"/>
          <p:cNvGraphicFramePr>
            <a:graphicFrameLocks noGrp="1"/>
          </p:cNvGraphicFramePr>
          <p:nvPr>
            <p:extLst>
              <p:ext uri="{D42A27DB-BD31-4B8C-83A1-F6EECF244321}">
                <p14:modId xmlns:p14="http://schemas.microsoft.com/office/powerpoint/2010/main" val="1554541951"/>
              </p:ext>
            </p:extLst>
          </p:nvPr>
        </p:nvGraphicFramePr>
        <p:xfrm>
          <a:off x="481264" y="1622011"/>
          <a:ext cx="11387648" cy="4389120"/>
        </p:xfrm>
        <a:graphic>
          <a:graphicData uri="http://schemas.openxmlformats.org/drawingml/2006/table">
            <a:tbl>
              <a:tblPr firstRow="1" bandRow="1">
                <a:tableStyleId>{5C22544A-7EE6-4342-B048-85BDC9FD1C3A}</a:tableStyleId>
              </a:tblPr>
              <a:tblGrid>
                <a:gridCol w="3663852">
                  <a:extLst>
                    <a:ext uri="{9D8B030D-6E8A-4147-A177-3AD203B41FA5}">
                      <a16:colId xmlns:a16="http://schemas.microsoft.com/office/drawing/2014/main" val="20001"/>
                    </a:ext>
                  </a:extLst>
                </a:gridCol>
                <a:gridCol w="4059944">
                  <a:extLst>
                    <a:ext uri="{9D8B030D-6E8A-4147-A177-3AD203B41FA5}">
                      <a16:colId xmlns:a16="http://schemas.microsoft.com/office/drawing/2014/main" val="20002"/>
                    </a:ext>
                  </a:extLst>
                </a:gridCol>
                <a:gridCol w="3663852">
                  <a:extLst>
                    <a:ext uri="{9D8B030D-6E8A-4147-A177-3AD203B41FA5}">
                      <a16:colId xmlns:a16="http://schemas.microsoft.com/office/drawing/2014/main" val="20003"/>
                    </a:ext>
                  </a:extLst>
                </a:gridCol>
              </a:tblGrid>
              <a:tr h="365935">
                <a:tc>
                  <a:txBody>
                    <a:bodyPr/>
                    <a:lstStyle/>
                    <a:p>
                      <a:pPr algn="ctr"/>
                      <a:r>
                        <a:rPr lang="en-US" sz="2400" b="0" dirty="0">
                          <a:latin typeface="Segoe UI Semibold" panose="020B0702040204020203" pitchFamily="34" charset="0"/>
                        </a:rPr>
                        <a:t>Integration partner</a:t>
                      </a:r>
                    </a:p>
                  </a:txBody>
                  <a:tcPr/>
                </a:tc>
                <a:tc>
                  <a:txBody>
                    <a:bodyPr/>
                    <a:lstStyle/>
                    <a:p>
                      <a:pPr algn="ctr"/>
                      <a:r>
                        <a:rPr lang="en-US" sz="2400" b="0" dirty="0">
                          <a:latin typeface="Segoe UI Semibold" panose="020B0702040204020203" pitchFamily="34" charset="0"/>
                        </a:rPr>
                        <a:t>Type of the</a:t>
                      </a:r>
                      <a:r>
                        <a:rPr lang="en-US" sz="2400" b="0" baseline="0" dirty="0">
                          <a:latin typeface="Segoe UI Semibold" panose="020B0702040204020203" pitchFamily="34" charset="0"/>
                        </a:rPr>
                        <a:t> partner</a:t>
                      </a:r>
                      <a:endParaRPr lang="en-US" sz="2400" b="0" dirty="0">
                        <a:latin typeface="Segoe UI Semibold" panose="020B0702040204020203" pitchFamily="34" charset="0"/>
                      </a:endParaRPr>
                    </a:p>
                  </a:txBody>
                  <a:tcPr/>
                </a:tc>
                <a:tc>
                  <a:txBody>
                    <a:bodyPr/>
                    <a:lstStyle/>
                    <a:p>
                      <a:pPr algn="ctr"/>
                      <a:r>
                        <a:rPr lang="en-US" sz="2400" b="0" dirty="0">
                          <a:latin typeface="Segoe UI Semibold" panose="020B0702040204020203" pitchFamily="34" charset="0"/>
                        </a:rPr>
                        <a:t>Comments </a:t>
                      </a:r>
                    </a:p>
                  </a:txBody>
                  <a:tcPr/>
                </a:tc>
                <a:extLst>
                  <a:ext uri="{0D108BD9-81ED-4DB2-BD59-A6C34878D82A}">
                    <a16:rowId xmlns:a16="http://schemas.microsoft.com/office/drawing/2014/main" val="10000"/>
                  </a:ext>
                </a:extLst>
              </a:tr>
              <a:tr h="511307">
                <a:tc>
                  <a:txBody>
                    <a:bodyPr/>
                    <a:lstStyle/>
                    <a:p>
                      <a:r>
                        <a:rPr lang="en-US" sz="2000" dirty="0">
                          <a:latin typeface="Segoe UI" panose="020B0502040204020203" pitchFamily="34" charset="0"/>
                          <a:ea typeface="Segoe UI" panose="020B0502040204020203" pitchFamily="34" charset="0"/>
                          <a:cs typeface="Segoe UI" panose="020B0502040204020203" pitchFamily="34" charset="0"/>
                        </a:rPr>
                        <a:t>Berakah Peneil</a:t>
                      </a:r>
                      <a:endParaRPr lang="ru-RU" sz="2000" dirty="0">
                        <a:latin typeface="Segoe UI" panose="020B0502040204020203" pitchFamily="34" charset="0"/>
                        <a:ea typeface="Segoe UI" panose="020B0502040204020203" pitchFamily="34" charset="0"/>
                        <a:cs typeface="Segoe UI" panose="020B0502040204020203" pitchFamily="34" charset="0"/>
                      </a:endParaRPr>
                    </a:p>
                    <a:p>
                      <a:r>
                        <a:rPr lang="en-US" sz="2000" dirty="0">
                          <a:latin typeface="Segoe UI" panose="020B0502040204020203" pitchFamily="34" charset="0"/>
                          <a:ea typeface="Segoe UI" panose="020B0502040204020203" pitchFamily="34" charset="0"/>
                          <a:cs typeface="Segoe UI" panose="020B0502040204020203" pitchFamily="34" charset="0"/>
                          <a:hlinkClick r:id="rId3"/>
                        </a:rPr>
                        <a:t>www.berakahpeneil.com</a:t>
                      </a:r>
                      <a:endParaRPr lang="en-US" sz="2000" dirty="0">
                        <a:latin typeface="Segoe UI" panose="020B0502040204020203" pitchFamily="34" charset="0"/>
                        <a:ea typeface="Segoe UI" panose="020B0502040204020203" pitchFamily="34" charset="0"/>
                        <a:cs typeface="Segoe UI" panose="020B0502040204020203" pitchFamily="34" charset="0"/>
                      </a:endParaRPr>
                    </a:p>
                    <a:p>
                      <a:r>
                        <a:rPr lang="en-US" sz="2000" dirty="0">
                          <a:latin typeface="Segoe UI" panose="020B0502040204020203" pitchFamily="34" charset="0"/>
                          <a:ea typeface="Segoe UI" panose="020B0502040204020203" pitchFamily="34" charset="0"/>
                          <a:cs typeface="Segoe UI" panose="020B0502040204020203" pitchFamily="34" charset="0"/>
                          <a:hlinkClick r:id="rId4"/>
                        </a:rPr>
                        <a:t>www.odoo.com</a:t>
                      </a:r>
                      <a:r>
                        <a:rPr lang="en-US" sz="2000" dirty="0">
                          <a:latin typeface="Segoe UI" panose="020B0502040204020203" pitchFamily="34" charset="0"/>
                          <a:ea typeface="Segoe UI" panose="020B0502040204020203" pitchFamily="34" charset="0"/>
                          <a:cs typeface="Segoe UI" panose="020B0502040204020203" pitchFamily="34" charset="0"/>
                        </a:rPr>
                        <a:t> </a:t>
                      </a:r>
                    </a:p>
                  </a:txBody>
                  <a:tcPr>
                    <a:solidFill>
                      <a:schemeClr val="bg1"/>
                    </a:solidFill>
                  </a:tcPr>
                </a:tc>
                <a:tc>
                  <a:txBody>
                    <a:bodyPr/>
                    <a:lstStyle/>
                    <a:p>
                      <a:r>
                        <a:rPr lang="en-US" sz="2000" dirty="0">
                          <a:latin typeface="Segoe UI" panose="020B0502040204020203" pitchFamily="34" charset="0"/>
                          <a:ea typeface="Segoe UI" panose="020B0502040204020203" pitchFamily="34" charset="0"/>
                          <a:cs typeface="Segoe UI" panose="020B0502040204020203" pitchFamily="34" charset="0"/>
                        </a:rPr>
                        <a:t>GL system supplier</a:t>
                      </a:r>
                    </a:p>
                  </a:txBody>
                  <a:tcPr>
                    <a:solidFill>
                      <a:schemeClr val="bg1"/>
                    </a:solidFill>
                  </a:tcPr>
                </a:tc>
                <a:tc>
                  <a:txBody>
                    <a:bodyPr/>
                    <a:lstStyle/>
                    <a:p>
                      <a:r>
                        <a:rPr lang="en-US" sz="1800" dirty="0">
                          <a:latin typeface="Segoe UI" panose="020B0502040204020203" pitchFamily="34" charset="0"/>
                          <a:ea typeface="Segoe UI" panose="020B0502040204020203" pitchFamily="34" charset="0"/>
                          <a:cs typeface="Segoe UI" panose="020B0502040204020203" pitchFamily="34" charset="0"/>
                        </a:rPr>
                        <a:t>Odoo.com (GL system) regional integrator on Myanmar</a:t>
                      </a:r>
                    </a:p>
                  </a:txBody>
                  <a:tcPr>
                    <a:solidFill>
                      <a:schemeClr val="bg1"/>
                    </a:solidFill>
                  </a:tcPr>
                </a:tc>
                <a:extLst>
                  <a:ext uri="{0D108BD9-81ED-4DB2-BD59-A6C34878D82A}">
                    <a16:rowId xmlns:a16="http://schemas.microsoft.com/office/drawing/2014/main" val="10001"/>
                  </a:ext>
                </a:extLst>
              </a:tr>
              <a:tr h="511307">
                <a:tc>
                  <a:txBody>
                    <a:bodyPr/>
                    <a:lstStyle/>
                    <a:p>
                      <a:r>
                        <a:rPr lang="en-US" sz="2000" baseline="0" dirty="0" err="1">
                          <a:latin typeface="Segoe UI" panose="020B0502040204020203" pitchFamily="34" charset="0"/>
                          <a:ea typeface="Segoe UI" panose="020B0502040204020203" pitchFamily="34" charset="0"/>
                          <a:cs typeface="Segoe UI" panose="020B0502040204020203" pitchFamily="34" charset="0"/>
                        </a:rPr>
                        <a:t>TrueIDC</a:t>
                      </a:r>
                      <a:endParaRPr lang="en-US" sz="2000" baseline="0" dirty="0">
                        <a:latin typeface="Segoe UI" panose="020B0502040204020203" pitchFamily="34" charset="0"/>
                        <a:ea typeface="Segoe UI" panose="020B0502040204020203" pitchFamily="34" charset="0"/>
                        <a:cs typeface="Segoe UI" panose="020B0502040204020203" pitchFamily="34" charset="0"/>
                      </a:endParaRPr>
                    </a:p>
                    <a:p>
                      <a:r>
                        <a:rPr lang="en-US" sz="2000" baseline="0" dirty="0">
                          <a:latin typeface="Segoe UI" panose="020B0502040204020203" pitchFamily="34" charset="0"/>
                          <a:ea typeface="Segoe UI" panose="020B0502040204020203" pitchFamily="34" charset="0"/>
                          <a:cs typeface="Segoe UI" panose="020B0502040204020203" pitchFamily="34" charset="0"/>
                          <a:hlinkClick r:id="rId5"/>
                        </a:rPr>
                        <a:t>www.trueidc.com.mm</a:t>
                      </a:r>
                      <a:endParaRPr lang="en-US" sz="2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2000" dirty="0">
                          <a:latin typeface="Segoe UI" panose="020B0502040204020203" pitchFamily="34" charset="0"/>
                          <a:ea typeface="Segoe UI" panose="020B0502040204020203" pitchFamily="34" charset="0"/>
                          <a:cs typeface="Segoe UI" panose="020B0502040204020203" pitchFamily="34" charset="0"/>
                        </a:rPr>
                        <a:t>Call-center service provider</a:t>
                      </a:r>
                      <a:endParaRPr lang="en-US" sz="2000" baseline="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r>
                        <a:rPr lang="en-US" sz="1800" dirty="0">
                          <a:latin typeface="Segoe UI" panose="020B0502040204020203" pitchFamily="34" charset="0"/>
                          <a:ea typeface="Segoe UI" panose="020B0502040204020203" pitchFamily="34" charset="0"/>
                          <a:cs typeface="Segoe UI" panose="020B0502040204020203" pitchFamily="34" charset="0"/>
                        </a:rPr>
                        <a:t>Provides rental of workplaces ready to use for call-center</a:t>
                      </a:r>
                    </a:p>
                  </a:txBody>
                  <a:tcPr/>
                </a:tc>
                <a:extLst>
                  <a:ext uri="{0D108BD9-81ED-4DB2-BD59-A6C34878D82A}">
                    <a16:rowId xmlns:a16="http://schemas.microsoft.com/office/drawing/2014/main" val="10002"/>
                  </a:ext>
                </a:extLst>
              </a:tr>
              <a:tr h="472617">
                <a:tc>
                  <a:txBody>
                    <a:bodyPr/>
                    <a:lstStyle/>
                    <a:p>
                      <a:r>
                        <a:rPr lang="en-US" sz="2000" dirty="0">
                          <a:latin typeface="Segoe UI" panose="020B0502040204020203" pitchFamily="34" charset="0"/>
                          <a:ea typeface="Segoe UI" panose="020B0502040204020203" pitchFamily="34" charset="0"/>
                          <a:cs typeface="Segoe UI" panose="020B0502040204020203" pitchFamily="34" charset="0"/>
                        </a:rPr>
                        <a:t>Ooredoo </a:t>
                      </a:r>
                    </a:p>
                    <a:p>
                      <a:r>
                        <a:rPr lang="en-US" sz="2000" baseline="0" dirty="0">
                          <a:latin typeface="Segoe UI" panose="020B0502040204020203" pitchFamily="34" charset="0"/>
                          <a:ea typeface="Segoe UI" panose="020B0502040204020203" pitchFamily="34" charset="0"/>
                          <a:cs typeface="Segoe UI" panose="020B0502040204020203" pitchFamily="34" charset="0"/>
                          <a:hlinkClick r:id="rId6"/>
                        </a:rPr>
                        <a:t>www.ooredoo.com.mm</a:t>
                      </a:r>
                      <a:r>
                        <a:rPr lang="en-US" sz="2000" baseline="0" dirty="0">
                          <a:latin typeface="Segoe UI" panose="020B0502040204020203" pitchFamily="34" charset="0"/>
                          <a:ea typeface="Segoe UI" panose="020B0502040204020203" pitchFamily="34" charset="0"/>
                          <a:cs typeface="Segoe UI" panose="020B0502040204020203" pitchFamily="34" charset="0"/>
                        </a:rPr>
                        <a:t> </a:t>
                      </a:r>
                    </a:p>
                  </a:txBody>
                  <a:tcPr>
                    <a:solidFill>
                      <a:schemeClr val="bg1"/>
                    </a:solidFill>
                  </a:tcPr>
                </a:tc>
                <a:tc>
                  <a:txBody>
                    <a:bodyPr/>
                    <a:lstStyle/>
                    <a:p>
                      <a:r>
                        <a:rPr lang="en-US" sz="2000" dirty="0">
                          <a:latin typeface="Segoe UI" panose="020B0502040204020203" pitchFamily="34" charset="0"/>
                          <a:ea typeface="Segoe UI" panose="020B0502040204020203" pitchFamily="34" charset="0"/>
                          <a:cs typeface="Segoe UI" panose="020B0502040204020203" pitchFamily="34" charset="0"/>
                        </a:rPr>
                        <a:t>SMS</a:t>
                      </a:r>
                      <a:r>
                        <a:rPr lang="en-US" sz="2000" baseline="0" dirty="0">
                          <a:latin typeface="Segoe UI" panose="020B0502040204020203" pitchFamily="34" charset="0"/>
                          <a:ea typeface="Segoe UI" panose="020B0502040204020203" pitchFamily="34" charset="0"/>
                          <a:cs typeface="Segoe UI" panose="020B0502040204020203" pitchFamily="34" charset="0"/>
                        </a:rPr>
                        <a:t> Aggregator</a:t>
                      </a:r>
                      <a:endParaRPr lang="en-US" sz="2000" dirty="0">
                        <a:latin typeface="Segoe UI" panose="020B0502040204020203" pitchFamily="34" charset="0"/>
                        <a:ea typeface="Segoe UI" panose="020B0502040204020203" pitchFamily="34" charset="0"/>
                        <a:cs typeface="Segoe UI" panose="020B0502040204020203" pitchFamily="34" charset="0"/>
                      </a:endParaRPr>
                    </a:p>
                  </a:txBody>
                  <a:tcPr>
                    <a:solidFill>
                      <a:schemeClr val="bg1"/>
                    </a:solidFill>
                  </a:tcPr>
                </a:tc>
                <a:tc>
                  <a:txBody>
                    <a:bodyPr/>
                    <a:lstStyle/>
                    <a:p>
                      <a:endParaRPr lang="en-US" sz="1600" dirty="0">
                        <a:latin typeface="Segoe UI" panose="020B0502040204020203" pitchFamily="34" charset="0"/>
                        <a:ea typeface="Segoe UI" panose="020B0502040204020203" pitchFamily="34" charset="0"/>
                        <a:cs typeface="Segoe UI" panose="020B0502040204020203" pitchFamily="34" charset="0"/>
                      </a:endParaRPr>
                    </a:p>
                  </a:txBody>
                  <a:tcPr>
                    <a:solidFill>
                      <a:schemeClr val="bg1"/>
                    </a:solidFill>
                  </a:tcPr>
                </a:tc>
                <a:extLst>
                  <a:ext uri="{0D108BD9-81ED-4DB2-BD59-A6C34878D82A}">
                    <a16:rowId xmlns:a16="http://schemas.microsoft.com/office/drawing/2014/main" val="10003"/>
                  </a:ext>
                </a:extLst>
              </a:tr>
              <a:tr h="3659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aseline="0" dirty="0">
                          <a:latin typeface="Segoe UI" panose="020B0502040204020203" pitchFamily="34" charset="0"/>
                          <a:ea typeface="Segoe UI" panose="020B0502040204020203" pitchFamily="34" charset="0"/>
                          <a:cs typeface="Segoe UI" panose="020B0502040204020203" pitchFamily="34" charset="0"/>
                        </a:rPr>
                        <a:t>Banks: </a:t>
                      </a:r>
                      <a:r>
                        <a:rPr lang="en-US" sz="2000" dirty="0">
                          <a:latin typeface="Segoe UI" panose="020B0502040204020203" pitchFamily="34" charset="0"/>
                          <a:ea typeface="Segoe UI" panose="020B0502040204020203" pitchFamily="34" charset="0"/>
                          <a:cs typeface="Segoe UI" panose="020B0502040204020203" pitchFamily="34" charset="0"/>
                        </a:rPr>
                        <a:t>KBZ</a:t>
                      </a:r>
                      <a:r>
                        <a:rPr lang="en-US" sz="2000" baseline="0" dirty="0">
                          <a:latin typeface="Segoe UI" panose="020B0502040204020203" pitchFamily="34" charset="0"/>
                          <a:ea typeface="Segoe UI" panose="020B0502040204020203" pitchFamily="34" charset="0"/>
                          <a:cs typeface="Segoe UI" panose="020B0502040204020203" pitchFamily="34" charset="0"/>
                        </a:rPr>
                        <a:t>, CB, AYA, Amara Unites</a:t>
                      </a:r>
                      <a:endParaRPr lang="en-US" sz="2000" dirty="0">
                        <a:latin typeface="Segoe UI" panose="020B0502040204020203" pitchFamily="34" charset="0"/>
                        <a:ea typeface="Segoe UI" panose="020B0502040204020203" pitchFamily="34" charset="0"/>
                        <a:cs typeface="Segoe UI" panose="020B050204020402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Segoe UI" panose="020B0502040204020203" pitchFamily="34" charset="0"/>
                          <a:ea typeface="Segoe UI" panose="020B0502040204020203" pitchFamily="34" charset="0"/>
                          <a:cs typeface="Segoe UI" panose="020B0502040204020203" pitchFamily="34" charset="0"/>
                        </a:rPr>
                        <a:t>Disbursement and Repayment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latin typeface="Segoe UI" panose="020B0502040204020203" pitchFamily="34" charset="0"/>
                          <a:ea typeface="Segoe UI" panose="020B0502040204020203" pitchFamily="34" charset="0"/>
                          <a:cs typeface="Segoe UI" panose="020B0502040204020203" pitchFamily="34" charset="0"/>
                        </a:rPr>
                        <a:t>Domestic</a:t>
                      </a:r>
                      <a:r>
                        <a:rPr lang="en-US" sz="1600" baseline="0" dirty="0">
                          <a:latin typeface="Segoe UI" panose="020B0502040204020203" pitchFamily="34" charset="0"/>
                          <a:ea typeface="Segoe UI" panose="020B0502040204020203" pitchFamily="34" charset="0"/>
                          <a:cs typeface="Segoe UI" panose="020B0502040204020203" pitchFamily="34" charset="0"/>
                        </a:rPr>
                        <a:t> remittance</a:t>
                      </a:r>
                      <a:endParaRPr lang="en-US" sz="1600" dirty="0">
                        <a:latin typeface="Segoe UI" panose="020B0502040204020203" pitchFamily="34" charset="0"/>
                        <a:ea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677181523"/>
                  </a:ext>
                </a:extLst>
              </a:tr>
              <a:tr h="365935">
                <a:tc>
                  <a:txBody>
                    <a:bodyPr/>
                    <a:lstStyle/>
                    <a:p>
                      <a:r>
                        <a:rPr lang="en-US" sz="2000" dirty="0">
                          <a:latin typeface="Segoe UI" panose="020B0502040204020203" pitchFamily="34" charset="0"/>
                          <a:ea typeface="Segoe UI" panose="020B0502040204020203" pitchFamily="34" charset="0"/>
                          <a:cs typeface="Segoe UI" panose="020B0502040204020203" pitchFamily="34" charset="0"/>
                        </a:rPr>
                        <a:t>Myanmar</a:t>
                      </a:r>
                      <a:r>
                        <a:rPr lang="en-US" sz="2000" baseline="0" dirty="0">
                          <a:latin typeface="Segoe UI" panose="020B0502040204020203" pitchFamily="34" charset="0"/>
                          <a:ea typeface="Segoe UI" panose="020B0502040204020203" pitchFamily="34" charset="0"/>
                          <a:cs typeface="Segoe UI" panose="020B0502040204020203" pitchFamily="34" charset="0"/>
                        </a:rPr>
                        <a:t> Mobile Money</a:t>
                      </a:r>
                    </a:p>
                    <a:p>
                      <a:r>
                        <a:rPr lang="en-US" sz="2000" baseline="0" dirty="0" err="1">
                          <a:latin typeface="Segoe UI" panose="020B0502040204020203" pitchFamily="34" charset="0"/>
                          <a:ea typeface="Segoe UI" panose="020B0502040204020203" pitchFamily="34" charset="0"/>
                          <a:cs typeface="Segoe UI" panose="020B0502040204020203" pitchFamily="34" charset="0"/>
                        </a:rPr>
                        <a:t>MyKyat</a:t>
                      </a:r>
                      <a:r>
                        <a:rPr lang="en-US" sz="2000" baseline="0" dirty="0">
                          <a:latin typeface="Segoe UI" panose="020B0502040204020203" pitchFamily="34" charset="0"/>
                          <a:ea typeface="Segoe UI" panose="020B0502040204020203" pitchFamily="34" charset="0"/>
                          <a:cs typeface="Segoe UI" panose="020B0502040204020203" pitchFamily="34" charset="0"/>
                        </a:rPr>
                        <a:t> Ok$</a:t>
                      </a:r>
                      <a:endParaRPr lang="en-US" sz="2000" dirty="0">
                        <a:latin typeface="Segoe UI" panose="020B0502040204020203" pitchFamily="34" charset="0"/>
                        <a:ea typeface="Segoe UI" panose="020B0502040204020203" pitchFamily="34" charset="0"/>
                        <a:cs typeface="Segoe UI" panose="020B0502040204020203" pitchFamily="34" charset="0"/>
                      </a:endParaRPr>
                    </a:p>
                  </a:txBody>
                  <a:tcPr>
                    <a:solidFill>
                      <a:schemeClr val="bg1"/>
                    </a:solidFill>
                  </a:tcPr>
                </a:tc>
                <a:tc>
                  <a:txBody>
                    <a:bodyPr/>
                    <a:lstStyle/>
                    <a:p>
                      <a:r>
                        <a:rPr lang="en-US" sz="2000" dirty="0">
                          <a:latin typeface="Segoe UI" panose="020B0502040204020203" pitchFamily="34" charset="0"/>
                          <a:ea typeface="Segoe UI" panose="020B0502040204020203" pitchFamily="34" charset="0"/>
                          <a:cs typeface="Segoe UI" panose="020B0502040204020203" pitchFamily="34" charset="0"/>
                        </a:rPr>
                        <a:t>Disbursement and Repayment</a:t>
                      </a:r>
                    </a:p>
                  </a:txBody>
                  <a:tcPr>
                    <a:solidFill>
                      <a:schemeClr val="bg1"/>
                    </a:solidFill>
                  </a:tcPr>
                </a:tc>
                <a:tc>
                  <a:txBody>
                    <a:bodyPr/>
                    <a:lstStyle/>
                    <a:p>
                      <a:r>
                        <a:rPr lang="en-US" sz="1600" dirty="0">
                          <a:latin typeface="Segoe UI" panose="020B0502040204020203" pitchFamily="34" charset="0"/>
                          <a:ea typeface="Segoe UI" panose="020B0502040204020203" pitchFamily="34" charset="0"/>
                          <a:cs typeface="Segoe UI" panose="020B0502040204020203" pitchFamily="34" charset="0"/>
                        </a:rPr>
                        <a:t>Has</a:t>
                      </a:r>
                      <a:r>
                        <a:rPr lang="en-US" sz="1600" baseline="0" dirty="0">
                          <a:latin typeface="Segoe UI" panose="020B0502040204020203" pitchFamily="34" charset="0"/>
                          <a:ea typeface="Segoe UI" panose="020B0502040204020203" pitchFamily="34" charset="0"/>
                          <a:cs typeface="Segoe UI" panose="020B0502040204020203" pitchFamily="34" charset="0"/>
                        </a:rPr>
                        <a:t> the most number of gateways with banks, ATM networks and retail chain shops</a:t>
                      </a:r>
                      <a:endParaRPr lang="en-US" sz="1600" dirty="0">
                        <a:latin typeface="Segoe UI" panose="020B0502040204020203" pitchFamily="34" charset="0"/>
                        <a:ea typeface="Segoe UI" panose="020B0502040204020203" pitchFamily="34" charset="0"/>
                        <a:cs typeface="Segoe UI" panose="020B0502040204020203" pitchFamily="34" charset="0"/>
                      </a:endParaRPr>
                    </a:p>
                  </a:txBody>
                  <a:tcPr>
                    <a:solidFill>
                      <a:schemeClr val="bg1"/>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163250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IT architecture geo layout</a:t>
            </a:r>
          </a:p>
        </p:txBody>
      </p:sp>
      <p:pic>
        <p:nvPicPr>
          <p:cNvPr id="8" name="Picture 1" descr="image00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10970" y="1123455"/>
            <a:ext cx="8104505" cy="5421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17270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IT expenses: One-off and Fixed</a:t>
            </a:r>
          </a:p>
        </p:txBody>
      </p:sp>
      <p:graphicFrame>
        <p:nvGraphicFramePr>
          <p:cNvPr id="6" name="Таблица 8"/>
          <p:cNvGraphicFramePr>
            <a:graphicFrameLocks noGrp="1"/>
          </p:cNvGraphicFramePr>
          <p:nvPr>
            <p:extLst>
              <p:ext uri="{D42A27DB-BD31-4B8C-83A1-F6EECF244321}">
                <p14:modId xmlns:p14="http://schemas.microsoft.com/office/powerpoint/2010/main" val="1952867616"/>
              </p:ext>
            </p:extLst>
          </p:nvPr>
        </p:nvGraphicFramePr>
        <p:xfrm>
          <a:off x="655746" y="4791705"/>
          <a:ext cx="5098371" cy="1798460"/>
        </p:xfrm>
        <a:graphic>
          <a:graphicData uri="http://schemas.openxmlformats.org/drawingml/2006/table">
            <a:tbl>
              <a:tblPr>
                <a:tableStyleId>{5C22544A-7EE6-4342-B048-85BDC9FD1C3A}</a:tableStyleId>
              </a:tblPr>
              <a:tblGrid>
                <a:gridCol w="3679685">
                  <a:extLst>
                    <a:ext uri="{9D8B030D-6E8A-4147-A177-3AD203B41FA5}">
                      <a16:colId xmlns:a16="http://schemas.microsoft.com/office/drawing/2014/main" val="3911677314"/>
                    </a:ext>
                  </a:extLst>
                </a:gridCol>
                <a:gridCol w="1418686">
                  <a:extLst>
                    <a:ext uri="{9D8B030D-6E8A-4147-A177-3AD203B41FA5}">
                      <a16:colId xmlns:a16="http://schemas.microsoft.com/office/drawing/2014/main" val="4083193483"/>
                    </a:ext>
                  </a:extLst>
                </a:gridCol>
              </a:tblGrid>
              <a:tr h="359692">
                <a:tc>
                  <a:txBody>
                    <a:bodyPr/>
                    <a:lstStyle/>
                    <a:p>
                      <a:pPr algn="l" fontAlgn="b"/>
                      <a:endParaRPr lang="en-US" sz="20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solidFill>
                      <a:srgbClr val="2172BD"/>
                    </a:solidFill>
                  </a:tcPr>
                </a:tc>
                <a:tc>
                  <a:txBody>
                    <a:bodyPr/>
                    <a:lstStyle/>
                    <a:p>
                      <a:pPr algn="ctr" fontAlgn="b"/>
                      <a:r>
                        <a:rPr lang="ru-RU" sz="1800" b="1" u="none" strike="noStrike" kern="1200" dirty="0">
                          <a:solidFill>
                            <a:schemeClr val="bg1"/>
                          </a:solidFill>
                          <a:effectLst/>
                          <a:latin typeface="Segoe UI" panose="020B0502040204020203" pitchFamily="34" charset="0"/>
                          <a:ea typeface="Segoe UI" panose="020B0502040204020203" pitchFamily="34" charset="0"/>
                          <a:cs typeface="Segoe UI" panose="020B0502040204020203" pitchFamily="34" charset="0"/>
                        </a:rPr>
                        <a:t>-86</a:t>
                      </a:r>
                    </a:p>
                  </a:txBody>
                  <a:tcPr marL="0" marR="0" marT="0" marB="0" anchor="ctr">
                    <a:solidFill>
                      <a:srgbClr val="2172BD"/>
                    </a:solidFill>
                  </a:tcPr>
                </a:tc>
                <a:extLst>
                  <a:ext uri="{0D108BD9-81ED-4DB2-BD59-A6C34878D82A}">
                    <a16:rowId xmlns:a16="http://schemas.microsoft.com/office/drawing/2014/main" val="96622457"/>
                  </a:ext>
                </a:extLst>
              </a:tr>
              <a:tr h="359692">
                <a:tc>
                  <a:txBody>
                    <a:bodyPr/>
                    <a:lstStyle/>
                    <a:p>
                      <a:pPr algn="l" fontAlgn="b"/>
                      <a:r>
                        <a:rPr lang="en-US" sz="18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Web sites</a:t>
                      </a:r>
                    </a:p>
                  </a:txBody>
                  <a:tcPr marL="0" marR="0" marT="0" marB="0" anchor="b"/>
                </a:tc>
                <a:tc>
                  <a:txBody>
                    <a:bodyPr/>
                    <a:lstStyle/>
                    <a:p>
                      <a:pPr algn="ctr" fontAlgn="b"/>
                      <a:r>
                        <a:rPr lang="ru-RU" sz="18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-7</a:t>
                      </a:r>
                    </a:p>
                  </a:txBody>
                  <a:tcPr marL="0" marR="0" marT="0" marB="0" anchor="ctr"/>
                </a:tc>
                <a:extLst>
                  <a:ext uri="{0D108BD9-81ED-4DB2-BD59-A6C34878D82A}">
                    <a16:rowId xmlns:a16="http://schemas.microsoft.com/office/drawing/2014/main" val="1065773723"/>
                  </a:ext>
                </a:extLst>
              </a:tr>
              <a:tr h="359692">
                <a:tc>
                  <a:txBody>
                    <a:bodyPr/>
                    <a:lstStyle/>
                    <a:p>
                      <a:pPr algn="l" fontAlgn="b"/>
                      <a:r>
                        <a:rPr lang="en-US" sz="18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Mobile sites &amp; app</a:t>
                      </a:r>
                    </a:p>
                  </a:txBody>
                  <a:tcPr marL="0" marR="0" marT="0" marB="0" anchor="b"/>
                </a:tc>
                <a:tc>
                  <a:txBody>
                    <a:bodyPr/>
                    <a:lstStyle/>
                    <a:p>
                      <a:pPr algn="ctr" fontAlgn="b"/>
                      <a:r>
                        <a:rPr lang="ru-RU" sz="18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-4</a:t>
                      </a:r>
                    </a:p>
                  </a:txBody>
                  <a:tcPr marL="0" marR="0" marT="0" marB="0" anchor="ctr"/>
                </a:tc>
                <a:extLst>
                  <a:ext uri="{0D108BD9-81ED-4DB2-BD59-A6C34878D82A}">
                    <a16:rowId xmlns:a16="http://schemas.microsoft.com/office/drawing/2014/main" val="1376870458"/>
                  </a:ext>
                </a:extLst>
              </a:tr>
              <a:tr h="359692">
                <a:tc>
                  <a:txBody>
                    <a:bodyPr/>
                    <a:lstStyle/>
                    <a:p>
                      <a:pPr algn="l" fontAlgn="b"/>
                      <a:r>
                        <a:rPr lang="en-US" sz="18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Collection system implementation</a:t>
                      </a:r>
                    </a:p>
                  </a:txBody>
                  <a:tcPr marL="0" marR="0" marT="0" marB="0" anchor="b"/>
                </a:tc>
                <a:tc>
                  <a:txBody>
                    <a:bodyPr/>
                    <a:lstStyle/>
                    <a:p>
                      <a:pPr algn="ctr" fontAlgn="b"/>
                      <a:r>
                        <a:rPr lang="ru-RU" sz="18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-19</a:t>
                      </a:r>
                    </a:p>
                  </a:txBody>
                  <a:tcPr marL="0" marR="0" marT="0" marB="0" anchor="ctr"/>
                </a:tc>
                <a:extLst>
                  <a:ext uri="{0D108BD9-81ED-4DB2-BD59-A6C34878D82A}">
                    <a16:rowId xmlns:a16="http://schemas.microsoft.com/office/drawing/2014/main" val="2563996495"/>
                  </a:ext>
                </a:extLst>
              </a:tr>
              <a:tr h="359692">
                <a:tc>
                  <a:txBody>
                    <a:bodyPr/>
                    <a:lstStyle/>
                    <a:p>
                      <a:pPr algn="l" fontAlgn="b"/>
                      <a:r>
                        <a:rPr lang="ru-RU" sz="18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С</a:t>
                      </a:r>
                      <a:r>
                        <a:rPr lang="en-US" sz="18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RM development</a:t>
                      </a:r>
                    </a:p>
                  </a:txBody>
                  <a:tcPr marL="0" marR="0" marT="0" marB="0" anchor="b"/>
                </a:tc>
                <a:tc>
                  <a:txBody>
                    <a:bodyPr/>
                    <a:lstStyle/>
                    <a:p>
                      <a:pPr algn="ctr" fontAlgn="b"/>
                      <a:r>
                        <a:rPr lang="ru-RU" sz="18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-56</a:t>
                      </a:r>
                    </a:p>
                  </a:txBody>
                  <a:tcPr marL="0" marR="0" marT="0" marB="0" anchor="ctr"/>
                </a:tc>
                <a:extLst>
                  <a:ext uri="{0D108BD9-81ED-4DB2-BD59-A6C34878D82A}">
                    <a16:rowId xmlns:a16="http://schemas.microsoft.com/office/drawing/2014/main" val="713846397"/>
                  </a:ext>
                </a:extLst>
              </a:tr>
            </a:tbl>
          </a:graphicData>
        </a:graphic>
      </p:graphicFrame>
      <p:sp>
        <p:nvSpPr>
          <p:cNvPr id="2" name="Rectangle 1"/>
          <p:cNvSpPr/>
          <p:nvPr/>
        </p:nvSpPr>
        <p:spPr>
          <a:xfrm>
            <a:off x="481263" y="1383837"/>
            <a:ext cx="4156331" cy="461665"/>
          </a:xfrm>
          <a:prstGeom prst="rect">
            <a:avLst/>
          </a:prstGeom>
        </p:spPr>
        <p:txBody>
          <a:bodyPr wrap="none">
            <a:spAutoFit/>
          </a:bodyPr>
          <a:lstStyle/>
          <a:p>
            <a:pPr fontAlgn="b"/>
            <a:r>
              <a:rPr lang="en-US" sz="2400" dirty="0">
                <a:latin typeface="Segoe UI Semibold" panose="020B0702040204020203" pitchFamily="34" charset="0"/>
              </a:rPr>
              <a:t>Fixed IT expenses, </a:t>
            </a:r>
            <a:r>
              <a:rPr lang="en-US" sz="2400" dirty="0" err="1">
                <a:latin typeface="Segoe UI Semibold" panose="020B0702040204020203" pitchFamily="34" charset="0"/>
              </a:rPr>
              <a:t>thsd</a:t>
            </a:r>
            <a:r>
              <a:rPr lang="en-US" sz="2400" dirty="0">
                <a:latin typeface="Segoe UI Semibold" panose="020B0702040204020203" pitchFamily="34" charset="0"/>
              </a:rPr>
              <a:t>. USD</a:t>
            </a:r>
          </a:p>
        </p:txBody>
      </p:sp>
      <p:sp>
        <p:nvSpPr>
          <p:cNvPr id="10" name="Rectangle 9"/>
          <p:cNvSpPr/>
          <p:nvPr/>
        </p:nvSpPr>
        <p:spPr>
          <a:xfrm>
            <a:off x="481263" y="4103113"/>
            <a:ext cx="5272854" cy="461665"/>
          </a:xfrm>
          <a:prstGeom prst="rect">
            <a:avLst/>
          </a:prstGeom>
        </p:spPr>
        <p:txBody>
          <a:bodyPr wrap="none">
            <a:spAutoFit/>
          </a:bodyPr>
          <a:lstStyle/>
          <a:p>
            <a:pPr fontAlgn="b"/>
            <a:r>
              <a:rPr lang="en-US" sz="2400" dirty="0">
                <a:latin typeface="Segoe UI Semibold" panose="020B0702040204020203" pitchFamily="34" charset="0"/>
              </a:rPr>
              <a:t>One-off IT expenses, Total </a:t>
            </a:r>
            <a:r>
              <a:rPr lang="en-US" sz="2400" dirty="0" err="1">
                <a:latin typeface="Segoe UI Semibold" panose="020B0702040204020203" pitchFamily="34" charset="0"/>
              </a:rPr>
              <a:t>thsd</a:t>
            </a:r>
            <a:r>
              <a:rPr lang="en-US" sz="2400" dirty="0">
                <a:latin typeface="Segoe UI Semibold" panose="020B0702040204020203" pitchFamily="34" charset="0"/>
              </a:rPr>
              <a:t>. USD</a:t>
            </a:r>
            <a:endParaRPr lang="en-US" sz="2400" dirty="0">
              <a:solidFill>
                <a:srgbClr val="000000"/>
              </a:solidFill>
              <a:latin typeface="Segoe UI Semibold" panose="020B0702040204020203" pitchFamily="34" charset="0"/>
            </a:endParaRPr>
          </a:p>
        </p:txBody>
      </p:sp>
      <p:graphicFrame>
        <p:nvGraphicFramePr>
          <p:cNvPr id="11" name="Таблица 10"/>
          <p:cNvGraphicFramePr>
            <a:graphicFrameLocks noGrp="1"/>
          </p:cNvGraphicFramePr>
          <p:nvPr>
            <p:extLst>
              <p:ext uri="{D42A27DB-BD31-4B8C-83A1-F6EECF244321}">
                <p14:modId xmlns:p14="http://schemas.microsoft.com/office/powerpoint/2010/main" val="1490269053"/>
              </p:ext>
            </p:extLst>
          </p:nvPr>
        </p:nvGraphicFramePr>
        <p:xfrm>
          <a:off x="655745" y="1876811"/>
          <a:ext cx="8526637" cy="2170906"/>
        </p:xfrm>
        <a:graphic>
          <a:graphicData uri="http://schemas.openxmlformats.org/drawingml/2006/table">
            <a:tbl>
              <a:tblPr>
                <a:tableStyleId>{5C22544A-7EE6-4342-B048-85BDC9FD1C3A}</a:tableStyleId>
              </a:tblPr>
              <a:tblGrid>
                <a:gridCol w="3169587">
                  <a:extLst>
                    <a:ext uri="{9D8B030D-6E8A-4147-A177-3AD203B41FA5}">
                      <a16:colId xmlns:a16="http://schemas.microsoft.com/office/drawing/2014/main" val="1888754089"/>
                    </a:ext>
                  </a:extLst>
                </a:gridCol>
                <a:gridCol w="1071410">
                  <a:extLst>
                    <a:ext uri="{9D8B030D-6E8A-4147-A177-3AD203B41FA5}">
                      <a16:colId xmlns:a16="http://schemas.microsoft.com/office/drawing/2014/main" val="1518169399"/>
                    </a:ext>
                  </a:extLst>
                </a:gridCol>
                <a:gridCol w="1071410">
                  <a:extLst>
                    <a:ext uri="{9D8B030D-6E8A-4147-A177-3AD203B41FA5}">
                      <a16:colId xmlns:a16="http://schemas.microsoft.com/office/drawing/2014/main" val="2165900443"/>
                    </a:ext>
                  </a:extLst>
                </a:gridCol>
                <a:gridCol w="1071410">
                  <a:extLst>
                    <a:ext uri="{9D8B030D-6E8A-4147-A177-3AD203B41FA5}">
                      <a16:colId xmlns:a16="http://schemas.microsoft.com/office/drawing/2014/main" val="138523793"/>
                    </a:ext>
                  </a:extLst>
                </a:gridCol>
                <a:gridCol w="1071410">
                  <a:extLst>
                    <a:ext uri="{9D8B030D-6E8A-4147-A177-3AD203B41FA5}">
                      <a16:colId xmlns:a16="http://schemas.microsoft.com/office/drawing/2014/main" val="1020520775"/>
                    </a:ext>
                  </a:extLst>
                </a:gridCol>
                <a:gridCol w="1071410">
                  <a:extLst>
                    <a:ext uri="{9D8B030D-6E8A-4147-A177-3AD203B41FA5}">
                      <a16:colId xmlns:a16="http://schemas.microsoft.com/office/drawing/2014/main" val="2256916273"/>
                    </a:ext>
                  </a:extLst>
                </a:gridCol>
              </a:tblGrid>
              <a:tr h="328926">
                <a:tc>
                  <a:txBody>
                    <a:bodyPr/>
                    <a:lstStyle/>
                    <a:p>
                      <a:pPr algn="l" fontAlgn="b"/>
                      <a:endParaRPr lang="en-US" sz="1400" b="1" i="0" u="none" strike="noStrike" dirty="0">
                        <a:solidFill>
                          <a:schemeClr val="bg1"/>
                        </a:solidFill>
                        <a:effectLst/>
                        <a:latin typeface="Avenir LT Com 55 Roman" panose="020B0703020203020204" pitchFamily="34" charset="0"/>
                      </a:endParaRPr>
                    </a:p>
                  </a:txBody>
                  <a:tcPr marL="0" marR="0" marT="0" marB="0" anchor="ctr">
                    <a:solidFill>
                      <a:srgbClr val="2172BD"/>
                    </a:solidFill>
                  </a:tcPr>
                </a:tc>
                <a:tc>
                  <a:txBody>
                    <a:bodyPr/>
                    <a:lstStyle/>
                    <a:p>
                      <a:pPr algn="ctr" fontAlgn="b"/>
                      <a:r>
                        <a:rPr lang="en-US" sz="1600" b="0" u="none" strike="noStrike" dirty="0">
                          <a:solidFill>
                            <a:schemeClr val="bg1"/>
                          </a:solidFill>
                          <a:effectLst/>
                          <a:latin typeface="Segoe UI Semibold" panose="020B0702040204020203" pitchFamily="34" charset="0"/>
                        </a:rPr>
                        <a:t>Year 1</a:t>
                      </a:r>
                      <a:endParaRPr lang="en-US" sz="1600" b="0" i="0" u="none" strike="noStrike" dirty="0">
                        <a:solidFill>
                          <a:schemeClr val="bg1"/>
                        </a:solidFill>
                        <a:effectLst/>
                        <a:latin typeface="Segoe UI Semibold" panose="020B0702040204020203" pitchFamily="34" charset="0"/>
                      </a:endParaRPr>
                    </a:p>
                  </a:txBody>
                  <a:tcPr marL="0" marR="0" marT="0" marB="0" anchor="ctr">
                    <a:solidFill>
                      <a:srgbClr val="2172BD"/>
                    </a:solidFill>
                  </a:tcPr>
                </a:tc>
                <a:tc>
                  <a:txBody>
                    <a:bodyPr/>
                    <a:lstStyle/>
                    <a:p>
                      <a:pPr algn="ctr" fontAlgn="b"/>
                      <a:r>
                        <a:rPr lang="en-US" sz="1600" b="0" u="none" strike="noStrike" dirty="0">
                          <a:solidFill>
                            <a:schemeClr val="bg1"/>
                          </a:solidFill>
                          <a:effectLst/>
                          <a:latin typeface="Segoe UI Semibold" panose="020B0702040204020203" pitchFamily="34" charset="0"/>
                        </a:rPr>
                        <a:t>Year 2</a:t>
                      </a:r>
                      <a:endParaRPr lang="en-US" sz="1600" b="0" i="0" u="none" strike="noStrike" dirty="0">
                        <a:solidFill>
                          <a:schemeClr val="bg1"/>
                        </a:solidFill>
                        <a:effectLst/>
                        <a:latin typeface="Segoe UI Semibold" panose="020B0702040204020203" pitchFamily="34" charset="0"/>
                      </a:endParaRPr>
                    </a:p>
                  </a:txBody>
                  <a:tcPr marL="0" marR="0" marT="0" marB="0" anchor="ctr">
                    <a:solidFill>
                      <a:srgbClr val="2172BD"/>
                    </a:solidFill>
                  </a:tcPr>
                </a:tc>
                <a:tc>
                  <a:txBody>
                    <a:bodyPr/>
                    <a:lstStyle/>
                    <a:p>
                      <a:pPr algn="ctr" fontAlgn="b"/>
                      <a:r>
                        <a:rPr lang="en-US" sz="1600" b="0" u="none" strike="noStrike" dirty="0">
                          <a:solidFill>
                            <a:schemeClr val="bg1"/>
                          </a:solidFill>
                          <a:effectLst/>
                          <a:latin typeface="Segoe UI Semibold" panose="020B0702040204020203" pitchFamily="34" charset="0"/>
                        </a:rPr>
                        <a:t>Year 3</a:t>
                      </a:r>
                      <a:endParaRPr lang="en-US" sz="1600" b="0" i="0" u="none" strike="noStrike" dirty="0">
                        <a:solidFill>
                          <a:schemeClr val="bg1"/>
                        </a:solidFill>
                        <a:effectLst/>
                        <a:latin typeface="Segoe UI Semibold" panose="020B0702040204020203" pitchFamily="34" charset="0"/>
                      </a:endParaRPr>
                    </a:p>
                  </a:txBody>
                  <a:tcPr marL="0" marR="0" marT="0" marB="0" anchor="ctr">
                    <a:solidFill>
                      <a:srgbClr val="2172BD"/>
                    </a:solidFill>
                  </a:tcPr>
                </a:tc>
                <a:tc>
                  <a:txBody>
                    <a:bodyPr/>
                    <a:lstStyle/>
                    <a:p>
                      <a:pPr algn="ctr" fontAlgn="b"/>
                      <a:r>
                        <a:rPr lang="en-US" sz="1600" b="0" u="none" strike="noStrike" dirty="0">
                          <a:solidFill>
                            <a:schemeClr val="bg1"/>
                          </a:solidFill>
                          <a:effectLst/>
                          <a:latin typeface="Segoe UI Semibold" panose="020B0702040204020203" pitchFamily="34" charset="0"/>
                        </a:rPr>
                        <a:t>Year 4</a:t>
                      </a:r>
                      <a:endParaRPr lang="en-US" sz="1600" b="0" i="0" u="none" strike="noStrike" dirty="0">
                        <a:solidFill>
                          <a:schemeClr val="bg1"/>
                        </a:solidFill>
                        <a:effectLst/>
                        <a:latin typeface="Segoe UI Semibold" panose="020B0702040204020203" pitchFamily="34" charset="0"/>
                      </a:endParaRPr>
                    </a:p>
                  </a:txBody>
                  <a:tcPr marL="0" marR="0" marT="0" marB="0" anchor="ctr">
                    <a:solidFill>
                      <a:srgbClr val="2172BD"/>
                    </a:solidFill>
                  </a:tcPr>
                </a:tc>
                <a:tc>
                  <a:txBody>
                    <a:bodyPr/>
                    <a:lstStyle/>
                    <a:p>
                      <a:pPr algn="ctr" fontAlgn="b"/>
                      <a:r>
                        <a:rPr lang="en-US" sz="1600" b="0" u="none" strike="noStrike" dirty="0">
                          <a:solidFill>
                            <a:schemeClr val="bg1"/>
                          </a:solidFill>
                          <a:effectLst/>
                          <a:latin typeface="Segoe UI Semibold" panose="020B0702040204020203" pitchFamily="34" charset="0"/>
                        </a:rPr>
                        <a:t>Year 5</a:t>
                      </a:r>
                      <a:endParaRPr lang="en-US" sz="1600" b="0" i="0" u="none" strike="noStrike" dirty="0">
                        <a:solidFill>
                          <a:schemeClr val="bg1"/>
                        </a:solidFill>
                        <a:effectLst/>
                        <a:latin typeface="Segoe UI Semibold" panose="020B0702040204020203" pitchFamily="34" charset="0"/>
                      </a:endParaRPr>
                    </a:p>
                  </a:txBody>
                  <a:tcPr marL="0" marR="0" marT="0" marB="0" anchor="ctr">
                    <a:solidFill>
                      <a:srgbClr val="2172BD"/>
                    </a:solidFill>
                  </a:tcPr>
                </a:tc>
                <a:extLst>
                  <a:ext uri="{0D108BD9-81ED-4DB2-BD59-A6C34878D82A}">
                    <a16:rowId xmlns:a16="http://schemas.microsoft.com/office/drawing/2014/main" val="604729893"/>
                  </a:ext>
                </a:extLst>
              </a:tr>
              <a:tr h="263140">
                <a:tc>
                  <a:txBody>
                    <a:bodyPr/>
                    <a:lstStyle/>
                    <a:p>
                      <a:pPr algn="l" fontAlgn="b"/>
                      <a:endParaRPr lang="en-US" sz="1400" b="1" i="0" u="none" strike="noStrike" dirty="0">
                        <a:solidFill>
                          <a:schemeClr val="bg1"/>
                        </a:solidFill>
                        <a:effectLst/>
                        <a:latin typeface="Avenir LT Com 55 Roman" panose="020B0703020203020204" pitchFamily="34" charset="0"/>
                      </a:endParaRPr>
                    </a:p>
                  </a:txBody>
                  <a:tcPr marL="0" marR="0" marT="0" marB="0" anchor="ctr">
                    <a:solidFill>
                      <a:srgbClr val="2172BD"/>
                    </a:solidFill>
                  </a:tcPr>
                </a:tc>
                <a:tc>
                  <a:txBody>
                    <a:bodyPr/>
                    <a:lstStyle/>
                    <a:p>
                      <a:pPr algn="ctr" fontAlgn="b"/>
                      <a:r>
                        <a:rPr lang="ru-RU" sz="1600" b="0" u="none" strike="noStrike" kern="1200" dirty="0">
                          <a:solidFill>
                            <a:schemeClr val="bg1"/>
                          </a:solidFill>
                          <a:effectLst/>
                          <a:latin typeface="Segoe UI Semibold" panose="020B0702040204020203" pitchFamily="34" charset="0"/>
                          <a:ea typeface="+mn-ea"/>
                          <a:cs typeface="+mn-cs"/>
                        </a:rPr>
                        <a:t>-109 638</a:t>
                      </a:r>
                    </a:p>
                  </a:txBody>
                  <a:tcPr marL="0" marR="0" marT="0" marB="0" anchor="ctr">
                    <a:solidFill>
                      <a:srgbClr val="2172BD"/>
                    </a:solidFill>
                  </a:tcPr>
                </a:tc>
                <a:tc>
                  <a:txBody>
                    <a:bodyPr/>
                    <a:lstStyle/>
                    <a:p>
                      <a:pPr algn="ctr" fontAlgn="b"/>
                      <a:r>
                        <a:rPr lang="ru-RU" sz="1600" b="0" u="none" strike="noStrike" kern="1200" dirty="0">
                          <a:solidFill>
                            <a:schemeClr val="bg1"/>
                          </a:solidFill>
                          <a:effectLst/>
                          <a:latin typeface="Segoe UI Semibold" panose="020B0702040204020203" pitchFamily="34" charset="0"/>
                          <a:ea typeface="+mn-ea"/>
                          <a:cs typeface="+mn-cs"/>
                        </a:rPr>
                        <a:t>-114 370</a:t>
                      </a:r>
                    </a:p>
                  </a:txBody>
                  <a:tcPr marL="0" marR="0" marT="0" marB="0" anchor="ctr">
                    <a:solidFill>
                      <a:srgbClr val="2172BD"/>
                    </a:solidFill>
                  </a:tcPr>
                </a:tc>
                <a:tc>
                  <a:txBody>
                    <a:bodyPr/>
                    <a:lstStyle/>
                    <a:p>
                      <a:pPr algn="ctr" fontAlgn="b"/>
                      <a:r>
                        <a:rPr lang="ru-RU" sz="1600" b="0" u="none" strike="noStrike" kern="1200" dirty="0">
                          <a:solidFill>
                            <a:schemeClr val="bg1"/>
                          </a:solidFill>
                          <a:effectLst/>
                          <a:latin typeface="Segoe UI Semibold" panose="020B0702040204020203" pitchFamily="34" charset="0"/>
                          <a:ea typeface="+mn-ea"/>
                          <a:cs typeface="+mn-cs"/>
                        </a:rPr>
                        <a:t>-114 370</a:t>
                      </a:r>
                    </a:p>
                  </a:txBody>
                  <a:tcPr marL="0" marR="0" marT="0" marB="0" anchor="ctr">
                    <a:solidFill>
                      <a:srgbClr val="2172BD"/>
                    </a:solidFill>
                  </a:tcPr>
                </a:tc>
                <a:tc>
                  <a:txBody>
                    <a:bodyPr/>
                    <a:lstStyle/>
                    <a:p>
                      <a:pPr algn="ctr" fontAlgn="b"/>
                      <a:r>
                        <a:rPr lang="ru-RU" sz="1600" b="0" u="none" strike="noStrike" kern="1200" dirty="0">
                          <a:solidFill>
                            <a:schemeClr val="bg1"/>
                          </a:solidFill>
                          <a:effectLst/>
                          <a:latin typeface="Segoe UI Semibold" panose="020B0702040204020203" pitchFamily="34" charset="0"/>
                          <a:ea typeface="+mn-ea"/>
                          <a:cs typeface="+mn-cs"/>
                        </a:rPr>
                        <a:t>-114 091</a:t>
                      </a:r>
                    </a:p>
                  </a:txBody>
                  <a:tcPr marL="0" marR="0" marT="0" marB="0" anchor="ctr">
                    <a:solidFill>
                      <a:srgbClr val="2172BD"/>
                    </a:solidFill>
                  </a:tcPr>
                </a:tc>
                <a:tc>
                  <a:txBody>
                    <a:bodyPr/>
                    <a:lstStyle/>
                    <a:p>
                      <a:pPr algn="ctr" fontAlgn="b"/>
                      <a:r>
                        <a:rPr lang="ru-RU" sz="1600" b="0" u="none" strike="noStrike" kern="1200" dirty="0">
                          <a:solidFill>
                            <a:schemeClr val="bg1"/>
                          </a:solidFill>
                          <a:effectLst/>
                          <a:latin typeface="Segoe UI Semibold" panose="020B0702040204020203" pitchFamily="34" charset="0"/>
                          <a:ea typeface="+mn-ea"/>
                          <a:cs typeface="+mn-cs"/>
                        </a:rPr>
                        <a:t>-114 370</a:t>
                      </a:r>
                    </a:p>
                  </a:txBody>
                  <a:tcPr marL="0" marR="0" marT="0" marB="0" anchor="ctr">
                    <a:solidFill>
                      <a:srgbClr val="2172BD"/>
                    </a:solidFill>
                  </a:tcPr>
                </a:tc>
                <a:extLst>
                  <a:ext uri="{0D108BD9-81ED-4DB2-BD59-A6C34878D82A}">
                    <a16:rowId xmlns:a16="http://schemas.microsoft.com/office/drawing/2014/main" val="3342145070"/>
                  </a:ext>
                </a:extLst>
              </a:tr>
              <a:tr h="263140">
                <a:tc>
                  <a:txBody>
                    <a:bodyPr/>
                    <a:lstStyle/>
                    <a:p>
                      <a:pPr algn="l" fontAlgn="b"/>
                      <a:r>
                        <a:rPr lang="en-US" sz="1600" u="none" strike="noStrike" dirty="0">
                          <a:effectLst/>
                          <a:latin typeface="Segoe UI" panose="020B0502040204020203" pitchFamily="34" charset="0"/>
                          <a:ea typeface="Segoe UI" panose="020B0502040204020203" pitchFamily="34" charset="0"/>
                          <a:cs typeface="Segoe UI" panose="020B0502040204020203" pitchFamily="34" charset="0"/>
                        </a:rPr>
                        <a:t>Internet</a:t>
                      </a:r>
                      <a:endParaRPr lang="en-US" sz="16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-36 000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-36 000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-36 000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-36 000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-36 000</a:t>
                      </a:r>
                    </a:p>
                  </a:txBody>
                  <a:tcPr marL="0" marR="0" marT="0" marB="0" anchor="ctr"/>
                </a:tc>
                <a:extLst>
                  <a:ext uri="{0D108BD9-81ED-4DB2-BD59-A6C34878D82A}">
                    <a16:rowId xmlns:a16="http://schemas.microsoft.com/office/drawing/2014/main" val="1023895402"/>
                  </a:ext>
                </a:extLst>
              </a:tr>
              <a:tr h="263140">
                <a:tc>
                  <a:txBody>
                    <a:bodyPr/>
                    <a:lstStyle/>
                    <a:p>
                      <a:pPr algn="l" fontAlgn="b"/>
                      <a:r>
                        <a:rPr lang="en-US" sz="1600" u="none" strike="noStrike" dirty="0">
                          <a:effectLst/>
                          <a:latin typeface="Segoe UI" panose="020B0502040204020203" pitchFamily="34" charset="0"/>
                          <a:ea typeface="Segoe UI" panose="020B0502040204020203" pitchFamily="34" charset="0"/>
                          <a:cs typeface="Segoe UI" panose="020B0502040204020203" pitchFamily="34" charset="0"/>
                        </a:rPr>
                        <a:t>Data center rent</a:t>
                      </a:r>
                      <a:endParaRPr lang="en-US" sz="16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-12 000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-12 000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-12 000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-12 000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-12 000</a:t>
                      </a:r>
                    </a:p>
                  </a:txBody>
                  <a:tcPr marL="0" marR="0" marT="0" marB="0" anchor="ctr"/>
                </a:tc>
                <a:extLst>
                  <a:ext uri="{0D108BD9-81ED-4DB2-BD59-A6C34878D82A}">
                    <a16:rowId xmlns:a16="http://schemas.microsoft.com/office/drawing/2014/main" val="164552608"/>
                  </a:ext>
                </a:extLst>
              </a:tr>
              <a:tr h="263140">
                <a:tc>
                  <a:txBody>
                    <a:bodyPr/>
                    <a:lstStyle/>
                    <a:p>
                      <a:pPr algn="l" fontAlgn="b"/>
                      <a:r>
                        <a:rPr lang="en-US" sz="1600" u="none" strike="noStrike" dirty="0">
                          <a:effectLst/>
                          <a:latin typeface="Segoe UI" panose="020B0502040204020203" pitchFamily="34" charset="0"/>
                          <a:ea typeface="Segoe UI" panose="020B0502040204020203" pitchFamily="34" charset="0"/>
                          <a:cs typeface="Segoe UI" panose="020B0502040204020203" pitchFamily="34" charset="0"/>
                        </a:rPr>
                        <a:t>CC license</a:t>
                      </a:r>
                      <a:endParaRPr lang="en-US" sz="16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tc>
                <a:tc>
                  <a:txBody>
                    <a:bodyPr/>
                    <a:lstStyle/>
                    <a:p>
                      <a:pPr algn="ctr" fontAlgn="b"/>
                      <a:r>
                        <a:rPr lang="ru-RU" sz="16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-6 138</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-8 370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-8 370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-8 091</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-8 370</a:t>
                      </a:r>
                    </a:p>
                  </a:txBody>
                  <a:tcPr marL="0" marR="0" marT="0" marB="0" anchor="ctr"/>
                </a:tc>
                <a:extLst>
                  <a:ext uri="{0D108BD9-81ED-4DB2-BD59-A6C34878D82A}">
                    <a16:rowId xmlns:a16="http://schemas.microsoft.com/office/drawing/2014/main" val="3932863579"/>
                  </a:ext>
                </a:extLst>
              </a:tr>
              <a:tr h="263140">
                <a:tc>
                  <a:txBody>
                    <a:bodyPr/>
                    <a:lstStyle/>
                    <a:p>
                      <a:pPr algn="l" fontAlgn="b"/>
                      <a:r>
                        <a:rPr lang="en-US" sz="1600" u="none" strike="noStrike" dirty="0">
                          <a:effectLst/>
                          <a:latin typeface="Segoe UI" panose="020B0502040204020203" pitchFamily="34" charset="0"/>
                          <a:ea typeface="Segoe UI" panose="020B0502040204020203" pitchFamily="34" charset="0"/>
                          <a:cs typeface="Segoe UI" panose="020B0502040204020203" pitchFamily="34" charset="0"/>
                        </a:rPr>
                        <a:t>GL license</a:t>
                      </a:r>
                      <a:endParaRPr lang="en-US" sz="16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tc>
                <a:tc>
                  <a:txBody>
                    <a:bodyPr/>
                    <a:lstStyle/>
                    <a:p>
                      <a:pPr algn="ctr" fontAlgn="b"/>
                      <a:r>
                        <a:rPr lang="ru-RU" sz="16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-1 000</a:t>
                      </a:r>
                    </a:p>
                  </a:txBody>
                  <a:tcPr marL="0" marR="0" marT="0" marB="0" anchor="ctr"/>
                </a:tc>
                <a:tc>
                  <a:txBody>
                    <a:bodyPr/>
                    <a:lstStyle/>
                    <a:p>
                      <a:pPr algn="ctr" fontAlgn="b"/>
                      <a:r>
                        <a:rPr lang="ru-RU" sz="16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-1 000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-1 000</a:t>
                      </a:r>
                    </a:p>
                  </a:txBody>
                  <a:tcPr marL="0" marR="0" marT="0" marB="0" anchor="ctr"/>
                </a:tc>
                <a:extLst>
                  <a:ext uri="{0D108BD9-81ED-4DB2-BD59-A6C34878D82A}">
                    <a16:rowId xmlns:a16="http://schemas.microsoft.com/office/drawing/2014/main" val="3829006496"/>
                  </a:ext>
                </a:extLst>
              </a:tr>
              <a:tr h="263140">
                <a:tc>
                  <a:txBody>
                    <a:bodyPr/>
                    <a:lstStyle/>
                    <a:p>
                      <a:pPr algn="l" fontAlgn="b"/>
                      <a:r>
                        <a:rPr lang="en-US" sz="1600" u="none" strike="noStrike" dirty="0">
                          <a:effectLst/>
                          <a:latin typeface="Segoe UI" panose="020B0502040204020203" pitchFamily="34" charset="0"/>
                          <a:ea typeface="Segoe UI" panose="020B0502040204020203" pitchFamily="34" charset="0"/>
                          <a:cs typeface="Segoe UI" panose="020B0502040204020203" pitchFamily="34" charset="0"/>
                        </a:rPr>
                        <a:t>CRM Development - fixed part</a:t>
                      </a:r>
                      <a:endParaRPr lang="en-US" sz="16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-27 500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-30 000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-30 000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-30 000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-30 000</a:t>
                      </a:r>
                    </a:p>
                  </a:txBody>
                  <a:tcPr marL="0" marR="0" marT="0" marB="0" anchor="ctr"/>
                </a:tc>
                <a:extLst>
                  <a:ext uri="{0D108BD9-81ED-4DB2-BD59-A6C34878D82A}">
                    <a16:rowId xmlns:a16="http://schemas.microsoft.com/office/drawing/2014/main" val="2327280650"/>
                  </a:ext>
                </a:extLst>
              </a:tr>
              <a:tr h="263140">
                <a:tc>
                  <a:txBody>
                    <a:bodyPr/>
                    <a:lstStyle/>
                    <a:p>
                      <a:pPr algn="l" fontAlgn="b"/>
                      <a:r>
                        <a:rPr lang="en-US" sz="1600" u="none" strike="noStrike" dirty="0">
                          <a:effectLst/>
                          <a:latin typeface="Segoe UI" panose="020B0502040204020203" pitchFamily="34" charset="0"/>
                          <a:ea typeface="Segoe UI" panose="020B0502040204020203" pitchFamily="34" charset="0"/>
                          <a:cs typeface="Segoe UI" panose="020B0502040204020203" pitchFamily="34" charset="0"/>
                        </a:rPr>
                        <a:t>Software support</a:t>
                      </a:r>
                      <a:endParaRPr lang="en-US" sz="16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-27 000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-27 000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-27 000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-27 000</a:t>
                      </a:r>
                    </a:p>
                  </a:txBody>
                  <a:tcPr marL="0" marR="0" marT="0" marB="0" anchor="ctr"/>
                </a:tc>
                <a:tc>
                  <a:txBody>
                    <a:bodyPr/>
                    <a:lstStyle/>
                    <a:p>
                      <a:pPr algn="ctr" fontAlgn="b"/>
                      <a:r>
                        <a:rPr lang="ru-RU" sz="16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-27 000</a:t>
                      </a:r>
                    </a:p>
                  </a:txBody>
                  <a:tcPr marL="0" marR="0" marT="0" marB="0" anchor="ctr"/>
                </a:tc>
                <a:extLst>
                  <a:ext uri="{0D108BD9-81ED-4DB2-BD59-A6C34878D82A}">
                    <a16:rowId xmlns:a16="http://schemas.microsoft.com/office/drawing/2014/main" val="1697724234"/>
                  </a:ext>
                </a:extLst>
              </a:tr>
            </a:tbl>
          </a:graphicData>
        </a:graphic>
      </p:graphicFrame>
    </p:spTree>
    <p:extLst>
      <p:ext uri="{BB962C8B-B14F-4D97-AF65-F5344CB8AC3E}">
        <p14:creationId xmlns:p14="http://schemas.microsoft.com/office/powerpoint/2010/main" val="39686880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801979" y="2710099"/>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14275" y="2821885"/>
            <a:ext cx="7484038"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HR &amp; Admin Information</a:t>
            </a:r>
          </a:p>
        </p:txBody>
      </p:sp>
    </p:spTree>
    <p:extLst>
      <p:ext uri="{BB962C8B-B14F-4D97-AF65-F5344CB8AC3E}">
        <p14:creationId xmlns:p14="http://schemas.microsoft.com/office/powerpoint/2010/main" val="11575343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1323439"/>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Organization chart </a:t>
            </a:r>
          </a:p>
          <a:p>
            <a:r>
              <a:rPr lang="en-US" sz="4000" dirty="0">
                <a:latin typeface="Segoe UI Semibold" panose="020B0702040204020203" pitchFamily="34" charset="0"/>
                <a:ea typeface="Helvetica" charset="0"/>
                <a:cs typeface="Helvetica" charset="0"/>
              </a:rPr>
              <a:t>(1-3 month) </a:t>
            </a:r>
          </a:p>
        </p:txBody>
      </p:sp>
      <p:pic>
        <p:nvPicPr>
          <p:cNvPr id="15" name="Рисунок 8"/>
          <p:cNvPicPr>
            <a:picLocks noChangeAspect="1"/>
          </p:cNvPicPr>
          <p:nvPr/>
        </p:nvPicPr>
        <p:blipFill>
          <a:blip r:embed="rId3"/>
          <a:stretch>
            <a:fillRect/>
          </a:stretch>
        </p:blipFill>
        <p:spPr>
          <a:xfrm>
            <a:off x="138889" y="1186206"/>
            <a:ext cx="11903810" cy="5418194"/>
          </a:xfrm>
          <a:prstGeom prst="rect">
            <a:avLst/>
          </a:prstGeom>
        </p:spPr>
      </p:pic>
      <p:sp>
        <p:nvSpPr>
          <p:cNvPr id="3" name="TextBox 2"/>
          <p:cNvSpPr txBox="1"/>
          <p:nvPr/>
        </p:nvSpPr>
        <p:spPr>
          <a:xfrm>
            <a:off x="9100045" y="1326249"/>
            <a:ext cx="2640851" cy="1354217"/>
          </a:xfrm>
          <a:prstGeom prst="rect">
            <a:avLst/>
          </a:prstGeom>
          <a:noFill/>
        </p:spPr>
        <p:txBody>
          <a:bodyPr wrap="square" rtlCol="0">
            <a:spAutoFit/>
          </a:bodyPr>
          <a:lstStyle/>
          <a:p>
            <a:r>
              <a:rPr lang="en-US" sz="2800" dirty="0">
                <a:latin typeface="Segoe UI Semibold" panose="020B0702040204020203" pitchFamily="34" charset="0"/>
              </a:rPr>
              <a:t>TOTAL: </a:t>
            </a:r>
          </a:p>
          <a:p>
            <a:r>
              <a:rPr lang="en-US" sz="5400" dirty="0">
                <a:solidFill>
                  <a:srgbClr val="3A9DE4"/>
                </a:solidFill>
                <a:latin typeface="Segoe UI Semibold" panose="020B0702040204020203" pitchFamily="34" charset="0"/>
              </a:rPr>
              <a:t>8</a:t>
            </a:r>
            <a:r>
              <a:rPr lang="en-US" sz="4000" dirty="0">
                <a:latin typeface="Segoe UI Semibold" panose="020B0702040204020203" pitchFamily="34" charset="0"/>
              </a:rPr>
              <a:t> people</a:t>
            </a:r>
          </a:p>
        </p:txBody>
      </p:sp>
    </p:spTree>
    <p:extLst>
      <p:ext uri="{BB962C8B-B14F-4D97-AF65-F5344CB8AC3E}">
        <p14:creationId xmlns:p14="http://schemas.microsoft.com/office/powerpoint/2010/main" val="12327976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5791199" cy="707886"/>
          </a:xfrm>
          <a:prstGeom prst="rect">
            <a:avLst/>
          </a:prstGeom>
          <a:noFill/>
        </p:spPr>
        <p:txBody>
          <a:bodyPr wrap="square" rtlCol="0">
            <a:spAutoFit/>
          </a:bodyPr>
          <a:lstStyle/>
          <a:p>
            <a:r>
              <a:rPr lang="en-GB" sz="4000" dirty="0">
                <a:latin typeface="Segoe UI Semibold" panose="020B0702040204020203" pitchFamily="34" charset="0"/>
                <a:ea typeface="Segoe UI Symbol" panose="020B0502040204020203" pitchFamily="34" charset="0"/>
                <a:cs typeface="Helvetica" charset="0"/>
              </a:rPr>
              <a:t>Investment summary</a:t>
            </a:r>
            <a:endParaRPr lang="ru-RU" sz="4000" dirty="0">
              <a:latin typeface="Segoe UI Semibold" panose="020B0702040204020203" pitchFamily="34" charset="0"/>
              <a:ea typeface="Segoe UI Symbol" panose="020B0502040204020203" pitchFamily="34" charset="0"/>
              <a:cs typeface="Helvetica" charset="0"/>
            </a:endParaRPr>
          </a:p>
        </p:txBody>
      </p:sp>
      <p:sp>
        <p:nvSpPr>
          <p:cNvPr id="2" name="Прямоугольник 1"/>
          <p:cNvSpPr/>
          <p:nvPr/>
        </p:nvSpPr>
        <p:spPr>
          <a:xfrm>
            <a:off x="481262" y="1235242"/>
            <a:ext cx="11999495" cy="369332"/>
          </a:xfrm>
          <a:prstGeom prst="rect">
            <a:avLst/>
          </a:prstGeom>
        </p:spPr>
        <p:txBody>
          <a:bodyPr wrap="square">
            <a:spAutoFit/>
          </a:bodyPr>
          <a:lstStyle/>
          <a:p>
            <a:pPr algn="just">
              <a:spcAft>
                <a:spcPts val="600"/>
              </a:spcAft>
            </a:pPr>
            <a:r>
              <a:rPr lang="en-US" b="1" dirty="0">
                <a:latin typeface="Segoe UI Semibold" panose="020B0702040204020203" pitchFamily="34" charset="0"/>
                <a:ea typeface="Helvetica" charset="0"/>
                <a:cs typeface="Helvetica" charset="0"/>
              </a:rPr>
              <a:t>Key success factors in the market:</a:t>
            </a:r>
          </a:p>
        </p:txBody>
      </p:sp>
      <p:sp>
        <p:nvSpPr>
          <p:cNvPr id="8" name="Прямоугольник 7"/>
          <p:cNvSpPr/>
          <p:nvPr/>
        </p:nvSpPr>
        <p:spPr>
          <a:xfrm>
            <a:off x="0" y="6622501"/>
            <a:ext cx="10218821" cy="246221"/>
          </a:xfrm>
          <a:prstGeom prst="rect">
            <a:avLst/>
          </a:prstGeom>
        </p:spPr>
        <p:txBody>
          <a:bodyPr wrap="square">
            <a:spAutoFit/>
          </a:bodyPr>
          <a:lstStyle/>
          <a:p>
            <a:pPr lvl="1" algn="just"/>
            <a:r>
              <a:rPr lang="en-US" sz="1000" dirty="0"/>
              <a:t>*according pilot website launch, we expect that penetration of bank accounts will be well above average in customer segment attracted through the online channel. </a:t>
            </a:r>
          </a:p>
        </p:txBody>
      </p:sp>
      <p:sp>
        <p:nvSpPr>
          <p:cNvPr id="3" name="Прямоугольник 2"/>
          <p:cNvSpPr/>
          <p:nvPr/>
        </p:nvSpPr>
        <p:spPr>
          <a:xfrm>
            <a:off x="481261" y="1923508"/>
            <a:ext cx="11309685" cy="1631216"/>
          </a:xfrm>
          <a:prstGeom prst="rect">
            <a:avLst/>
          </a:prstGeom>
        </p:spPr>
        <p:txBody>
          <a:bodyPr wrap="square">
            <a:spAutoFit/>
          </a:bodyPr>
          <a:lstStyle/>
          <a:p>
            <a:pPr marL="285750" indent="-285750">
              <a:buFontTx/>
              <a:buChar char="-"/>
            </a:pPr>
            <a:r>
              <a:rPr lang="en-US" sz="1600" dirty="0">
                <a:latin typeface="Segoe UI Light" panose="020B0502040204020203" pitchFamily="34" charset="0"/>
                <a:ea typeface="Helvetica Light" charset="0"/>
                <a:cs typeface="Helvetica Light" charset="0"/>
              </a:rPr>
              <a:t>Variety of legal setup is possible. Optimal way to enter the market is pawnshop. After entering the market we are going to pursue acquiring of Microfinance company license.</a:t>
            </a:r>
          </a:p>
          <a:p>
            <a:pPr marL="285750" indent="-285750">
              <a:buFontTx/>
              <a:buChar char="-"/>
            </a:pPr>
            <a:r>
              <a:rPr lang="en-US" sz="1600" dirty="0">
                <a:latin typeface="Segoe UI Light" panose="020B0502040204020203" pitchFamily="34" charset="0"/>
                <a:ea typeface="Helvetica Light" charset="0"/>
                <a:cs typeface="Helvetica Light" charset="0"/>
              </a:rPr>
              <a:t>Pure online is feasible</a:t>
            </a:r>
            <a:r>
              <a:rPr lang="ru-RU" sz="1600" dirty="0">
                <a:latin typeface="Segoe UI Light" panose="020B0502040204020203" pitchFamily="34" charset="0"/>
                <a:ea typeface="Helvetica Light" charset="0"/>
                <a:cs typeface="Helvetica Light" charset="0"/>
              </a:rPr>
              <a:t>. </a:t>
            </a:r>
            <a:r>
              <a:rPr lang="en-US" sz="1600" dirty="0">
                <a:latin typeface="Segoe UI Light" panose="020B0502040204020203" pitchFamily="34" charset="0"/>
                <a:ea typeface="Helvetica Light" charset="0"/>
                <a:cs typeface="Helvetica Light" charset="0"/>
              </a:rPr>
              <a:t>The market is ready for online lending despite low income: explosive smartphones penetration growth, mobile operators offer free access to Facebook</a:t>
            </a:r>
          </a:p>
          <a:p>
            <a:pPr marL="285750" indent="-285750">
              <a:buFontTx/>
              <a:buChar char="-"/>
            </a:pPr>
            <a:r>
              <a:rPr lang="en-US" sz="1600" dirty="0">
                <a:latin typeface="Segoe UI Light" panose="020B0502040204020203" pitchFamily="34" charset="0"/>
                <a:ea typeface="Helvetica Light" charset="0"/>
                <a:cs typeface="Helvetica Light" charset="0"/>
              </a:rPr>
              <a:t>Easy to deliver money: 1) Transfer by “domestic remittance” through any bank without account opening (KYC provided). 2) Transfer to customers` bank accounts*. 3) Transfer to e-wallets of payment systems. </a:t>
            </a:r>
          </a:p>
        </p:txBody>
      </p:sp>
      <p:sp>
        <p:nvSpPr>
          <p:cNvPr id="4" name="Прямоугольник 3"/>
          <p:cNvSpPr/>
          <p:nvPr/>
        </p:nvSpPr>
        <p:spPr>
          <a:xfrm>
            <a:off x="918408" y="3704380"/>
            <a:ext cx="10435390" cy="584775"/>
          </a:xfrm>
          <a:prstGeom prst="rect">
            <a:avLst/>
          </a:prstGeom>
        </p:spPr>
        <p:txBody>
          <a:bodyPr wrap="square">
            <a:spAutoFit/>
          </a:bodyPr>
          <a:lstStyle/>
          <a:p>
            <a:pPr algn="just"/>
            <a:r>
              <a:rPr lang="en-US" sz="3200" dirty="0">
                <a:solidFill>
                  <a:srgbClr val="2172BD"/>
                </a:solidFill>
                <a:latin typeface="Segoe UI Semibold" panose="020B0702040204020203" pitchFamily="34" charset="0"/>
                <a:ea typeface="Helvetica" charset="0"/>
                <a:cs typeface="Helvetica" charset="0"/>
              </a:rPr>
              <a:t>Myanmar is a very attractive market because of its:</a:t>
            </a:r>
          </a:p>
        </p:txBody>
      </p:sp>
      <p:sp>
        <p:nvSpPr>
          <p:cNvPr id="6" name="Прямоугольник 5"/>
          <p:cNvSpPr/>
          <p:nvPr/>
        </p:nvSpPr>
        <p:spPr>
          <a:xfrm>
            <a:off x="1253985" y="4554466"/>
            <a:ext cx="8546434" cy="1384995"/>
          </a:xfrm>
          <a:prstGeom prst="rect">
            <a:avLst/>
          </a:prstGeom>
        </p:spPr>
        <p:txBody>
          <a:bodyPr wrap="square">
            <a:spAutoFit/>
          </a:bodyPr>
          <a:lstStyle/>
          <a:p>
            <a:pPr algn="just"/>
            <a:r>
              <a:rPr lang="en-US" sz="2800" dirty="0">
                <a:latin typeface="Segoe UI Semibold" panose="020B0702040204020203" pitchFamily="34" charset="0"/>
                <a:ea typeface="Helvetica Light" charset="0"/>
                <a:cs typeface="Helvetica Light" charset="0"/>
              </a:rPr>
              <a:t>low level consumer lending competition</a:t>
            </a:r>
          </a:p>
          <a:p>
            <a:pPr algn="just"/>
            <a:endParaRPr lang="en-US" sz="2800" dirty="0">
              <a:latin typeface="Segoe UI Semibold" panose="020B0702040204020203" pitchFamily="34" charset="0"/>
              <a:ea typeface="Helvetica Light" charset="0"/>
              <a:cs typeface="Helvetica Light" charset="0"/>
            </a:endParaRPr>
          </a:p>
          <a:p>
            <a:pPr algn="just"/>
            <a:r>
              <a:rPr lang="en-US" sz="2800" dirty="0">
                <a:latin typeface="Segoe UI Semibold" panose="020B0702040204020203" pitchFamily="34" charset="0"/>
                <a:ea typeface="Helvetica Light" charset="0"/>
                <a:cs typeface="Helvetica Light" charset="0"/>
              </a:rPr>
              <a:t>possibility to apply pure online model</a:t>
            </a:r>
          </a:p>
        </p:txBody>
      </p:sp>
      <p:pic>
        <p:nvPicPr>
          <p:cNvPr id="10" name="Рисунок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827" y="4536188"/>
            <a:ext cx="653716" cy="653716"/>
          </a:xfrm>
          <a:prstGeom prst="rect">
            <a:avLst/>
          </a:prstGeom>
        </p:spPr>
      </p:pic>
      <p:pic>
        <p:nvPicPr>
          <p:cNvPr id="11" name="Рисунок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217" y="5246963"/>
            <a:ext cx="867338" cy="867338"/>
          </a:xfrm>
          <a:prstGeom prst="rect">
            <a:avLst/>
          </a:prstGeom>
        </p:spPr>
      </p:pic>
    </p:spTree>
    <p:extLst>
      <p:ext uri="{BB962C8B-B14F-4D97-AF65-F5344CB8AC3E}">
        <p14:creationId xmlns:p14="http://schemas.microsoft.com/office/powerpoint/2010/main" val="13099697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1323439"/>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Organization chart</a:t>
            </a:r>
          </a:p>
          <a:p>
            <a:r>
              <a:rPr lang="en-US" sz="4000" dirty="0">
                <a:latin typeface="Segoe UI Semibold" panose="020B0702040204020203" pitchFamily="34" charset="0"/>
                <a:ea typeface="Helvetica" charset="0"/>
                <a:cs typeface="Helvetica" charset="0"/>
              </a:rPr>
              <a:t>(EOY 1) </a:t>
            </a:r>
          </a:p>
        </p:txBody>
      </p:sp>
      <p:pic>
        <p:nvPicPr>
          <p:cNvPr id="6" name="Рисунок 5"/>
          <p:cNvPicPr>
            <a:picLocks noChangeAspect="1"/>
          </p:cNvPicPr>
          <p:nvPr/>
        </p:nvPicPr>
        <p:blipFill>
          <a:blip r:embed="rId3"/>
          <a:stretch>
            <a:fillRect/>
          </a:stretch>
        </p:blipFill>
        <p:spPr>
          <a:xfrm>
            <a:off x="1137705" y="181567"/>
            <a:ext cx="10292295" cy="6584704"/>
          </a:xfrm>
          <a:prstGeom prst="rect">
            <a:avLst/>
          </a:prstGeom>
        </p:spPr>
      </p:pic>
      <p:sp>
        <p:nvSpPr>
          <p:cNvPr id="10" name="TextBox 9"/>
          <p:cNvSpPr txBox="1"/>
          <p:nvPr/>
        </p:nvSpPr>
        <p:spPr>
          <a:xfrm>
            <a:off x="9301213" y="848596"/>
            <a:ext cx="2640851" cy="1138773"/>
          </a:xfrm>
          <a:prstGeom prst="rect">
            <a:avLst/>
          </a:prstGeom>
          <a:noFill/>
        </p:spPr>
        <p:txBody>
          <a:bodyPr wrap="square" rtlCol="0">
            <a:spAutoFit/>
          </a:bodyPr>
          <a:lstStyle/>
          <a:p>
            <a:r>
              <a:rPr lang="en-US" sz="2800" dirty="0">
                <a:latin typeface="Segoe UI Semibold" panose="020B0702040204020203" pitchFamily="34" charset="0"/>
              </a:rPr>
              <a:t>TOTAL: </a:t>
            </a:r>
          </a:p>
          <a:p>
            <a:r>
              <a:rPr lang="en-US" sz="4000" dirty="0">
                <a:solidFill>
                  <a:srgbClr val="40A8EE"/>
                </a:solidFill>
                <a:latin typeface="Segoe UI Semibold" panose="020B0702040204020203" pitchFamily="34" charset="0"/>
              </a:rPr>
              <a:t>72</a:t>
            </a:r>
            <a:r>
              <a:rPr lang="en-US" sz="4000" dirty="0">
                <a:latin typeface="Segoe UI Semibold" panose="020B0702040204020203" pitchFamily="34" charset="0"/>
              </a:rPr>
              <a:t> people</a:t>
            </a:r>
          </a:p>
        </p:txBody>
      </p:sp>
    </p:spTree>
    <p:extLst>
      <p:ext uri="{BB962C8B-B14F-4D97-AF65-F5344CB8AC3E}">
        <p14:creationId xmlns:p14="http://schemas.microsoft.com/office/powerpoint/2010/main" val="3233451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1323439"/>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Organization chart</a:t>
            </a:r>
          </a:p>
          <a:p>
            <a:r>
              <a:rPr lang="en-US" sz="4000" dirty="0">
                <a:latin typeface="Segoe UI Semibold" panose="020B0702040204020203" pitchFamily="34" charset="0"/>
                <a:ea typeface="Helvetica" charset="0"/>
                <a:cs typeface="Helvetica" charset="0"/>
              </a:rPr>
              <a:t>(EOY 5) </a:t>
            </a:r>
          </a:p>
        </p:txBody>
      </p:sp>
      <p:pic>
        <p:nvPicPr>
          <p:cNvPr id="8" name="Рисунок 6"/>
          <p:cNvPicPr>
            <a:picLocks noChangeAspect="1"/>
          </p:cNvPicPr>
          <p:nvPr/>
        </p:nvPicPr>
        <p:blipFill>
          <a:blip r:embed="rId3"/>
          <a:stretch>
            <a:fillRect/>
          </a:stretch>
        </p:blipFill>
        <p:spPr>
          <a:xfrm>
            <a:off x="481263" y="566928"/>
            <a:ext cx="10582795" cy="5966813"/>
          </a:xfrm>
          <a:prstGeom prst="rect">
            <a:avLst/>
          </a:prstGeom>
        </p:spPr>
      </p:pic>
      <p:sp>
        <p:nvSpPr>
          <p:cNvPr id="11" name="TextBox 10"/>
          <p:cNvSpPr txBox="1"/>
          <p:nvPr/>
        </p:nvSpPr>
        <p:spPr>
          <a:xfrm>
            <a:off x="5772660" y="5319722"/>
            <a:ext cx="5200853" cy="1384995"/>
          </a:xfrm>
          <a:prstGeom prst="rect">
            <a:avLst/>
          </a:prstGeom>
          <a:noFill/>
          <a:ln>
            <a:solidFill>
              <a:srgbClr val="3A9DE4"/>
            </a:solidFill>
          </a:ln>
        </p:spPr>
        <p:txBody>
          <a:bodyPr wrap="square" rtlCol="0">
            <a:spAutoFit/>
          </a:bodyPr>
          <a:lstStyle/>
          <a:p>
            <a:pPr marL="285750" indent="-285750">
              <a:buFont typeface="Arial" panose="020B0604020202020204" pitchFamily="34" charset="0"/>
              <a:buChar char="•"/>
            </a:pPr>
            <a:r>
              <a:rPr lang="en-US" sz="1200" dirty="0">
                <a:latin typeface="Segoe UI Light" panose="020B0502040204020203" pitchFamily="34" charset="0"/>
                <a:ea typeface="Segoe UI" panose="020B0502040204020203" pitchFamily="34" charset="0"/>
                <a:cs typeface="Segoe UI" panose="020B0502040204020203" pitchFamily="34" charset="0"/>
              </a:rPr>
              <a:t>We can have relative few amount of managers due to sharing resources of RH</a:t>
            </a:r>
          </a:p>
          <a:p>
            <a:pPr marL="285750" indent="-285750">
              <a:buFont typeface="Arial" panose="020B0604020202020204" pitchFamily="34" charset="0"/>
              <a:buChar char="•"/>
            </a:pPr>
            <a:r>
              <a:rPr lang="en-US" sz="1200" dirty="0">
                <a:latin typeface="Segoe UI Light" panose="020B0502040204020203" pitchFamily="34" charset="0"/>
                <a:ea typeface="Segoe UI" panose="020B0502040204020203" pitchFamily="34" charset="0"/>
                <a:cs typeface="Segoe UI" panose="020B0502040204020203" pitchFamily="34" charset="0"/>
              </a:rPr>
              <a:t>We will relocate call center to suburban area of Yangon, this could help us to save around 40% of rent cost and 15% of salary cost from year 3</a:t>
            </a:r>
          </a:p>
          <a:p>
            <a:pPr marL="285750" indent="-285750">
              <a:buFont typeface="Arial" panose="020B0604020202020204" pitchFamily="34" charset="0"/>
              <a:buChar char="•"/>
            </a:pPr>
            <a:r>
              <a:rPr lang="en-US" sz="1200" dirty="0">
                <a:latin typeface="Segoe UI Light" panose="020B0502040204020203" pitchFamily="34" charset="0"/>
                <a:ea typeface="Segoe UI" panose="020B0502040204020203" pitchFamily="34" charset="0"/>
                <a:cs typeface="Segoe UI" panose="020B0502040204020203" pitchFamily="34" charset="0"/>
              </a:rPr>
              <a:t>Organization chart for years 2019-2021 will be updated in 2018, however we do not expect growing of managers, only number of staff will grow according number of operations</a:t>
            </a:r>
          </a:p>
        </p:txBody>
      </p:sp>
      <p:sp>
        <p:nvSpPr>
          <p:cNvPr id="12" name="TextBox 11"/>
          <p:cNvSpPr txBox="1"/>
          <p:nvPr/>
        </p:nvSpPr>
        <p:spPr>
          <a:xfrm>
            <a:off x="8677815" y="737904"/>
            <a:ext cx="3482099" cy="1354217"/>
          </a:xfrm>
          <a:prstGeom prst="rect">
            <a:avLst/>
          </a:prstGeom>
          <a:noFill/>
        </p:spPr>
        <p:txBody>
          <a:bodyPr wrap="square" rtlCol="0">
            <a:spAutoFit/>
          </a:bodyPr>
          <a:lstStyle/>
          <a:p>
            <a:r>
              <a:rPr lang="en-US" sz="2800" dirty="0">
                <a:latin typeface="Segoe UI Semibold" panose="020B0702040204020203" pitchFamily="34" charset="0"/>
              </a:rPr>
              <a:t>TOTAL: </a:t>
            </a:r>
          </a:p>
          <a:p>
            <a:r>
              <a:rPr lang="en-US" sz="5400" dirty="0">
                <a:solidFill>
                  <a:srgbClr val="3A9DE4"/>
                </a:solidFill>
                <a:latin typeface="Segoe UI Semibold" panose="020B0702040204020203" pitchFamily="34" charset="0"/>
              </a:rPr>
              <a:t>275</a:t>
            </a:r>
            <a:r>
              <a:rPr lang="en-US" sz="4000" dirty="0">
                <a:latin typeface="Segoe UI Semibold" panose="020B0702040204020203" pitchFamily="34" charset="0"/>
              </a:rPr>
              <a:t> people</a:t>
            </a:r>
          </a:p>
        </p:txBody>
      </p:sp>
    </p:spTree>
    <p:extLst>
      <p:ext uri="{BB962C8B-B14F-4D97-AF65-F5344CB8AC3E}">
        <p14:creationId xmlns:p14="http://schemas.microsoft.com/office/powerpoint/2010/main" val="1691718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Headcount and Personnel budget</a:t>
            </a:r>
          </a:p>
        </p:txBody>
      </p:sp>
      <p:graphicFrame>
        <p:nvGraphicFramePr>
          <p:cNvPr id="10" name="Таблица 2"/>
          <p:cNvGraphicFramePr>
            <a:graphicFrameLocks noGrp="1"/>
          </p:cNvGraphicFramePr>
          <p:nvPr>
            <p:extLst>
              <p:ext uri="{D42A27DB-BD31-4B8C-83A1-F6EECF244321}">
                <p14:modId xmlns:p14="http://schemas.microsoft.com/office/powerpoint/2010/main" val="2741055867"/>
              </p:ext>
            </p:extLst>
          </p:nvPr>
        </p:nvGraphicFramePr>
        <p:xfrm>
          <a:off x="481263" y="1235242"/>
          <a:ext cx="11511446" cy="5516880"/>
        </p:xfrm>
        <a:graphic>
          <a:graphicData uri="http://schemas.openxmlformats.org/drawingml/2006/table">
            <a:tbl>
              <a:tblPr/>
              <a:tblGrid>
                <a:gridCol w="3460494">
                  <a:extLst>
                    <a:ext uri="{9D8B030D-6E8A-4147-A177-3AD203B41FA5}">
                      <a16:colId xmlns:a16="http://schemas.microsoft.com/office/drawing/2014/main" val="20000"/>
                    </a:ext>
                  </a:extLst>
                </a:gridCol>
                <a:gridCol w="1271202">
                  <a:extLst>
                    <a:ext uri="{9D8B030D-6E8A-4147-A177-3AD203B41FA5}">
                      <a16:colId xmlns:a16="http://schemas.microsoft.com/office/drawing/2014/main" val="20001"/>
                    </a:ext>
                  </a:extLst>
                </a:gridCol>
                <a:gridCol w="677975">
                  <a:extLst>
                    <a:ext uri="{9D8B030D-6E8A-4147-A177-3AD203B41FA5}">
                      <a16:colId xmlns:a16="http://schemas.microsoft.com/office/drawing/2014/main" val="20002"/>
                    </a:ext>
                  </a:extLst>
                </a:gridCol>
                <a:gridCol w="677975">
                  <a:extLst>
                    <a:ext uri="{9D8B030D-6E8A-4147-A177-3AD203B41FA5}">
                      <a16:colId xmlns:a16="http://schemas.microsoft.com/office/drawing/2014/main" val="20003"/>
                    </a:ext>
                  </a:extLst>
                </a:gridCol>
                <a:gridCol w="677975">
                  <a:extLst>
                    <a:ext uri="{9D8B030D-6E8A-4147-A177-3AD203B41FA5}">
                      <a16:colId xmlns:a16="http://schemas.microsoft.com/office/drawing/2014/main" val="20004"/>
                    </a:ext>
                  </a:extLst>
                </a:gridCol>
                <a:gridCol w="677975">
                  <a:extLst>
                    <a:ext uri="{9D8B030D-6E8A-4147-A177-3AD203B41FA5}">
                      <a16:colId xmlns:a16="http://schemas.microsoft.com/office/drawing/2014/main" val="20005"/>
                    </a:ext>
                  </a:extLst>
                </a:gridCol>
                <a:gridCol w="677975">
                  <a:extLst>
                    <a:ext uri="{9D8B030D-6E8A-4147-A177-3AD203B41FA5}">
                      <a16:colId xmlns:a16="http://schemas.microsoft.com/office/drawing/2014/main" val="20006"/>
                    </a:ext>
                  </a:extLst>
                </a:gridCol>
                <a:gridCol w="677975">
                  <a:extLst>
                    <a:ext uri="{9D8B030D-6E8A-4147-A177-3AD203B41FA5}">
                      <a16:colId xmlns:a16="http://schemas.microsoft.com/office/drawing/2014/main" val="20007"/>
                    </a:ext>
                  </a:extLst>
                </a:gridCol>
                <a:gridCol w="677975">
                  <a:extLst>
                    <a:ext uri="{9D8B030D-6E8A-4147-A177-3AD203B41FA5}">
                      <a16:colId xmlns:a16="http://schemas.microsoft.com/office/drawing/2014/main" val="20008"/>
                    </a:ext>
                  </a:extLst>
                </a:gridCol>
                <a:gridCol w="677975">
                  <a:extLst>
                    <a:ext uri="{9D8B030D-6E8A-4147-A177-3AD203B41FA5}">
                      <a16:colId xmlns:a16="http://schemas.microsoft.com/office/drawing/2014/main" val="20009"/>
                    </a:ext>
                  </a:extLst>
                </a:gridCol>
                <a:gridCol w="677975">
                  <a:extLst>
                    <a:ext uri="{9D8B030D-6E8A-4147-A177-3AD203B41FA5}">
                      <a16:colId xmlns:a16="http://schemas.microsoft.com/office/drawing/2014/main" val="20010"/>
                    </a:ext>
                  </a:extLst>
                </a:gridCol>
                <a:gridCol w="677975">
                  <a:extLst>
                    <a:ext uri="{9D8B030D-6E8A-4147-A177-3AD203B41FA5}">
                      <a16:colId xmlns:a16="http://schemas.microsoft.com/office/drawing/2014/main" val="20011"/>
                    </a:ext>
                  </a:extLst>
                </a:gridCol>
              </a:tblGrid>
              <a:tr h="0">
                <a:tc rowSpan="2">
                  <a:txBody>
                    <a:bodyPr/>
                    <a:lstStyle/>
                    <a:p>
                      <a:pPr algn="ctr" fontAlgn="b"/>
                      <a:r>
                        <a:rPr lang="en-US" sz="1400" b="0" i="0" u="none" strike="noStrike" kern="1200" dirty="0">
                          <a:solidFill>
                            <a:srgbClr val="FFFFFF"/>
                          </a:solidFill>
                          <a:effectLst/>
                          <a:latin typeface="Segoe UI Semibold" panose="020B0702040204020203" pitchFamily="34" charset="0"/>
                          <a:ea typeface="+mn-ea"/>
                          <a:cs typeface="+mn-cs"/>
                        </a:rPr>
                        <a:t>Group/Position</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rowSpan="2">
                  <a:txBody>
                    <a:bodyPr/>
                    <a:lstStyle/>
                    <a:p>
                      <a:pPr algn="ctr" fontAlgn="b"/>
                      <a:r>
                        <a:rPr lang="en-US" sz="1400" b="0" i="0" u="none" strike="noStrike" dirty="0">
                          <a:solidFill>
                            <a:srgbClr val="FFFFFF"/>
                          </a:solidFill>
                          <a:effectLst/>
                          <a:latin typeface="Segoe UI Semibold" panose="020B0702040204020203" pitchFamily="34" charset="0"/>
                        </a:rPr>
                        <a:t>Gross costs of employment, USD</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gridSpan="5">
                  <a:txBody>
                    <a:bodyPr/>
                    <a:lstStyle/>
                    <a:p>
                      <a:pPr algn="ctr" fontAlgn="b"/>
                      <a:r>
                        <a:rPr lang="en-US" sz="1400" b="0" i="0" u="none" strike="noStrike" kern="1200" dirty="0">
                          <a:solidFill>
                            <a:srgbClr val="FFFFFF"/>
                          </a:solidFill>
                          <a:effectLst/>
                          <a:latin typeface="Segoe UI Semibold" panose="020B0702040204020203" pitchFamily="34" charset="0"/>
                          <a:ea typeface="+mn-ea"/>
                          <a:cs typeface="+mn-cs"/>
                        </a:rPr>
                        <a:t>Headcount</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gridSpan="5">
                  <a:txBody>
                    <a:bodyPr/>
                    <a:lstStyle/>
                    <a:p>
                      <a:pPr algn="ctr" fontAlgn="b"/>
                      <a:r>
                        <a:rPr lang="en-US" sz="1400" b="0" i="0" u="none" strike="noStrike" kern="1200" dirty="0">
                          <a:solidFill>
                            <a:srgbClr val="FFFFFF"/>
                          </a:solidFill>
                          <a:effectLst/>
                          <a:latin typeface="Segoe UI Semibold" panose="020B0702040204020203" pitchFamily="34" charset="0"/>
                          <a:ea typeface="+mn-ea"/>
                          <a:cs typeface="+mn-cs"/>
                        </a:rPr>
                        <a:t>Monthly cost of employment, USD</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383987">
                <a:tc vMerge="1">
                  <a:txBody>
                    <a:bodyPr/>
                    <a:lstStyle/>
                    <a:p>
                      <a:endParaRPr lang="ru-RU"/>
                    </a:p>
                  </a:txBody>
                  <a:tcPr/>
                </a:tc>
                <a:tc vMerge="1">
                  <a:txBody>
                    <a:bodyPr/>
                    <a:lstStyle/>
                    <a:p>
                      <a:endParaRPr lang="ru-RU"/>
                    </a:p>
                  </a:txBody>
                  <a:tcPr/>
                </a:tc>
                <a:tc>
                  <a:txBody>
                    <a:bodyPr/>
                    <a:lstStyle/>
                    <a:p>
                      <a:pPr algn="ctr" fontAlgn="b"/>
                      <a:r>
                        <a:rPr lang="en-US" sz="1400" b="0" i="0" u="none" strike="noStrike" dirty="0">
                          <a:solidFill>
                            <a:srgbClr val="FFFFFF"/>
                          </a:solidFill>
                          <a:effectLst/>
                          <a:latin typeface="Segoe UI Semibold" panose="020B0702040204020203" pitchFamily="34" charset="0"/>
                        </a:rPr>
                        <a:t>EOY 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a:solidFill>
                            <a:srgbClr val="FFFFFF"/>
                          </a:solidFill>
                          <a:effectLst/>
                          <a:latin typeface="Segoe UI Semibold" panose="020B0702040204020203" pitchFamily="34" charset="0"/>
                        </a:rPr>
                        <a:t>EOY 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a:solidFill>
                            <a:srgbClr val="FFFFFF"/>
                          </a:solidFill>
                          <a:effectLst/>
                          <a:latin typeface="Segoe UI Semibold" panose="020B0702040204020203" pitchFamily="34" charset="0"/>
                        </a:rPr>
                        <a:t>EOY 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a:solidFill>
                            <a:srgbClr val="FFFFFF"/>
                          </a:solidFill>
                          <a:effectLst/>
                          <a:latin typeface="Segoe UI Semibold" panose="020B0702040204020203" pitchFamily="34" charset="0"/>
                        </a:rPr>
                        <a:t>EOY 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a:solidFill>
                            <a:srgbClr val="FFFFFF"/>
                          </a:solidFill>
                          <a:effectLst/>
                          <a:latin typeface="Segoe UI Semibold" panose="020B0702040204020203" pitchFamily="34" charset="0"/>
                        </a:rPr>
                        <a:t>EOY 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a:solidFill>
                            <a:srgbClr val="FFFFFF"/>
                          </a:solidFill>
                          <a:effectLst/>
                          <a:latin typeface="Segoe UI Semibold" panose="020B0702040204020203" pitchFamily="34" charset="0"/>
                        </a:rPr>
                        <a:t>EOY 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a:solidFill>
                            <a:srgbClr val="FFFFFF"/>
                          </a:solidFill>
                          <a:effectLst/>
                          <a:latin typeface="Segoe UI Semibold" panose="020B0702040204020203" pitchFamily="34" charset="0"/>
                        </a:rPr>
                        <a:t>EOY 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a:solidFill>
                            <a:srgbClr val="FFFFFF"/>
                          </a:solidFill>
                          <a:effectLst/>
                          <a:latin typeface="Segoe UI Semibold" panose="020B0702040204020203" pitchFamily="34" charset="0"/>
                        </a:rPr>
                        <a:t>EOY 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a:solidFill>
                            <a:srgbClr val="FFFFFF"/>
                          </a:solidFill>
                          <a:effectLst/>
                          <a:latin typeface="Segoe UI Semibold" panose="020B0702040204020203" pitchFamily="34" charset="0"/>
                        </a:rPr>
                        <a:t>EOY 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a:solidFill>
                            <a:srgbClr val="FFFFFF"/>
                          </a:solidFill>
                          <a:effectLst/>
                          <a:latin typeface="Segoe UI Semibold" panose="020B0702040204020203" pitchFamily="34" charset="0"/>
                        </a:rPr>
                        <a:t>EOY 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10001"/>
                  </a:ext>
                </a:extLst>
              </a:tr>
              <a:tr h="179194">
                <a:tc>
                  <a:txBody>
                    <a:bodyPr/>
                    <a:lstStyle/>
                    <a:p>
                      <a:pPr algn="l" fontAlgn="b"/>
                      <a:r>
                        <a:rPr lang="en-US" sz="1400" b="0" i="0" u="none" strike="noStrike" dirty="0">
                          <a:solidFill>
                            <a:schemeClr val="bg1"/>
                          </a:solidFill>
                          <a:effectLst/>
                          <a:latin typeface="Segoe UI Semibold" panose="020B0702040204020203" pitchFamily="34" charset="0"/>
                        </a:rPr>
                        <a:t>Total staff (</a:t>
                      </a:r>
                      <a:r>
                        <a:rPr lang="en-US" sz="1400" b="0" i="0" u="none" strike="noStrike" dirty="0" err="1">
                          <a:solidFill>
                            <a:schemeClr val="bg1"/>
                          </a:solidFill>
                          <a:effectLst/>
                          <a:latin typeface="Segoe UI Semibold" panose="020B0702040204020203" pitchFamily="34" charset="0"/>
                        </a:rPr>
                        <a:t>fixed+variable</a:t>
                      </a:r>
                      <a:r>
                        <a:rPr lang="en-US" sz="1400" b="0" i="0" u="none" strike="noStrike" dirty="0">
                          <a:solidFill>
                            <a:schemeClr val="bg1"/>
                          </a:solidFill>
                          <a:effectLst/>
                          <a:latin typeface="Segoe UI Semibold" panose="020B0702040204020203" pitchFamily="34" charset="0"/>
                        </a:rPr>
                        <a:t>)</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tc>
                  <a:txBody>
                    <a:bodyPr/>
                    <a:lstStyle/>
                    <a:p>
                      <a:pPr algn="ctr" fontAlgn="b"/>
                      <a:r>
                        <a:rPr lang="ru-RU" sz="1400" b="0" i="0" u="none" strike="noStrike" kern="1200" dirty="0">
                          <a:solidFill>
                            <a:schemeClr val="bg1"/>
                          </a:solidFill>
                          <a:effectLst/>
                          <a:latin typeface="Segoe UI Semibold" panose="020B0702040204020203" pitchFamily="34" charset="0"/>
                          <a:ea typeface="+mn-ea"/>
                          <a:cs typeface="+mn-cs"/>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tc>
                  <a:txBody>
                    <a:bodyPr/>
                    <a:lstStyle/>
                    <a:p>
                      <a:pPr algn="ctr" fontAlgn="b"/>
                      <a:r>
                        <a:rPr lang="ru-RU" sz="1400" b="1" i="0" u="none" strike="noStrike" kern="1200" dirty="0">
                          <a:solidFill>
                            <a:schemeClr val="bg1"/>
                          </a:solidFill>
                          <a:effectLst/>
                          <a:latin typeface="Segoe UI Semibold" panose="020B0702040204020203" pitchFamily="34" charset="0"/>
                          <a:ea typeface="+mn-ea"/>
                          <a:cs typeface="+mn-cs"/>
                        </a:rPr>
                        <a:t>63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tc>
                  <a:txBody>
                    <a:bodyPr/>
                    <a:lstStyle/>
                    <a:p>
                      <a:pPr algn="ctr" fontAlgn="b"/>
                      <a:r>
                        <a:rPr lang="ru-RU" sz="1400" b="1" i="0" u="none" strike="noStrike" kern="1200" dirty="0">
                          <a:solidFill>
                            <a:schemeClr val="bg1"/>
                          </a:solidFill>
                          <a:effectLst/>
                          <a:latin typeface="Segoe UI Semibold" panose="020B0702040204020203" pitchFamily="34" charset="0"/>
                          <a:ea typeface="+mn-ea"/>
                          <a:cs typeface="+mn-cs"/>
                        </a:rPr>
                        <a:t>141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tc>
                  <a:txBody>
                    <a:bodyPr/>
                    <a:lstStyle/>
                    <a:p>
                      <a:pPr algn="ctr" fontAlgn="b"/>
                      <a:r>
                        <a:rPr lang="ru-RU" sz="1400" b="1" i="0" u="none" strike="noStrike" kern="1200" dirty="0">
                          <a:solidFill>
                            <a:schemeClr val="bg1"/>
                          </a:solidFill>
                          <a:effectLst/>
                          <a:latin typeface="Segoe UI Semibold" panose="020B0702040204020203" pitchFamily="34" charset="0"/>
                          <a:ea typeface="+mn-ea"/>
                          <a:cs typeface="+mn-cs"/>
                        </a:rPr>
                        <a:t>183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tc>
                  <a:txBody>
                    <a:bodyPr/>
                    <a:lstStyle/>
                    <a:p>
                      <a:pPr algn="ctr" fontAlgn="b"/>
                      <a:r>
                        <a:rPr lang="ru-RU" sz="1400" b="1" i="0" u="none" strike="noStrike" kern="1200" dirty="0">
                          <a:solidFill>
                            <a:schemeClr val="bg1"/>
                          </a:solidFill>
                          <a:effectLst/>
                          <a:latin typeface="Segoe UI Semibold" panose="020B0702040204020203" pitchFamily="34" charset="0"/>
                          <a:ea typeface="+mn-ea"/>
                          <a:cs typeface="+mn-cs"/>
                        </a:rPr>
                        <a:t>234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tc>
                  <a:txBody>
                    <a:bodyPr/>
                    <a:lstStyle/>
                    <a:p>
                      <a:pPr algn="ctr" fontAlgn="b"/>
                      <a:r>
                        <a:rPr lang="ru-RU" sz="1400" b="1" i="0" u="none" strike="noStrike" kern="1200" dirty="0">
                          <a:solidFill>
                            <a:schemeClr val="bg1"/>
                          </a:solidFill>
                          <a:effectLst/>
                          <a:latin typeface="Segoe UI Semibold" panose="020B0702040204020203" pitchFamily="34" charset="0"/>
                          <a:ea typeface="+mn-ea"/>
                          <a:cs typeface="+mn-cs"/>
                        </a:rPr>
                        <a:t>249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tc>
                  <a:txBody>
                    <a:bodyPr/>
                    <a:lstStyle/>
                    <a:p>
                      <a:pPr algn="ctr" fontAlgn="b"/>
                      <a:r>
                        <a:rPr lang="ru-RU" sz="1400" b="1" i="0" u="none" strike="noStrike" kern="1200" dirty="0">
                          <a:solidFill>
                            <a:schemeClr val="bg1"/>
                          </a:solidFill>
                          <a:effectLst/>
                          <a:latin typeface="Segoe UI Semibold" panose="020B0702040204020203" pitchFamily="34" charset="0"/>
                          <a:ea typeface="+mn-ea"/>
                          <a:cs typeface="+mn-cs"/>
                        </a:rPr>
                        <a:t>54 250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tc>
                  <a:txBody>
                    <a:bodyPr/>
                    <a:lstStyle/>
                    <a:p>
                      <a:pPr algn="ctr" fontAlgn="b"/>
                      <a:r>
                        <a:rPr lang="ru-RU" sz="1400" b="1" i="0" u="none" strike="noStrike" kern="1200" dirty="0">
                          <a:solidFill>
                            <a:schemeClr val="bg1"/>
                          </a:solidFill>
                          <a:effectLst/>
                          <a:latin typeface="Segoe UI Semibold" panose="020B0702040204020203" pitchFamily="34" charset="0"/>
                          <a:ea typeface="+mn-ea"/>
                          <a:cs typeface="+mn-cs"/>
                        </a:rPr>
                        <a:t>81 190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tc>
                  <a:txBody>
                    <a:bodyPr/>
                    <a:lstStyle/>
                    <a:p>
                      <a:pPr algn="ctr" fontAlgn="b"/>
                      <a:r>
                        <a:rPr lang="ru-RU" sz="1400" b="1" i="0" u="none" strike="noStrike" kern="1200" dirty="0">
                          <a:solidFill>
                            <a:schemeClr val="bg1"/>
                          </a:solidFill>
                          <a:effectLst/>
                          <a:latin typeface="Segoe UI Semibold" panose="020B0702040204020203" pitchFamily="34" charset="0"/>
                          <a:ea typeface="+mn-ea"/>
                          <a:cs typeface="+mn-cs"/>
                        </a:rPr>
                        <a:t>95 630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tc>
                  <a:txBody>
                    <a:bodyPr/>
                    <a:lstStyle/>
                    <a:p>
                      <a:pPr algn="ctr" fontAlgn="b"/>
                      <a:r>
                        <a:rPr lang="ru-RU" sz="1400" b="1" i="0" u="none" strike="noStrike" kern="1200" dirty="0">
                          <a:solidFill>
                            <a:schemeClr val="bg1"/>
                          </a:solidFill>
                          <a:effectLst/>
                          <a:latin typeface="Segoe UI Semibold" panose="020B0702040204020203" pitchFamily="34" charset="0"/>
                          <a:ea typeface="+mn-ea"/>
                          <a:cs typeface="+mn-cs"/>
                        </a:rPr>
                        <a:t>113 060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tc>
                  <a:txBody>
                    <a:bodyPr/>
                    <a:lstStyle/>
                    <a:p>
                      <a:pPr algn="ctr" fontAlgn="b"/>
                      <a:r>
                        <a:rPr lang="ru-RU" sz="1400" b="1" i="0" u="none" strike="noStrike" kern="1200" dirty="0">
                          <a:solidFill>
                            <a:schemeClr val="bg1"/>
                          </a:solidFill>
                          <a:effectLst/>
                          <a:latin typeface="Segoe UI Semibold" panose="020B0702040204020203" pitchFamily="34" charset="0"/>
                          <a:ea typeface="+mn-ea"/>
                          <a:cs typeface="+mn-cs"/>
                        </a:rPr>
                        <a:t>118 170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4F81BD"/>
                    </a:solidFill>
                  </a:tcPr>
                </a:tc>
                <a:extLst>
                  <a:ext uri="{0D108BD9-81ED-4DB2-BD59-A6C34878D82A}">
                    <a16:rowId xmlns:a16="http://schemas.microsoft.com/office/drawing/2014/main" val="10002"/>
                  </a:ext>
                </a:extLst>
              </a:tr>
              <a:tr h="179194">
                <a:tc>
                  <a:txBody>
                    <a:bodyPr/>
                    <a:lstStyle/>
                    <a:p>
                      <a:pPr algn="l" fontAlgn="b"/>
                      <a:r>
                        <a:rPr lang="en-US" sz="1400" b="1" i="0" u="none" strike="noStrike" dirty="0">
                          <a:solidFill>
                            <a:srgbClr val="000000"/>
                          </a:solidFill>
                          <a:effectLst/>
                          <a:latin typeface="Segoe UI Semibold" panose="020B0702040204020203" pitchFamily="34" charset="0"/>
                        </a:rPr>
                        <a:t>Total fixed staff</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400" b="0" i="0" u="none" strike="noStrike" kern="1200" dirty="0">
                          <a:solidFill>
                            <a:srgbClr val="000000"/>
                          </a:solidFill>
                          <a:effectLst/>
                          <a:latin typeface="Segoe UI Semibold" panose="020B0702040204020203" pitchFamily="34" charset="0"/>
                          <a:ea typeface="+mn-ea"/>
                          <a:cs typeface="+mn-cs"/>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ctr" defTabSz="914400" rtl="0" eaLnBrk="1" fontAlgn="b" latinLnBrk="0" hangingPunct="1"/>
                      <a:r>
                        <a:rPr lang="ru-RU" sz="1400" b="1" i="0" u="none" strike="noStrike" kern="1200" dirty="0">
                          <a:solidFill>
                            <a:srgbClr val="000000"/>
                          </a:solidFill>
                          <a:effectLst/>
                          <a:latin typeface="Segoe UI Semibold" panose="020B0702040204020203" pitchFamily="34" charset="0"/>
                          <a:ea typeface="+mn-ea"/>
                          <a:cs typeface="+mn-cs"/>
                        </a:rPr>
                        <a:t>23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ctr" defTabSz="914400" rtl="0" eaLnBrk="1" fontAlgn="b" latinLnBrk="0" hangingPunct="1"/>
                      <a:r>
                        <a:rPr lang="ru-RU" sz="1400" b="1" i="0" u="none" strike="noStrike" kern="1200" dirty="0">
                          <a:solidFill>
                            <a:srgbClr val="000000"/>
                          </a:solidFill>
                          <a:effectLst/>
                          <a:latin typeface="Segoe UI Semibold" panose="020B0702040204020203" pitchFamily="34" charset="0"/>
                          <a:ea typeface="+mn-ea"/>
                          <a:cs typeface="+mn-cs"/>
                        </a:rPr>
                        <a:t>23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ctr" defTabSz="914400" rtl="0" eaLnBrk="1" fontAlgn="b" latinLnBrk="0" hangingPunct="1"/>
                      <a:r>
                        <a:rPr lang="ru-RU" sz="1400" b="1" i="0" u="none" strike="noStrike" kern="1200" dirty="0">
                          <a:solidFill>
                            <a:srgbClr val="000000"/>
                          </a:solidFill>
                          <a:effectLst/>
                          <a:latin typeface="Segoe UI Semibold" panose="020B0702040204020203" pitchFamily="34" charset="0"/>
                          <a:ea typeface="+mn-ea"/>
                          <a:cs typeface="+mn-cs"/>
                        </a:rPr>
                        <a:t>23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ctr" defTabSz="914400" rtl="0" eaLnBrk="1" fontAlgn="b" latinLnBrk="0" hangingPunct="1"/>
                      <a:r>
                        <a:rPr lang="ru-RU" sz="1400" b="1" i="0" u="none" strike="noStrike" kern="1200" dirty="0">
                          <a:solidFill>
                            <a:srgbClr val="000000"/>
                          </a:solidFill>
                          <a:effectLst/>
                          <a:latin typeface="Segoe UI Semibold" panose="020B0702040204020203" pitchFamily="34" charset="0"/>
                          <a:ea typeface="+mn-ea"/>
                          <a:cs typeface="+mn-cs"/>
                        </a:rPr>
                        <a:t>23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ctr" defTabSz="914400" rtl="0" eaLnBrk="1" fontAlgn="b" latinLnBrk="0" hangingPunct="1"/>
                      <a:r>
                        <a:rPr lang="ru-RU" sz="1400" b="1" i="0" u="none" strike="noStrike" kern="1200" dirty="0">
                          <a:solidFill>
                            <a:srgbClr val="000000"/>
                          </a:solidFill>
                          <a:effectLst/>
                          <a:latin typeface="Segoe UI Semibold" panose="020B0702040204020203" pitchFamily="34" charset="0"/>
                          <a:ea typeface="+mn-ea"/>
                          <a:cs typeface="+mn-cs"/>
                        </a:rPr>
                        <a:t>23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ctr" defTabSz="914400" rtl="0" eaLnBrk="1" fontAlgn="b" latinLnBrk="0" hangingPunct="1"/>
                      <a:r>
                        <a:rPr lang="ru-RU" sz="1400" b="1" i="0" u="none" strike="noStrike" kern="1200" dirty="0">
                          <a:solidFill>
                            <a:srgbClr val="000000"/>
                          </a:solidFill>
                          <a:effectLst/>
                          <a:latin typeface="Segoe UI Semibold" panose="020B0702040204020203" pitchFamily="34" charset="0"/>
                          <a:ea typeface="+mn-ea"/>
                          <a:cs typeface="+mn-cs"/>
                        </a:rPr>
                        <a:t>40 050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ctr" defTabSz="914400" rtl="0" eaLnBrk="1" fontAlgn="b" latinLnBrk="0" hangingPunct="1"/>
                      <a:r>
                        <a:rPr lang="ru-RU" sz="1400" b="1" i="0" u="none" strike="noStrike" kern="1200" dirty="0">
                          <a:solidFill>
                            <a:srgbClr val="000000"/>
                          </a:solidFill>
                          <a:effectLst/>
                          <a:latin typeface="Segoe UI Semibold" panose="020B0702040204020203" pitchFamily="34" charset="0"/>
                          <a:ea typeface="+mn-ea"/>
                          <a:cs typeface="+mn-cs"/>
                        </a:rPr>
                        <a:t>40 050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ctr" defTabSz="914400" rtl="0" eaLnBrk="1" fontAlgn="b" latinLnBrk="0" hangingPunct="1"/>
                      <a:r>
                        <a:rPr lang="ru-RU" sz="1400" b="1" i="0" u="none" strike="noStrike" kern="1200" dirty="0">
                          <a:solidFill>
                            <a:srgbClr val="000000"/>
                          </a:solidFill>
                          <a:effectLst/>
                          <a:latin typeface="Segoe UI Semibold" panose="020B0702040204020203" pitchFamily="34" charset="0"/>
                          <a:ea typeface="+mn-ea"/>
                          <a:cs typeface="+mn-cs"/>
                        </a:rPr>
                        <a:t>40 050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ctr" defTabSz="914400" rtl="0" eaLnBrk="1" fontAlgn="b" latinLnBrk="0" hangingPunct="1"/>
                      <a:r>
                        <a:rPr lang="ru-RU" sz="1400" b="1" i="0" u="none" strike="noStrike" kern="1200" dirty="0">
                          <a:solidFill>
                            <a:srgbClr val="000000"/>
                          </a:solidFill>
                          <a:effectLst/>
                          <a:latin typeface="Segoe UI Semibold" panose="020B0702040204020203" pitchFamily="34" charset="0"/>
                          <a:ea typeface="+mn-ea"/>
                          <a:cs typeface="+mn-cs"/>
                        </a:rPr>
                        <a:t>40 050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ctr" defTabSz="914400" rtl="0" eaLnBrk="1" fontAlgn="b" latinLnBrk="0" hangingPunct="1"/>
                      <a:r>
                        <a:rPr lang="ru-RU" sz="1400" b="1" i="0" u="none" strike="noStrike" kern="1200" dirty="0">
                          <a:solidFill>
                            <a:srgbClr val="000000"/>
                          </a:solidFill>
                          <a:effectLst/>
                          <a:latin typeface="Segoe UI Semibold" panose="020B0702040204020203" pitchFamily="34" charset="0"/>
                          <a:ea typeface="+mn-ea"/>
                          <a:cs typeface="+mn-cs"/>
                        </a:rPr>
                        <a:t>40 050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79194">
                <a:tc>
                  <a:txBody>
                    <a:bodyPr/>
                    <a:lstStyle/>
                    <a:p>
                      <a:pPr algn="l"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Management and direct reports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15 700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15 700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15 700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15 700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200" b="0" i="0" u="none" strike="noStrike" kern="1200">
                          <a:solidFill>
                            <a:srgbClr val="000000"/>
                          </a:solidFill>
                          <a:effectLst/>
                          <a:latin typeface="Avenir LT Com 35 Light" panose="020B0402020203020204" pitchFamily="34" charset="0"/>
                          <a:ea typeface="+mn-ea"/>
                          <a:cs typeface="+mn-cs"/>
                        </a:rPr>
                        <a:t>15 700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04"/>
                  </a:ext>
                </a:extLst>
              </a:tr>
              <a:tr h="179194">
                <a:tc>
                  <a:txBody>
                    <a:bodyPr/>
                    <a:lstStyle/>
                    <a:p>
                      <a:pPr algn="l"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Operations department</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4 550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4 550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4 550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4 550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200" b="0" i="0" u="none" strike="noStrike" kern="1200">
                          <a:solidFill>
                            <a:srgbClr val="000000"/>
                          </a:solidFill>
                          <a:effectLst/>
                          <a:latin typeface="Avenir LT Com 35 Light" panose="020B0402020203020204" pitchFamily="34" charset="0"/>
                          <a:ea typeface="+mn-ea"/>
                          <a:cs typeface="+mn-cs"/>
                        </a:rPr>
                        <a:t>4 550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79194">
                <a:tc>
                  <a:txBody>
                    <a:bodyPr/>
                    <a:lstStyle/>
                    <a:p>
                      <a:pPr algn="l"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Risk department</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6 550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6 550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6 550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6 550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200" b="0" i="0" u="none" strike="noStrike" kern="1200">
                          <a:solidFill>
                            <a:srgbClr val="000000"/>
                          </a:solidFill>
                          <a:effectLst/>
                          <a:latin typeface="Avenir LT Com 35 Light" panose="020B0402020203020204" pitchFamily="34" charset="0"/>
                          <a:ea typeface="+mn-ea"/>
                          <a:cs typeface="+mn-cs"/>
                        </a:rPr>
                        <a:t>6 550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06"/>
                  </a:ext>
                </a:extLst>
              </a:tr>
              <a:tr h="179194">
                <a:tc>
                  <a:txBody>
                    <a:bodyPr/>
                    <a:lstStyle/>
                    <a:p>
                      <a:pPr algn="l"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Financial department</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4 400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4 400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4 400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4 400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200" b="0" i="0" u="none" strike="noStrike" kern="1200">
                          <a:solidFill>
                            <a:srgbClr val="000000"/>
                          </a:solidFill>
                          <a:effectLst/>
                          <a:latin typeface="Avenir LT Com 35 Light" panose="020B0402020203020204" pitchFamily="34" charset="0"/>
                          <a:ea typeface="+mn-ea"/>
                          <a:cs typeface="+mn-cs"/>
                        </a:rPr>
                        <a:t>4 400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07"/>
                  </a:ext>
                </a:extLst>
              </a:tr>
              <a:tr h="179194">
                <a:tc>
                  <a:txBody>
                    <a:bodyPr/>
                    <a:lstStyle/>
                    <a:p>
                      <a:pPr algn="l"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Marketing department</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200" b="0" i="0" u="none" strike="noStrike" kern="1200">
                          <a:solidFill>
                            <a:srgbClr val="000000"/>
                          </a:solidFill>
                          <a:effectLst/>
                          <a:latin typeface="Avenir LT Com 35 Light" panose="020B0402020203020204" pitchFamily="34" charset="0"/>
                          <a:ea typeface="+mn-ea"/>
                          <a:cs typeface="+mn-cs"/>
                        </a:rPr>
                        <a:t>1 500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08"/>
                  </a:ext>
                </a:extLst>
              </a:tr>
              <a:tr h="179194">
                <a:tc>
                  <a:txBody>
                    <a:bodyPr/>
                    <a:lstStyle/>
                    <a:p>
                      <a:pPr algn="l" fontAlgn="b"/>
                      <a:r>
                        <a:rPr lang="en-US"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Digital marketing department</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200" b="0" i="0" u="none" strike="noStrike" kern="1200">
                          <a:solidFill>
                            <a:srgbClr val="000000"/>
                          </a:solidFill>
                          <a:effectLst/>
                          <a:latin typeface="Avenir LT Com 35 Light" panose="020B0402020203020204" pitchFamily="34" charset="0"/>
                          <a:ea typeface="+mn-ea"/>
                          <a:cs typeface="+mn-cs"/>
                        </a:rPr>
                        <a:t>2 000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09"/>
                  </a:ext>
                </a:extLst>
              </a:tr>
              <a:tr h="179194">
                <a:tc>
                  <a:txBody>
                    <a:bodyPr/>
                    <a:lstStyle/>
                    <a:p>
                      <a:pPr algn="l" fontAlgn="b"/>
                      <a:r>
                        <a:rPr lang="en-US"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IT department</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200" b="0" i="0" u="none" strike="noStrike" kern="1200">
                          <a:solidFill>
                            <a:srgbClr val="000000"/>
                          </a:solidFill>
                          <a:effectLst/>
                          <a:latin typeface="Avenir LT Com 35 Light" panose="020B0402020203020204" pitchFamily="34" charset="0"/>
                          <a:ea typeface="+mn-ea"/>
                          <a:cs typeface="+mn-cs"/>
                        </a:rPr>
                        <a:t>2 000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79194">
                <a:tc>
                  <a:txBody>
                    <a:bodyPr/>
                    <a:lstStyle/>
                    <a:p>
                      <a:pPr algn="l" fontAlgn="b"/>
                      <a:r>
                        <a:rPr lang="en-US"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HR department</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3 350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3 350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3 350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3 350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200" b="0" i="0" u="none" strike="noStrike" kern="1200">
                          <a:solidFill>
                            <a:srgbClr val="000000"/>
                          </a:solidFill>
                          <a:effectLst/>
                          <a:latin typeface="Avenir LT Com 35 Light" panose="020B0402020203020204" pitchFamily="34" charset="0"/>
                          <a:ea typeface="+mn-ea"/>
                          <a:cs typeface="+mn-cs"/>
                        </a:rPr>
                        <a:t>3 350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11"/>
                  </a:ext>
                </a:extLst>
              </a:tr>
              <a:tr h="153595">
                <a:tc>
                  <a:txBody>
                    <a:bodyPr/>
                    <a:lstStyle/>
                    <a:p>
                      <a:pPr algn="l" fontAlgn="b"/>
                      <a:r>
                        <a:rPr lang="en-US" sz="1200" b="0" i="0" u="none" strike="noStrike" dirty="0">
                          <a:solidFill>
                            <a:srgbClr val="000000"/>
                          </a:solidFill>
                          <a:effectLst/>
                          <a:latin typeface="Segoe UI Semibold" panose="020B0702040204020203" pitchFamily="34" charset="0"/>
                        </a:rPr>
                        <a:t>Total variable staff</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200" b="0" i="0" u="none" strike="noStrike" kern="1200" dirty="0">
                          <a:solidFill>
                            <a:srgbClr val="000000"/>
                          </a:solidFill>
                          <a:effectLst/>
                          <a:latin typeface="Segoe UI Semibold" panose="020B0702040204020203" pitchFamily="34" charset="0"/>
                          <a:ea typeface="+mn-ea"/>
                          <a:cs typeface="+mn-cs"/>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200" b="1" i="0" u="none" strike="noStrike" kern="1200" dirty="0">
                          <a:solidFill>
                            <a:srgbClr val="000000"/>
                          </a:solidFill>
                          <a:effectLst/>
                          <a:latin typeface="Segoe UI Semibold" panose="020B0702040204020203" pitchFamily="34" charset="0"/>
                          <a:ea typeface="+mn-ea"/>
                          <a:cs typeface="+mn-cs"/>
                        </a:rPr>
                        <a:t>40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200" b="1" i="0" u="none" strike="noStrike" kern="1200" dirty="0">
                          <a:solidFill>
                            <a:srgbClr val="000000"/>
                          </a:solidFill>
                          <a:effectLst/>
                          <a:latin typeface="Segoe UI Semibold" panose="020B0702040204020203" pitchFamily="34" charset="0"/>
                          <a:ea typeface="+mn-ea"/>
                          <a:cs typeface="+mn-cs"/>
                        </a:rPr>
                        <a:t>118</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200" b="1" i="0" u="none" strike="noStrike" kern="1200" dirty="0">
                          <a:solidFill>
                            <a:srgbClr val="000000"/>
                          </a:solidFill>
                          <a:effectLst/>
                          <a:latin typeface="Segoe UI Semibold" panose="020B0702040204020203" pitchFamily="34" charset="0"/>
                          <a:ea typeface="+mn-ea"/>
                          <a:cs typeface="+mn-cs"/>
                        </a:rPr>
                        <a:t>160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200" b="1" i="0" u="none" strike="noStrike" kern="1200" dirty="0">
                          <a:solidFill>
                            <a:srgbClr val="000000"/>
                          </a:solidFill>
                          <a:effectLst/>
                          <a:latin typeface="Segoe UI Semibold" panose="020B0702040204020203" pitchFamily="34" charset="0"/>
                          <a:ea typeface="+mn-ea"/>
                          <a:cs typeface="+mn-cs"/>
                        </a:rPr>
                        <a:t>211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200" b="1" i="0" u="none" strike="noStrike" kern="1200" dirty="0">
                          <a:solidFill>
                            <a:srgbClr val="000000"/>
                          </a:solidFill>
                          <a:effectLst/>
                          <a:latin typeface="Segoe UI Semibold" panose="020B0702040204020203" pitchFamily="34" charset="0"/>
                          <a:ea typeface="+mn-ea"/>
                          <a:cs typeface="+mn-cs"/>
                        </a:rPr>
                        <a:t>226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200" b="1" i="0" u="none" strike="noStrike" kern="1200" dirty="0">
                          <a:solidFill>
                            <a:srgbClr val="000000"/>
                          </a:solidFill>
                          <a:effectLst/>
                          <a:latin typeface="Segoe UI Semibold" panose="020B0702040204020203" pitchFamily="34" charset="0"/>
                          <a:ea typeface="+mn-ea"/>
                          <a:cs typeface="+mn-cs"/>
                        </a:rPr>
                        <a:t>14 200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200" b="1" i="0" u="none" strike="noStrike" kern="1200" dirty="0">
                          <a:solidFill>
                            <a:srgbClr val="000000"/>
                          </a:solidFill>
                          <a:effectLst/>
                          <a:latin typeface="Segoe UI Semibold" panose="020B0702040204020203" pitchFamily="34" charset="0"/>
                          <a:ea typeface="+mn-ea"/>
                          <a:cs typeface="+mn-cs"/>
                        </a:rPr>
                        <a:t>41 140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200" b="1" i="0" u="none" strike="noStrike" kern="1200" dirty="0">
                          <a:solidFill>
                            <a:srgbClr val="000000"/>
                          </a:solidFill>
                          <a:effectLst/>
                          <a:latin typeface="Segoe UI Semibold" panose="020B0702040204020203" pitchFamily="34" charset="0"/>
                          <a:ea typeface="+mn-ea"/>
                          <a:cs typeface="+mn-cs"/>
                        </a:rPr>
                        <a:t>55 580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200" b="1" i="0" u="none" strike="noStrike" kern="1200" dirty="0">
                          <a:solidFill>
                            <a:srgbClr val="000000"/>
                          </a:solidFill>
                          <a:effectLst/>
                          <a:latin typeface="Segoe UI Semibold" panose="020B0702040204020203" pitchFamily="34" charset="0"/>
                          <a:ea typeface="+mn-ea"/>
                          <a:cs typeface="+mn-cs"/>
                        </a:rPr>
                        <a:t>73 010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algn="ctr" fontAlgn="b"/>
                      <a:r>
                        <a:rPr lang="ru-RU" sz="1200" b="1" i="0" u="none" strike="noStrike" kern="1200" dirty="0">
                          <a:solidFill>
                            <a:srgbClr val="000000"/>
                          </a:solidFill>
                          <a:effectLst/>
                          <a:latin typeface="Avenir LT Com 35 Light" panose="020B0402020203020204" pitchFamily="34" charset="0"/>
                          <a:ea typeface="+mn-ea"/>
                          <a:cs typeface="+mn-cs"/>
                        </a:rPr>
                        <a:t>78 120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extLst>
                  <a:ext uri="{0D108BD9-81ED-4DB2-BD59-A6C34878D82A}">
                    <a16:rowId xmlns:a16="http://schemas.microsoft.com/office/drawing/2014/main" val="10012"/>
                  </a:ext>
                </a:extLst>
              </a:tr>
              <a:tr h="179194">
                <a:tc>
                  <a:txBody>
                    <a:bodyPr/>
                    <a:lstStyle/>
                    <a:p>
                      <a:pPr algn="l" fontAlgn="b"/>
                      <a:r>
                        <a:rPr lang="en-US"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Operations department</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104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110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6 980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18 990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28 200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36 950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39 010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13"/>
                  </a:ext>
                </a:extLst>
              </a:tr>
              <a:tr h="179194">
                <a:tc>
                  <a:txBody>
                    <a:bodyPr/>
                    <a:lstStyle/>
                    <a:p>
                      <a:pPr algn="l" fontAlgn="b"/>
                      <a:r>
                        <a:rPr lang="en-US" sz="1400" b="0" i="0" u="none" strike="noStrike" kern="120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Verificator</a:t>
                      </a:r>
                      <a:r>
                        <a:rPr lang="en-US"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400" b="0" i="0" u="none" strike="noStrike" kern="120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Teamleader</a:t>
                      </a:r>
                      <a:endParaRPr lang="en-US"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4"/>
                  </a:ext>
                </a:extLst>
              </a:tr>
              <a:tr h="179194">
                <a:tc>
                  <a:txBody>
                    <a:bodyPr/>
                    <a:lstStyle/>
                    <a:p>
                      <a:pPr algn="l" fontAlgn="b"/>
                      <a:r>
                        <a:rPr lang="en-US" sz="1400" b="0" i="0" u="none" strike="noStrike" kern="120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Verificator</a:t>
                      </a:r>
                      <a:endParaRPr lang="en-US"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2 450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5 950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7 000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9 100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9 100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5"/>
                  </a:ext>
                </a:extLst>
              </a:tr>
              <a:tr h="179194">
                <a:tc>
                  <a:txBody>
                    <a:bodyPr/>
                    <a:lstStyle/>
                    <a:p>
                      <a:pPr algn="l" fontAlgn="b"/>
                      <a:r>
                        <a:rPr lang="en-US" sz="1400" b="0" i="0" u="none" strike="noStrike" kern="120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Telesale</a:t>
                      </a:r>
                      <a:r>
                        <a:rPr lang="en-US"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operators </a:t>
                      </a:r>
                      <a:r>
                        <a:rPr lang="en-US" sz="1400" b="0" i="0" u="none" strike="noStrike" kern="120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Teamleader</a:t>
                      </a:r>
                      <a:endParaRPr lang="en-US"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1 440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1 920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1 920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6"/>
                  </a:ext>
                </a:extLst>
              </a:tr>
              <a:tr h="179194">
                <a:tc>
                  <a:txBody>
                    <a:bodyPr/>
                    <a:lstStyle/>
                    <a:p>
                      <a:pPr algn="l" fontAlgn="b"/>
                      <a:r>
                        <a:rPr lang="en-US" sz="1400" b="0" i="0" u="none" strike="noStrike" kern="120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Telesale</a:t>
                      </a:r>
                      <a:r>
                        <a:rPr lang="en-US"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operators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340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2 040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7 140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12 240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16 660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18 020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7"/>
                  </a:ext>
                </a:extLst>
              </a:tr>
              <a:tr h="179194">
                <a:tc>
                  <a:txBody>
                    <a:bodyPr/>
                    <a:lstStyle/>
                    <a:p>
                      <a:pPr algn="l"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Customer support </a:t>
                      </a:r>
                      <a:r>
                        <a:rPr lang="en-US" sz="14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Teamleader</a:t>
                      </a:r>
                      <a:endPar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8"/>
                  </a:ext>
                </a:extLst>
              </a:tr>
              <a:tr h="179194">
                <a:tc>
                  <a:txBody>
                    <a:bodyPr/>
                    <a:lstStyle/>
                    <a:p>
                      <a:pPr algn="l"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Customer support</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3 500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5 600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7 350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8 050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9"/>
                  </a:ext>
                </a:extLst>
              </a:tr>
              <a:tr h="179194">
                <a:tc>
                  <a:txBody>
                    <a:bodyPr/>
                    <a:lstStyle/>
                    <a:p>
                      <a:pPr algn="l" fontAlgn="b"/>
                      <a:r>
                        <a:rPr lang="en-US"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Risk department</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107</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116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7 220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22 150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27 380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36 060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39 110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20"/>
                  </a:ext>
                </a:extLst>
              </a:tr>
              <a:tr h="179194">
                <a:tc>
                  <a:txBody>
                    <a:bodyPr/>
                    <a:lstStyle/>
                    <a:p>
                      <a:pPr algn="l" fontAlgn="b"/>
                      <a:r>
                        <a:rPr lang="en-US" sz="14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Telecollector</a:t>
                      </a:r>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4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Teamleader</a:t>
                      </a:r>
                      <a:endPar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1 920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1 920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2 400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2 880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1"/>
                  </a:ext>
                </a:extLst>
              </a:tr>
              <a:tr h="179194">
                <a:tc>
                  <a:txBody>
                    <a:bodyPr/>
                    <a:lstStyle/>
                    <a:p>
                      <a:pPr algn="l" fontAlgn="b"/>
                      <a:r>
                        <a:rPr lang="en-US" sz="14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Telecollector</a:t>
                      </a:r>
                      <a:endPar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340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47</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5 100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15 980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18 700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25 160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26 860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2"/>
                  </a:ext>
                </a:extLst>
              </a:tr>
              <a:tr h="179194">
                <a:tc>
                  <a:txBody>
                    <a:bodyPr/>
                    <a:lstStyle/>
                    <a:p>
                      <a:pPr algn="l"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Field collector </a:t>
                      </a:r>
                      <a:r>
                        <a:rPr lang="en-US" sz="14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Teamleader</a:t>
                      </a:r>
                      <a:endPar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480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3"/>
                  </a:ext>
                </a:extLst>
              </a:tr>
              <a:tr h="179194">
                <a:tc>
                  <a:txBody>
                    <a:bodyPr/>
                    <a:lstStyle/>
                    <a:p>
                      <a:pPr algn="l"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Field collector</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290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26</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1 160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3 770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5 800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7 540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8 410</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36682646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801979" y="2710099"/>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14275" y="2821885"/>
            <a:ext cx="7484038"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Finance</a:t>
            </a:r>
          </a:p>
        </p:txBody>
      </p:sp>
    </p:spTree>
    <p:extLst>
      <p:ext uri="{BB962C8B-B14F-4D97-AF65-F5344CB8AC3E}">
        <p14:creationId xmlns:p14="http://schemas.microsoft.com/office/powerpoint/2010/main" val="634025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Financial model assumptions</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1240" y="3410340"/>
            <a:ext cx="5201988" cy="3121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264" y="3584406"/>
            <a:ext cx="4900534" cy="2947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1" name="Table 8"/>
          <p:cNvGraphicFramePr>
            <a:graphicFrameLocks noGrp="1"/>
          </p:cNvGraphicFramePr>
          <p:nvPr>
            <p:extLst>
              <p:ext uri="{D42A27DB-BD31-4B8C-83A1-F6EECF244321}">
                <p14:modId xmlns:p14="http://schemas.microsoft.com/office/powerpoint/2010/main" val="2445160216"/>
              </p:ext>
            </p:extLst>
          </p:nvPr>
        </p:nvGraphicFramePr>
        <p:xfrm>
          <a:off x="5871953" y="1894269"/>
          <a:ext cx="4373998" cy="1157722"/>
        </p:xfrm>
        <a:graphic>
          <a:graphicData uri="http://schemas.openxmlformats.org/drawingml/2006/table">
            <a:tbl>
              <a:tblPr/>
              <a:tblGrid>
                <a:gridCol w="3179677">
                  <a:extLst>
                    <a:ext uri="{9D8B030D-6E8A-4147-A177-3AD203B41FA5}">
                      <a16:colId xmlns:a16="http://schemas.microsoft.com/office/drawing/2014/main" val="3166992397"/>
                    </a:ext>
                  </a:extLst>
                </a:gridCol>
                <a:gridCol w="1194321">
                  <a:extLst>
                    <a:ext uri="{9D8B030D-6E8A-4147-A177-3AD203B41FA5}">
                      <a16:colId xmlns:a16="http://schemas.microsoft.com/office/drawing/2014/main" val="2901532990"/>
                    </a:ext>
                  </a:extLst>
                </a:gridCol>
              </a:tblGrid>
              <a:tr h="347722">
                <a:tc>
                  <a:txBody>
                    <a:bodyPr/>
                    <a:lstStyle/>
                    <a:p>
                      <a:pPr algn="ctr" fontAlgn="b"/>
                      <a:r>
                        <a:rPr lang="en-US" sz="1400" b="0" i="0" u="none" strike="noStrike" kern="1200" dirty="0">
                          <a:solidFill>
                            <a:schemeClr val="bg1"/>
                          </a:solidFill>
                          <a:effectLst/>
                          <a:latin typeface="Segoe UI Semibold" panose="020B0702040204020203" pitchFamily="34" charset="0"/>
                          <a:ea typeface="+mn-ea"/>
                          <a:cs typeface="+mn-cs"/>
                        </a:rPr>
                        <a:t>Product parameters</a:t>
                      </a:r>
                    </a:p>
                  </a:txBody>
                  <a:tcPr marL="18000" marR="18000" marT="18000" marB="180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kern="1200" dirty="0">
                          <a:solidFill>
                            <a:schemeClr val="bg1"/>
                          </a:solidFill>
                          <a:effectLst/>
                          <a:latin typeface="Segoe UI Semibold" panose="020B0702040204020203" pitchFamily="34" charset="0"/>
                          <a:ea typeface="+mn-ea"/>
                          <a:cs typeface="+mn-cs"/>
                        </a:rPr>
                        <a:t>Value</a:t>
                      </a: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48385042"/>
                  </a:ext>
                </a:extLst>
              </a:tr>
              <a:tr h="270000">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Normal interest rate, per day</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15052736"/>
                  </a:ext>
                </a:extLst>
              </a:tr>
              <a:tr h="270000">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Late penalty interest rate, per day</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2.00%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5075979"/>
                  </a:ext>
                </a:extLst>
              </a:tr>
              <a:tr h="270000">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Late payment fee, USD</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35910454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84473113"/>
              </p:ext>
            </p:extLst>
          </p:nvPr>
        </p:nvGraphicFramePr>
        <p:xfrm>
          <a:off x="5871954" y="1310533"/>
          <a:ext cx="4373997" cy="468240"/>
        </p:xfrm>
        <a:graphic>
          <a:graphicData uri="http://schemas.openxmlformats.org/drawingml/2006/table">
            <a:tbl>
              <a:tblPr/>
              <a:tblGrid>
                <a:gridCol w="1328737">
                  <a:extLst>
                    <a:ext uri="{9D8B030D-6E8A-4147-A177-3AD203B41FA5}">
                      <a16:colId xmlns:a16="http://schemas.microsoft.com/office/drawing/2014/main" val="2677595058"/>
                    </a:ext>
                  </a:extLst>
                </a:gridCol>
                <a:gridCol w="609052">
                  <a:extLst>
                    <a:ext uri="{9D8B030D-6E8A-4147-A177-3AD203B41FA5}">
                      <a16:colId xmlns:a16="http://schemas.microsoft.com/office/drawing/2014/main" val="2857368859"/>
                    </a:ext>
                  </a:extLst>
                </a:gridCol>
                <a:gridCol w="609052">
                  <a:extLst>
                    <a:ext uri="{9D8B030D-6E8A-4147-A177-3AD203B41FA5}">
                      <a16:colId xmlns:a16="http://schemas.microsoft.com/office/drawing/2014/main" val="1839830640"/>
                    </a:ext>
                  </a:extLst>
                </a:gridCol>
                <a:gridCol w="609052">
                  <a:extLst>
                    <a:ext uri="{9D8B030D-6E8A-4147-A177-3AD203B41FA5}">
                      <a16:colId xmlns:a16="http://schemas.microsoft.com/office/drawing/2014/main" val="2964729291"/>
                    </a:ext>
                  </a:extLst>
                </a:gridCol>
                <a:gridCol w="609052">
                  <a:extLst>
                    <a:ext uri="{9D8B030D-6E8A-4147-A177-3AD203B41FA5}">
                      <a16:colId xmlns:a16="http://schemas.microsoft.com/office/drawing/2014/main" val="2298094237"/>
                    </a:ext>
                  </a:extLst>
                </a:gridCol>
                <a:gridCol w="609052">
                  <a:extLst>
                    <a:ext uri="{9D8B030D-6E8A-4147-A177-3AD203B41FA5}">
                      <a16:colId xmlns:a16="http://schemas.microsoft.com/office/drawing/2014/main" val="69746267"/>
                    </a:ext>
                  </a:extLst>
                </a:gridCol>
              </a:tblGrid>
              <a:tr h="0">
                <a:tc>
                  <a:txBody>
                    <a:bodyPr/>
                    <a:lstStyle/>
                    <a:p>
                      <a:pPr algn="l" fontAlgn="b"/>
                      <a:r>
                        <a:rPr lang="en-US" sz="1400" b="0" i="0" u="none" strike="noStrike" kern="1200" dirty="0">
                          <a:solidFill>
                            <a:schemeClr val="bg1"/>
                          </a:solidFill>
                          <a:effectLst/>
                          <a:latin typeface="Segoe UI Semibold" panose="020B0702040204020203" pitchFamily="34" charset="0"/>
                          <a:ea typeface="+mn-ea"/>
                          <a:cs typeface="+mn-cs"/>
                        </a:rPr>
                        <a:t>Year of project</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kern="1200" dirty="0">
                          <a:solidFill>
                            <a:schemeClr val="bg1"/>
                          </a:solidFill>
                          <a:effectLst/>
                          <a:latin typeface="Segoe UI Semibold" panose="020B0702040204020203" pitchFamily="34" charset="0"/>
                          <a:ea typeface="+mn-ea"/>
                          <a:cs typeface="+mn-cs"/>
                        </a:rPr>
                        <a:t>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kern="1200" dirty="0">
                          <a:solidFill>
                            <a:schemeClr val="bg1"/>
                          </a:solidFill>
                          <a:effectLst/>
                          <a:latin typeface="Segoe UI Semibold" panose="020B0702040204020203" pitchFamily="34" charset="0"/>
                          <a:ea typeface="+mn-ea"/>
                          <a:cs typeface="+mn-cs"/>
                        </a:rPr>
                        <a:t>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kern="1200" dirty="0">
                          <a:solidFill>
                            <a:schemeClr val="bg1"/>
                          </a:solidFill>
                          <a:effectLst/>
                          <a:latin typeface="Segoe UI Semibold" panose="020B0702040204020203" pitchFamily="34" charset="0"/>
                          <a:ea typeface="+mn-ea"/>
                          <a:cs typeface="+mn-cs"/>
                        </a:rPr>
                        <a:t>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kern="1200" dirty="0">
                          <a:solidFill>
                            <a:schemeClr val="bg1"/>
                          </a:solidFill>
                          <a:effectLst/>
                          <a:latin typeface="Segoe UI Semibold" panose="020B0702040204020203" pitchFamily="34" charset="0"/>
                          <a:ea typeface="+mn-ea"/>
                          <a:cs typeface="+mn-cs"/>
                        </a:rPr>
                        <a:t>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kern="1200" dirty="0">
                          <a:solidFill>
                            <a:schemeClr val="bg1"/>
                          </a:solidFill>
                          <a:effectLst/>
                          <a:latin typeface="Segoe UI Semibold" panose="020B0702040204020203" pitchFamily="34" charset="0"/>
                          <a:ea typeface="+mn-ea"/>
                          <a:cs typeface="+mn-cs"/>
                        </a:rPr>
                        <a:t>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1580357553"/>
                  </a:ext>
                </a:extLst>
              </a:tr>
              <a:tr h="203200">
                <a:tc>
                  <a:txBody>
                    <a:bodyPr/>
                    <a:lstStyle/>
                    <a:p>
                      <a:pPr algn="l"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MAC, USD per loan</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948706897"/>
                  </a:ext>
                </a:extLst>
              </a:tr>
            </a:tbl>
          </a:graphicData>
        </a:graphic>
      </p:graphicFrame>
      <p:graphicFrame>
        <p:nvGraphicFramePr>
          <p:cNvPr id="13" name="Table 6"/>
          <p:cNvGraphicFramePr>
            <a:graphicFrameLocks noGrp="1"/>
          </p:cNvGraphicFramePr>
          <p:nvPr>
            <p:extLst>
              <p:ext uri="{D42A27DB-BD31-4B8C-83A1-F6EECF244321}">
                <p14:modId xmlns:p14="http://schemas.microsoft.com/office/powerpoint/2010/main" val="418028968"/>
              </p:ext>
            </p:extLst>
          </p:nvPr>
        </p:nvGraphicFramePr>
        <p:xfrm>
          <a:off x="481264" y="1301286"/>
          <a:ext cx="5192688" cy="1338240"/>
        </p:xfrm>
        <a:graphic>
          <a:graphicData uri="http://schemas.openxmlformats.org/drawingml/2006/table">
            <a:tbl>
              <a:tblPr/>
              <a:tblGrid>
                <a:gridCol w="2020908">
                  <a:extLst>
                    <a:ext uri="{9D8B030D-6E8A-4147-A177-3AD203B41FA5}">
                      <a16:colId xmlns:a16="http://schemas.microsoft.com/office/drawing/2014/main" val="4139805946"/>
                    </a:ext>
                  </a:extLst>
                </a:gridCol>
                <a:gridCol w="1057260">
                  <a:extLst>
                    <a:ext uri="{9D8B030D-6E8A-4147-A177-3AD203B41FA5}">
                      <a16:colId xmlns:a16="http://schemas.microsoft.com/office/drawing/2014/main" val="3658677688"/>
                    </a:ext>
                  </a:extLst>
                </a:gridCol>
                <a:gridCol w="1057260">
                  <a:extLst>
                    <a:ext uri="{9D8B030D-6E8A-4147-A177-3AD203B41FA5}">
                      <a16:colId xmlns:a16="http://schemas.microsoft.com/office/drawing/2014/main" val="3150603150"/>
                    </a:ext>
                  </a:extLst>
                </a:gridCol>
                <a:gridCol w="1057260">
                  <a:extLst>
                    <a:ext uri="{9D8B030D-6E8A-4147-A177-3AD203B41FA5}">
                      <a16:colId xmlns:a16="http://schemas.microsoft.com/office/drawing/2014/main" val="2340764695"/>
                    </a:ext>
                  </a:extLst>
                </a:gridCol>
              </a:tblGrid>
              <a:tr h="216000">
                <a:tc>
                  <a:txBody>
                    <a:bodyPr/>
                    <a:lstStyle/>
                    <a:p>
                      <a:pPr algn="ctr" fontAlgn="b"/>
                      <a:r>
                        <a:rPr lang="en-US" sz="1400" b="0" i="0" u="none" strike="noStrike" dirty="0">
                          <a:solidFill>
                            <a:schemeClr val="bg1"/>
                          </a:solidFill>
                          <a:effectLst/>
                          <a:latin typeface="Segoe UI Semibold" panose="020B0702040204020203" pitchFamily="34" charset="0"/>
                        </a:rPr>
                        <a:t>Loan type</a:t>
                      </a:r>
                    </a:p>
                  </a:txBody>
                  <a:tcPr marL="18000" marR="18000" marT="18000" marB="1800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err="1">
                          <a:solidFill>
                            <a:schemeClr val="bg1"/>
                          </a:solidFill>
                          <a:effectLst/>
                          <a:latin typeface="Segoe UI Semibold" panose="020B0702040204020203" pitchFamily="34" charset="0"/>
                        </a:rPr>
                        <a:t>Avg</a:t>
                      </a:r>
                      <a:r>
                        <a:rPr lang="en-US" sz="1400" b="0" i="0" u="none" strike="noStrike" dirty="0">
                          <a:solidFill>
                            <a:schemeClr val="bg1"/>
                          </a:solidFill>
                          <a:effectLst/>
                          <a:latin typeface="Segoe UI Semibold" panose="020B0702040204020203" pitchFamily="34" charset="0"/>
                        </a:rPr>
                        <a:t> term, days</a:t>
                      </a: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err="1">
                          <a:solidFill>
                            <a:schemeClr val="bg1"/>
                          </a:solidFill>
                          <a:effectLst/>
                          <a:latin typeface="Segoe UI Semibold" panose="020B0702040204020203" pitchFamily="34" charset="0"/>
                        </a:rPr>
                        <a:t>Avg</a:t>
                      </a:r>
                      <a:r>
                        <a:rPr lang="en-US" sz="1400" b="0" i="0" u="none" strike="noStrike" dirty="0">
                          <a:solidFill>
                            <a:schemeClr val="bg1"/>
                          </a:solidFill>
                          <a:effectLst/>
                          <a:latin typeface="Segoe UI Semibold" panose="020B0702040204020203" pitchFamily="34" charset="0"/>
                        </a:rPr>
                        <a:t> ticket, USD</a:t>
                      </a: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b"/>
                      <a:r>
                        <a:rPr lang="en-US" sz="1400" b="0" i="0" u="none" strike="noStrike" dirty="0">
                          <a:solidFill>
                            <a:schemeClr val="bg1"/>
                          </a:solidFill>
                          <a:effectLst/>
                          <a:latin typeface="Segoe UI Semibold" panose="020B0702040204020203" pitchFamily="34" charset="0"/>
                        </a:rPr>
                        <a:t>Losses, %</a:t>
                      </a:r>
                    </a:p>
                  </a:txBody>
                  <a:tcPr marL="18000" marR="18000" marT="18000" marB="1800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3908483348"/>
                  </a:ext>
                </a:extLst>
              </a:tr>
              <a:tr h="190500">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New</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14.8%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59830375"/>
                  </a:ext>
                </a:extLst>
              </a:tr>
              <a:tr h="190500">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Repeat</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125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11.3%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2950556"/>
                  </a:ext>
                </a:extLst>
              </a:tr>
              <a:tr h="190500">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Prolongation new</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25.0%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36399750"/>
                  </a:ext>
                </a:extLst>
              </a:tr>
              <a:tr h="190500">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Prolongation repeat</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125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25.0%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2180512037"/>
                  </a:ext>
                </a:extLst>
              </a:tr>
            </a:tbl>
          </a:graphicData>
        </a:graphic>
      </p:graphicFrame>
      <p:graphicFrame>
        <p:nvGraphicFramePr>
          <p:cNvPr id="14" name="Table 9"/>
          <p:cNvGraphicFramePr>
            <a:graphicFrameLocks noGrp="1"/>
          </p:cNvGraphicFramePr>
          <p:nvPr>
            <p:extLst>
              <p:ext uri="{D42A27DB-BD31-4B8C-83A1-F6EECF244321}">
                <p14:modId xmlns:p14="http://schemas.microsoft.com/office/powerpoint/2010/main" val="1530699446"/>
              </p:ext>
            </p:extLst>
          </p:nvPr>
        </p:nvGraphicFramePr>
        <p:xfrm>
          <a:off x="481264" y="2729272"/>
          <a:ext cx="5192688" cy="437760"/>
        </p:xfrm>
        <a:graphic>
          <a:graphicData uri="http://schemas.openxmlformats.org/drawingml/2006/table">
            <a:tbl>
              <a:tblPr/>
              <a:tblGrid>
                <a:gridCol w="4140384">
                  <a:extLst>
                    <a:ext uri="{9D8B030D-6E8A-4147-A177-3AD203B41FA5}">
                      <a16:colId xmlns:a16="http://schemas.microsoft.com/office/drawing/2014/main" val="1543083347"/>
                    </a:ext>
                  </a:extLst>
                </a:gridCol>
                <a:gridCol w="1052304">
                  <a:extLst>
                    <a:ext uri="{9D8B030D-6E8A-4147-A177-3AD203B41FA5}">
                      <a16:colId xmlns:a16="http://schemas.microsoft.com/office/drawing/2014/main" val="951673020"/>
                    </a:ext>
                  </a:extLst>
                </a:gridCol>
              </a:tblGrid>
              <a:tr h="190500">
                <a:tc>
                  <a:txBody>
                    <a:bodyPr/>
                    <a:lstStyle/>
                    <a:p>
                      <a:pPr algn="l"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Repeat sales per new loans</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156%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02383072"/>
                  </a:ext>
                </a:extLst>
              </a:tr>
              <a:tr h="190500">
                <a:tc>
                  <a:txBody>
                    <a:bodyPr/>
                    <a:lstStyle/>
                    <a:p>
                      <a:pPr algn="l"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Prolongations per all loans</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104759478"/>
                  </a:ext>
                </a:extLst>
              </a:tr>
            </a:tbl>
          </a:graphicData>
        </a:graphic>
      </p:graphicFrame>
    </p:spTree>
    <p:extLst>
      <p:ext uri="{BB962C8B-B14F-4D97-AF65-F5344CB8AC3E}">
        <p14:creationId xmlns:p14="http://schemas.microsoft.com/office/powerpoint/2010/main" val="9784814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Helvetica" charset="0"/>
                <a:cs typeface="Helvetica" charset="0"/>
              </a:rPr>
              <a:t>Investment summary </a:t>
            </a:r>
            <a:endParaRPr kumimoji="0" lang="ru-RU" sz="40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Helvetica" charset="0"/>
              <a:cs typeface="Helvetica" charset="0"/>
            </a:endParaRPr>
          </a:p>
        </p:txBody>
      </p:sp>
      <p:graphicFrame>
        <p:nvGraphicFramePr>
          <p:cNvPr id="10" name="Таблица 9"/>
          <p:cNvGraphicFramePr>
            <a:graphicFrameLocks noGrp="1"/>
          </p:cNvGraphicFramePr>
          <p:nvPr>
            <p:extLst/>
          </p:nvPr>
        </p:nvGraphicFramePr>
        <p:xfrm>
          <a:off x="481264" y="1289736"/>
          <a:ext cx="11198118" cy="4632461"/>
        </p:xfrm>
        <a:graphic>
          <a:graphicData uri="http://schemas.openxmlformats.org/drawingml/2006/table">
            <a:tbl>
              <a:tblPr/>
              <a:tblGrid>
                <a:gridCol w="2539027">
                  <a:extLst>
                    <a:ext uri="{9D8B030D-6E8A-4147-A177-3AD203B41FA5}">
                      <a16:colId xmlns:a16="http://schemas.microsoft.com/office/drawing/2014/main" val="20000"/>
                    </a:ext>
                  </a:extLst>
                </a:gridCol>
                <a:gridCol w="1431636">
                  <a:extLst>
                    <a:ext uri="{9D8B030D-6E8A-4147-A177-3AD203B41FA5}">
                      <a16:colId xmlns:a16="http://schemas.microsoft.com/office/drawing/2014/main" val="20001"/>
                    </a:ext>
                  </a:extLst>
                </a:gridCol>
                <a:gridCol w="1445491">
                  <a:extLst>
                    <a:ext uri="{9D8B030D-6E8A-4147-A177-3AD203B41FA5}">
                      <a16:colId xmlns:a16="http://schemas.microsoft.com/office/drawing/2014/main" val="20002"/>
                    </a:ext>
                  </a:extLst>
                </a:gridCol>
                <a:gridCol w="1445491">
                  <a:extLst>
                    <a:ext uri="{9D8B030D-6E8A-4147-A177-3AD203B41FA5}">
                      <a16:colId xmlns:a16="http://schemas.microsoft.com/office/drawing/2014/main" val="20003"/>
                    </a:ext>
                  </a:extLst>
                </a:gridCol>
                <a:gridCol w="1445491">
                  <a:extLst>
                    <a:ext uri="{9D8B030D-6E8A-4147-A177-3AD203B41FA5}">
                      <a16:colId xmlns:a16="http://schemas.microsoft.com/office/drawing/2014/main" val="20004"/>
                    </a:ext>
                  </a:extLst>
                </a:gridCol>
                <a:gridCol w="1445491">
                  <a:extLst>
                    <a:ext uri="{9D8B030D-6E8A-4147-A177-3AD203B41FA5}">
                      <a16:colId xmlns:a16="http://schemas.microsoft.com/office/drawing/2014/main" val="20005"/>
                    </a:ext>
                  </a:extLst>
                </a:gridCol>
                <a:gridCol w="1445491">
                  <a:extLst>
                    <a:ext uri="{9D8B030D-6E8A-4147-A177-3AD203B41FA5}">
                      <a16:colId xmlns:a16="http://schemas.microsoft.com/office/drawing/2014/main" val="20006"/>
                    </a:ext>
                  </a:extLst>
                </a:gridCol>
              </a:tblGrid>
              <a:tr h="200017">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Investments,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Portfolio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1 007</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1 946</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438</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64</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3 455</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1"/>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OPEX and CAPEX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1 208</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245</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90</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1 543</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Micromoney</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2 215</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2 191</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529</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64</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4 998</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51819">
                <a:tc>
                  <a:txBody>
                    <a:bodyPr/>
                    <a:lstStyle/>
                    <a:p>
                      <a:pPr algn="l" fontAlgn="b"/>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4"/>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Volume indicators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Number of loans issued,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351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520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620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1 694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Amount disbursed,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2 484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14 095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28 198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41 569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49 284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135 630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Net portfolio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EoY</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612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2 059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3 634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5 000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5 348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16 652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51819">
                <a:tc>
                  <a:txBody>
                    <a:bodyPr/>
                    <a:lstStyle/>
                    <a:p>
                      <a:pPr algn="l" fontAlgn="b"/>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9"/>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P&amp;L,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Revenue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626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4 517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9 871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15 179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18 603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48 797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Provisions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-543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-2 703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-4 965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-6 636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-7 914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-22 762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Variable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-510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-1 272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-2 337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-3 400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-3 979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-11 498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51819">
                <a:tc>
                  <a:txBody>
                    <a:bodyPr/>
                    <a:lstStyle/>
                    <a:p>
                      <a:pPr algn="l" fontAlgn="b"/>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Marketing acquisition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-369</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-608</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-1 112</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-1 577</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-1 775</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-5 441</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4"/>
                  </a:ext>
                </a:extLst>
              </a:tr>
              <a:tr h="151819">
                <a:tc>
                  <a:txBody>
                    <a:bodyPr/>
                    <a:lstStyle/>
                    <a:p>
                      <a:pPr algn="l" fontAlgn="b"/>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Salary (variable part)</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-94</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-340</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-548</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-781</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-927</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-2 690</a:t>
                      </a:r>
                    </a:p>
                  </a:txBody>
                  <a:tcPr marL="18000" marR="18000" marT="3600" marB="3600" anchor="b">
                    <a:lnL>
                      <a:noFill/>
                    </a:lnL>
                    <a:lnR>
                      <a:noFill/>
                    </a:lnR>
                    <a:lnT>
                      <a:noFill/>
                    </a:lnT>
                    <a:lnB>
                      <a:noFill/>
                    </a:lnB>
                  </a:tcPr>
                </a:tc>
                <a:extLst>
                  <a:ext uri="{0D108BD9-81ED-4DB2-BD59-A6C34878D82A}">
                    <a16:rowId xmlns:a16="http://schemas.microsoft.com/office/drawing/2014/main" val="10015"/>
                  </a:ext>
                </a:extLst>
              </a:tr>
              <a:tr h="151819">
                <a:tc>
                  <a:txBody>
                    <a:bodyPr/>
                    <a:lstStyle/>
                    <a:p>
                      <a:pPr algn="l" fontAlgn="b"/>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Other variable costs</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-40</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-199</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-359</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-530</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-631</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-1 759</a:t>
                      </a:r>
                    </a:p>
                  </a:txBody>
                  <a:tcPr marL="18000" marR="18000" marT="3600" marB="3600" anchor="b">
                    <a:lnL>
                      <a:noFill/>
                    </a:lnL>
                    <a:lnR>
                      <a:noFill/>
                    </a:lnR>
                    <a:lnT>
                      <a:noFill/>
                    </a:lnT>
                    <a:lnB>
                      <a:noFill/>
                    </a:lnB>
                  </a:tcPr>
                </a:tc>
                <a:extLst>
                  <a:ext uri="{0D108BD9-81ED-4DB2-BD59-A6C34878D82A}">
                    <a16:rowId xmlns:a16="http://schemas.microsoft.com/office/drawing/2014/main" val="10016"/>
                  </a:ext>
                </a:extLst>
              </a:tr>
              <a:tr h="151819">
                <a:tc>
                  <a:txBody>
                    <a:bodyPr/>
                    <a:lstStyle/>
                    <a:p>
                      <a:pPr algn="l" fontAlgn="b"/>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VAT</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-126</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-318</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-512</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-645</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-1 608</a:t>
                      </a:r>
                    </a:p>
                  </a:txBody>
                  <a:tcPr marL="18000" marR="18000" marT="3600" marB="3600" anchor="b">
                    <a:lnL>
                      <a:noFill/>
                    </a:lnL>
                    <a:lnR>
                      <a:noFill/>
                    </a:lnR>
                    <a:lnT>
                      <a:noFill/>
                    </a:lnT>
                    <a:lnB>
                      <a:noFill/>
                    </a:lnB>
                  </a:tcPr>
                </a:tc>
                <a:extLst>
                  <a:ext uri="{0D108BD9-81ED-4DB2-BD59-A6C34878D82A}">
                    <a16:rowId xmlns:a16="http://schemas.microsoft.com/office/drawing/2014/main" val="10017"/>
                  </a:ext>
                </a:extLst>
              </a:tr>
              <a:tr h="190564">
                <a:tc>
                  <a:txBody>
                    <a:bodyPr/>
                    <a:lstStyle/>
                    <a:p>
                      <a:pPr marL="0" algn="l" defTabSz="914400" rtl="0" eaLnBrk="1" fontAlgn="b" latinLnBrk="0" hangingPunct="1"/>
                      <a:r>
                        <a:rPr lang="en-US"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Fixed costs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-956</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-1 069</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-1 004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-1 127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-1 170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-5 327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51819">
                <a:tc>
                  <a:txBody>
                    <a:bodyPr/>
                    <a:lstStyle/>
                    <a:p>
                      <a:pPr marL="0" algn="l" defTabSz="914400" rtl="0" eaLnBrk="1" fontAlgn="b" latinLnBrk="0" hangingPunct="1"/>
                      <a:r>
                        <a:rPr lang="en-US"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Salary (fixed part)</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-682</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-701</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-588</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-713</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-793</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-3 476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9"/>
                  </a:ext>
                </a:extLst>
              </a:tr>
              <a:tr h="151819">
                <a:tc>
                  <a:txBody>
                    <a:bodyPr/>
                    <a:lstStyle/>
                    <a:p>
                      <a:pPr marL="0" algn="l" defTabSz="914400" rtl="0" eaLnBrk="1" fontAlgn="b" latinLnBrk="0" hangingPunct="1"/>
                      <a:r>
                        <a:rPr lang="en-US"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Other G&amp;A expenses</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-275</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-369</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-416</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-414</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-377</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-1 851</a:t>
                      </a:r>
                    </a:p>
                  </a:txBody>
                  <a:tcPr marL="18000" marR="18000" marT="3600" marB="3600" anchor="b">
                    <a:lnL>
                      <a:noFill/>
                    </a:lnL>
                    <a:lnR>
                      <a:noFill/>
                    </a:lnR>
                    <a:lnT>
                      <a:noFill/>
                    </a:lnT>
                    <a:lnB>
                      <a:noFill/>
                    </a:lnB>
                  </a:tcPr>
                </a:tc>
                <a:extLst>
                  <a:ext uri="{0D108BD9-81ED-4DB2-BD59-A6C34878D82A}">
                    <a16:rowId xmlns:a16="http://schemas.microsoft.com/office/drawing/2014/main" val="10020"/>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One-off expenses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-126</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1"/>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Net profit before taxes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-1 441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-545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3 999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5 523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9 084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2"/>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Terminal value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25 063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3"/>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ROE (annualized)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4"/>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ROAA (yearly)</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-235%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5"/>
                  </a:ext>
                </a:extLst>
              </a:tr>
            </a:tbl>
          </a:graphicData>
        </a:graphic>
      </p:graphicFrame>
      <p:sp>
        <p:nvSpPr>
          <p:cNvPr id="11" name="TextBox 10"/>
          <p:cNvSpPr txBox="1"/>
          <p:nvPr/>
        </p:nvSpPr>
        <p:spPr>
          <a:xfrm>
            <a:off x="481264" y="6033874"/>
            <a:ext cx="9854228" cy="600164"/>
          </a:xfrm>
          <a:prstGeom prst="rect">
            <a:avLst/>
          </a:prstGeom>
          <a:solidFill>
            <a:schemeClr val="bg1"/>
          </a:solidFill>
          <a:ln>
            <a:solidFill>
              <a:srgbClr val="40A8EE"/>
            </a:solidFill>
          </a:ln>
        </p:spPr>
        <p:txBody>
          <a:bodyPr wrap="square" rtlCol="0" anchor="t">
            <a:spAutoFit/>
          </a:bodyPr>
          <a:lstStyle>
            <a:defPPr>
              <a:defRPr lang="ru-RU"/>
            </a:defPPr>
            <a:lvl1pPr marL="171450" indent="-171450">
              <a:buFont typeface="Arial" panose="020B0604020202020204" pitchFamily="34" charset="0"/>
              <a:buChar char="•"/>
              <a:defRPr sz="1400">
                <a:latin typeface="Avenir LT Com 35 Light" panose="020B0402020203020204" pitchFamily="34" charset="0"/>
                <a:ea typeface="Helvetica Light" charset="0"/>
                <a:cs typeface="Helvetica Light" charset="0"/>
              </a:defRPr>
            </a:lvl1p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Break-even period – </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21</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 months; Self-capitalization period – </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29</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 months; Payback period – </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58</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 months</a:t>
            </a:r>
            <a:endPar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Total investments from </a:t>
            </a:r>
            <a:r>
              <a:rPr kumimoji="0" lang="en-US" sz="1100" b="0" i="0" u="none" strike="noStrike" kern="0" cap="none" spc="0" normalizeH="0" baseline="0" noProof="0" dirty="0" err="1">
                <a:ln>
                  <a:noFill/>
                </a:ln>
                <a:solidFill>
                  <a:sysClr val="windowText" lastClr="000000"/>
                </a:solidFill>
                <a:effectLst/>
                <a:uLnTx/>
                <a:uFillTx/>
                <a:latin typeface="Segoe UI Light" panose="020B0502040204020203" pitchFamily="34" charset="0"/>
                <a:ea typeface="Helvetica Light" charset="0"/>
                <a:cs typeface="Helvetica Light" charset="0"/>
              </a:rPr>
              <a:t>Micromoney</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 – $</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5</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0</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M; Unoptimized Yr5 corporate tax – $</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1</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4</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M</a:t>
            </a:r>
            <a:endPar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rPr>
              <a:t>Terminal Value – $25,1M (Gordon growth model with discount factor 15% and growth rate 0%)</a:t>
            </a:r>
            <a:endPar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a typeface="Helvetica Light" charset="0"/>
              <a:cs typeface="Helvetica Light" charset="0"/>
            </a:endParaRPr>
          </a:p>
        </p:txBody>
      </p:sp>
    </p:spTree>
    <p:extLst>
      <p:ext uri="{BB962C8B-B14F-4D97-AF65-F5344CB8AC3E}">
        <p14:creationId xmlns:p14="http://schemas.microsoft.com/office/powerpoint/2010/main" val="35339551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Helvetica" charset="0"/>
                <a:cs typeface="Helvetica" charset="0"/>
              </a:rPr>
              <a:t>Balance Sheet, EOY</a:t>
            </a:r>
            <a:endParaRPr kumimoji="0" lang="ru-RU" sz="40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Helvetica" charset="0"/>
              <a:cs typeface="Helvetica" charset="0"/>
            </a:endParaRPr>
          </a:p>
        </p:txBody>
      </p:sp>
      <p:graphicFrame>
        <p:nvGraphicFramePr>
          <p:cNvPr id="8" name="Таблица 8"/>
          <p:cNvGraphicFramePr>
            <a:graphicFrameLocks noGrp="1"/>
          </p:cNvGraphicFramePr>
          <p:nvPr>
            <p:extLst>
              <p:ext uri="{D42A27DB-BD31-4B8C-83A1-F6EECF244321}">
                <p14:modId xmlns:p14="http://schemas.microsoft.com/office/powerpoint/2010/main" val="1184896453"/>
              </p:ext>
            </p:extLst>
          </p:nvPr>
        </p:nvGraphicFramePr>
        <p:xfrm>
          <a:off x="368968" y="1462291"/>
          <a:ext cx="11678651" cy="4211520"/>
        </p:xfrm>
        <a:graphic>
          <a:graphicData uri="http://schemas.openxmlformats.org/drawingml/2006/table">
            <a:tbl>
              <a:tblPr/>
              <a:tblGrid>
                <a:gridCol w="5224261">
                  <a:extLst>
                    <a:ext uri="{9D8B030D-6E8A-4147-A177-3AD203B41FA5}">
                      <a16:colId xmlns:a16="http://schemas.microsoft.com/office/drawing/2014/main" val="20000"/>
                    </a:ext>
                  </a:extLst>
                </a:gridCol>
                <a:gridCol w="1290878">
                  <a:extLst>
                    <a:ext uri="{9D8B030D-6E8A-4147-A177-3AD203B41FA5}">
                      <a16:colId xmlns:a16="http://schemas.microsoft.com/office/drawing/2014/main" val="20001"/>
                    </a:ext>
                  </a:extLst>
                </a:gridCol>
                <a:gridCol w="1290878">
                  <a:extLst>
                    <a:ext uri="{9D8B030D-6E8A-4147-A177-3AD203B41FA5}">
                      <a16:colId xmlns:a16="http://schemas.microsoft.com/office/drawing/2014/main" val="20002"/>
                    </a:ext>
                  </a:extLst>
                </a:gridCol>
                <a:gridCol w="1290878">
                  <a:extLst>
                    <a:ext uri="{9D8B030D-6E8A-4147-A177-3AD203B41FA5}">
                      <a16:colId xmlns:a16="http://schemas.microsoft.com/office/drawing/2014/main" val="20003"/>
                    </a:ext>
                  </a:extLst>
                </a:gridCol>
                <a:gridCol w="1290878">
                  <a:extLst>
                    <a:ext uri="{9D8B030D-6E8A-4147-A177-3AD203B41FA5}">
                      <a16:colId xmlns:a16="http://schemas.microsoft.com/office/drawing/2014/main" val="20004"/>
                    </a:ext>
                  </a:extLst>
                </a:gridCol>
                <a:gridCol w="1290878">
                  <a:extLst>
                    <a:ext uri="{9D8B030D-6E8A-4147-A177-3AD203B41FA5}">
                      <a16:colId xmlns:a16="http://schemas.microsoft.com/office/drawing/2014/main" val="20005"/>
                    </a:ext>
                  </a:extLst>
                </a:gridCol>
              </a:tblGrid>
              <a:tr h="388731">
                <a:tc>
                  <a:txBody>
                    <a:bodyPr/>
                    <a:lstStyle/>
                    <a:p>
                      <a:pPr algn="l" fontAlgn="b"/>
                      <a:r>
                        <a:rPr lang="en-US" sz="2800" b="0" i="0" u="none" strike="noStrike" dirty="0" err="1">
                          <a:solidFill>
                            <a:srgbClr val="000000"/>
                          </a:solidFill>
                          <a:effectLst/>
                          <a:latin typeface="Segoe UI Semibold" panose="020B0702040204020203" pitchFamily="34" charset="0"/>
                        </a:rPr>
                        <a:t>thsd</a:t>
                      </a:r>
                      <a:r>
                        <a:rPr lang="en-US" sz="2800" b="0" i="0" u="none" strike="noStrike" dirty="0">
                          <a:solidFill>
                            <a:srgbClr val="000000"/>
                          </a:solidFill>
                          <a:effectLst/>
                          <a:latin typeface="Segoe UI Semibold" panose="020B0702040204020203" pitchFamily="34" charset="0"/>
                        </a:rPr>
                        <a:t> USD</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2800" b="0" i="0" u="none" strike="noStrike" dirty="0">
                          <a:solidFill>
                            <a:srgbClr val="000000"/>
                          </a:solidFill>
                          <a:effectLst/>
                          <a:latin typeface="Segoe UI Semibold" panose="020B0702040204020203" pitchFamily="34" charset="0"/>
                        </a:rPr>
                        <a:t>Year 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2800" b="0" i="0" u="none" strike="noStrike" dirty="0">
                          <a:solidFill>
                            <a:srgbClr val="000000"/>
                          </a:solidFill>
                          <a:effectLst/>
                          <a:latin typeface="Segoe UI Semibold" panose="020B0702040204020203" pitchFamily="34" charset="0"/>
                        </a:rPr>
                        <a:t>Year 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2800" b="0" i="0" u="none" strike="noStrike" dirty="0">
                          <a:solidFill>
                            <a:srgbClr val="000000"/>
                          </a:solidFill>
                          <a:effectLst/>
                          <a:latin typeface="Segoe UI Semibold" panose="020B0702040204020203" pitchFamily="34" charset="0"/>
                        </a:rPr>
                        <a:t>Year 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2800" b="0" i="0" u="none" strike="noStrike" dirty="0">
                          <a:solidFill>
                            <a:srgbClr val="000000"/>
                          </a:solidFill>
                          <a:effectLst/>
                          <a:latin typeface="Segoe UI Semibold" panose="020B0702040204020203" pitchFamily="34" charset="0"/>
                        </a:rPr>
                        <a:t>Year 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2800" b="0" i="0" u="none" strike="noStrike" dirty="0">
                          <a:solidFill>
                            <a:srgbClr val="000000"/>
                          </a:solidFill>
                          <a:effectLst/>
                          <a:latin typeface="Segoe UI Semibold" panose="020B0702040204020203" pitchFamily="34" charset="0"/>
                        </a:rPr>
                        <a:t>Year 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319197">
                <a:tc>
                  <a:txBody>
                    <a:bodyPr/>
                    <a:lstStyle/>
                    <a:p>
                      <a:pPr algn="l" fontAlgn="b"/>
                      <a:r>
                        <a:rPr lang="en-US" sz="2000" b="0" i="0" u="none" strike="noStrike" dirty="0">
                          <a:solidFill>
                            <a:schemeClr val="bg1"/>
                          </a:solidFill>
                          <a:effectLst/>
                          <a:latin typeface="Segoe UI Semibold" panose="020B0702040204020203" pitchFamily="34" charset="0"/>
                        </a:rPr>
                        <a:t>Assets</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r" fontAlgn="b"/>
                      <a:r>
                        <a:rPr lang="ru-RU" sz="2000" b="0" i="0" u="none" strike="noStrike" kern="1200" dirty="0">
                          <a:solidFill>
                            <a:schemeClr val="bg1"/>
                          </a:solidFill>
                          <a:effectLst/>
                          <a:latin typeface="Segoe UI Semibold" panose="020B0702040204020203" pitchFamily="34" charset="0"/>
                          <a:ea typeface="+mn-ea"/>
                          <a:cs typeface="+mn-cs"/>
                        </a:rPr>
                        <a:t>773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r" fontAlgn="b"/>
                      <a:r>
                        <a:rPr lang="ru-RU" sz="2000" b="0" i="0" u="none" strike="noStrike" kern="1200" dirty="0">
                          <a:solidFill>
                            <a:schemeClr val="bg1"/>
                          </a:solidFill>
                          <a:effectLst/>
                          <a:latin typeface="Segoe UI Semibold" panose="020B0702040204020203" pitchFamily="34" charset="0"/>
                          <a:ea typeface="+mn-ea"/>
                          <a:cs typeface="+mn-cs"/>
                        </a:rPr>
                        <a:t>2 419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r" fontAlgn="b"/>
                      <a:r>
                        <a:rPr lang="ru-RU" sz="2000" b="0" i="0" u="none" strike="noStrike" kern="1200" dirty="0">
                          <a:solidFill>
                            <a:schemeClr val="bg1"/>
                          </a:solidFill>
                          <a:effectLst/>
                          <a:latin typeface="Segoe UI Semibold" panose="020B0702040204020203" pitchFamily="34" charset="0"/>
                          <a:ea typeface="+mn-ea"/>
                          <a:cs typeface="+mn-cs"/>
                        </a:rPr>
                        <a:t>4 213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r" fontAlgn="b"/>
                      <a:r>
                        <a:rPr lang="ru-RU" sz="2000" b="0" i="0" u="none" strike="noStrike" kern="1200" dirty="0">
                          <a:solidFill>
                            <a:schemeClr val="bg1"/>
                          </a:solidFill>
                          <a:effectLst/>
                          <a:latin typeface="Segoe UI Semibold" panose="020B0702040204020203" pitchFamily="34" charset="0"/>
                          <a:ea typeface="+mn-ea"/>
                          <a:cs typeface="+mn-cs"/>
                        </a:rPr>
                        <a:t>5 767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r" fontAlgn="b"/>
                      <a:r>
                        <a:rPr lang="ru-RU" sz="2000" b="0" i="0" u="none" strike="noStrike" kern="1200" dirty="0">
                          <a:solidFill>
                            <a:schemeClr val="bg1"/>
                          </a:solidFill>
                          <a:effectLst/>
                          <a:latin typeface="Segoe UI Semibold" panose="020B0702040204020203" pitchFamily="34" charset="0"/>
                          <a:ea typeface="+mn-ea"/>
                          <a:cs typeface="+mn-cs"/>
                        </a:rPr>
                        <a:t>6 150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10002"/>
                  </a:ext>
                </a:extLst>
              </a:tr>
              <a:tr h="319197">
                <a:tc>
                  <a:txBody>
                    <a:bodyPr/>
                    <a:lstStyle/>
                    <a:p>
                      <a:pPr algn="l" fontAlgn="b"/>
                      <a:r>
                        <a:rPr lang="en-US" sz="2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Liquid assets</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309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545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750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802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319197">
                <a:tc>
                  <a:txBody>
                    <a:bodyPr/>
                    <a:lstStyle/>
                    <a:p>
                      <a:pPr algn="l" fontAlgn="b"/>
                      <a:r>
                        <a:rPr lang="en-US" sz="2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Loans to individuals (net of provisions)</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612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2 059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3 634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5 000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5 348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r h="249664">
                <a:tc>
                  <a:txBody>
                    <a:bodyPr/>
                    <a:lstStyle/>
                    <a:p>
                      <a:pPr algn="l" fontAlgn="b"/>
                      <a:r>
                        <a:rPr lang="en-US" sz="16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Total loans</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1 156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5 305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11 846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19 848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28 109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249664">
                <a:tc>
                  <a:txBody>
                    <a:bodyPr/>
                    <a:lstStyle/>
                    <a:p>
                      <a:pPr algn="l" fontAlgn="b"/>
                      <a:r>
                        <a:rPr lang="en-US" sz="16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Risk provisions</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-543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-3 246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-8 212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-14 848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-22 762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6"/>
                  </a:ext>
                </a:extLst>
              </a:tr>
              <a:tr h="319197">
                <a:tc>
                  <a:txBody>
                    <a:bodyPr/>
                    <a:lstStyle/>
                    <a:p>
                      <a:pPr algn="l" fontAlgn="b"/>
                      <a:r>
                        <a:rPr lang="en-US" sz="2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Other receivables</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7"/>
                  </a:ext>
                </a:extLst>
              </a:tr>
              <a:tr h="319197">
                <a:tc>
                  <a:txBody>
                    <a:bodyPr/>
                    <a:lstStyle/>
                    <a:p>
                      <a:pPr algn="l" fontAlgn="b"/>
                      <a:r>
                        <a:rPr lang="en-US" sz="2000" b="0" i="0" u="none" strike="noStrike" kern="1200" dirty="0">
                          <a:solidFill>
                            <a:schemeClr val="bg1"/>
                          </a:solidFill>
                          <a:effectLst/>
                          <a:latin typeface="Segoe UI Semibold" panose="020B0702040204020203" pitchFamily="34" charset="0"/>
                          <a:ea typeface="+mn-ea"/>
                          <a:cs typeface="+mn-cs"/>
                        </a:rPr>
                        <a:t>Shareholders' equity</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r" fontAlgn="b"/>
                      <a:r>
                        <a:rPr lang="ru-RU" sz="2000" b="0" i="0" u="none" strike="noStrike" kern="1200" dirty="0">
                          <a:solidFill>
                            <a:schemeClr val="bg1"/>
                          </a:solidFill>
                          <a:effectLst/>
                          <a:latin typeface="Segoe UI Semibold" panose="020B0702040204020203" pitchFamily="34" charset="0"/>
                          <a:ea typeface="+mn-ea"/>
                          <a:cs typeface="+mn-cs"/>
                        </a:rPr>
                        <a:t>773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r" fontAlgn="b"/>
                      <a:r>
                        <a:rPr lang="ru-RU" sz="2000" b="0" i="0" u="none" strike="noStrike" kern="1200" dirty="0">
                          <a:solidFill>
                            <a:schemeClr val="bg1"/>
                          </a:solidFill>
                          <a:effectLst/>
                          <a:latin typeface="Segoe UI Semibold" panose="020B0702040204020203" pitchFamily="34" charset="0"/>
                          <a:ea typeface="+mn-ea"/>
                          <a:cs typeface="+mn-cs"/>
                        </a:rPr>
                        <a:t>2 419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r" fontAlgn="b"/>
                      <a:r>
                        <a:rPr lang="ru-RU" sz="2000" b="0" i="0" u="none" strike="noStrike" kern="1200" dirty="0">
                          <a:solidFill>
                            <a:schemeClr val="bg1"/>
                          </a:solidFill>
                          <a:effectLst/>
                          <a:latin typeface="Segoe UI Semibold" panose="020B0702040204020203" pitchFamily="34" charset="0"/>
                          <a:ea typeface="+mn-ea"/>
                          <a:cs typeface="+mn-cs"/>
                        </a:rPr>
                        <a:t>4 213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r" fontAlgn="b"/>
                      <a:r>
                        <a:rPr lang="ru-RU" sz="2000" b="0" i="0" u="none" strike="noStrike" kern="1200" dirty="0">
                          <a:solidFill>
                            <a:schemeClr val="bg1"/>
                          </a:solidFill>
                          <a:effectLst/>
                          <a:latin typeface="Segoe UI Semibold" panose="020B0702040204020203" pitchFamily="34" charset="0"/>
                          <a:ea typeface="+mn-ea"/>
                          <a:cs typeface="+mn-cs"/>
                        </a:rPr>
                        <a:t>5 767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r" fontAlgn="b"/>
                      <a:r>
                        <a:rPr lang="ru-RU" sz="2000" b="0" i="0" u="none" strike="noStrike" kern="1200" dirty="0">
                          <a:solidFill>
                            <a:schemeClr val="bg1"/>
                          </a:solidFill>
                          <a:effectLst/>
                          <a:latin typeface="Segoe UI Semibold" panose="020B0702040204020203" pitchFamily="34" charset="0"/>
                          <a:ea typeface="+mn-ea"/>
                          <a:cs typeface="+mn-cs"/>
                        </a:rPr>
                        <a:t>6 150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10008"/>
                  </a:ext>
                </a:extLst>
              </a:tr>
              <a:tr h="319197">
                <a:tc>
                  <a:txBody>
                    <a:bodyPr/>
                    <a:lstStyle/>
                    <a:p>
                      <a:pPr algn="l" fontAlgn="b"/>
                      <a:r>
                        <a:rPr lang="en-US"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Contributed equity</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2 215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4 406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4 934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4 998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4 998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9"/>
                  </a:ext>
                </a:extLst>
              </a:tr>
              <a:tr h="319197">
                <a:tc>
                  <a:txBody>
                    <a:bodyPr/>
                    <a:lstStyle/>
                    <a:p>
                      <a:pPr algn="l" fontAlgn="b"/>
                      <a:r>
                        <a:rPr lang="en-US"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Retained earnings</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-1 441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-1 986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-438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2 630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6 773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0"/>
                  </a:ext>
                </a:extLst>
              </a:tr>
              <a:tr h="319197">
                <a:tc>
                  <a:txBody>
                    <a:bodyPr/>
                    <a:lstStyle/>
                    <a:p>
                      <a:pPr algn="l" fontAlgn="b"/>
                      <a:r>
                        <a:rPr lang="en-US"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Dividends paid</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-282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-1 861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-5 620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1"/>
                  </a:ext>
                </a:extLst>
              </a:tr>
              <a:tr h="319197">
                <a:tc>
                  <a:txBody>
                    <a:bodyPr/>
                    <a:lstStyle/>
                    <a:p>
                      <a:pPr algn="l" fontAlgn="b"/>
                      <a:r>
                        <a:rPr lang="en-US" sz="2000" b="0" i="0" u="none" strike="noStrike" kern="1200" dirty="0" err="1">
                          <a:solidFill>
                            <a:schemeClr val="bg1"/>
                          </a:solidFill>
                          <a:effectLst/>
                          <a:latin typeface="Segoe UI Semibold" panose="020B0702040204020203" pitchFamily="34" charset="0"/>
                          <a:ea typeface="+mn-ea"/>
                          <a:cs typeface="+mn-cs"/>
                        </a:rPr>
                        <a:t>Equity+Liabilities</a:t>
                      </a:r>
                      <a:endParaRPr lang="en-US" sz="2000" b="0" i="0" u="none" strike="noStrike" kern="1200" dirty="0">
                        <a:solidFill>
                          <a:schemeClr val="bg1"/>
                        </a:solidFill>
                        <a:effectLst/>
                        <a:latin typeface="Segoe UI Semibold" panose="020B0702040204020203" pitchFamily="34" charset="0"/>
                        <a:ea typeface="+mn-ea"/>
                        <a:cs typeface="+mn-cs"/>
                      </a:endParaRP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marL="0" algn="r" defTabSz="914400" rtl="0" eaLnBrk="1" fontAlgn="b" latinLnBrk="0" hangingPunct="1"/>
                      <a:r>
                        <a:rPr lang="ru-RU" sz="2000" b="0" i="0" u="none" strike="noStrike" kern="1200" dirty="0">
                          <a:solidFill>
                            <a:schemeClr val="bg1"/>
                          </a:solidFill>
                          <a:effectLst/>
                          <a:latin typeface="Segoe UI Semibold" panose="020B0702040204020203" pitchFamily="34" charset="0"/>
                          <a:ea typeface="+mn-ea"/>
                          <a:cs typeface="+mn-cs"/>
                        </a:rPr>
                        <a:t>773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marL="0" algn="r" defTabSz="914400" rtl="0" eaLnBrk="1" fontAlgn="b" latinLnBrk="0" hangingPunct="1"/>
                      <a:r>
                        <a:rPr lang="ru-RU" sz="2000" b="0" i="0" u="none" strike="noStrike" kern="1200" dirty="0">
                          <a:solidFill>
                            <a:schemeClr val="bg1"/>
                          </a:solidFill>
                          <a:effectLst/>
                          <a:latin typeface="Segoe UI Semibold" panose="020B0702040204020203" pitchFamily="34" charset="0"/>
                          <a:ea typeface="+mn-ea"/>
                          <a:cs typeface="+mn-cs"/>
                        </a:rPr>
                        <a:t>2 419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marL="0" algn="r" defTabSz="914400" rtl="0" eaLnBrk="1" fontAlgn="b" latinLnBrk="0" hangingPunct="1"/>
                      <a:r>
                        <a:rPr lang="ru-RU" sz="2000" b="0" i="0" u="none" strike="noStrike" kern="1200" dirty="0">
                          <a:solidFill>
                            <a:schemeClr val="bg1"/>
                          </a:solidFill>
                          <a:effectLst/>
                          <a:latin typeface="Segoe UI Semibold" panose="020B0702040204020203" pitchFamily="34" charset="0"/>
                          <a:ea typeface="+mn-ea"/>
                          <a:cs typeface="+mn-cs"/>
                        </a:rPr>
                        <a:t>4 213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marL="0" algn="r" defTabSz="914400" rtl="0" eaLnBrk="1" fontAlgn="b" latinLnBrk="0" hangingPunct="1"/>
                      <a:r>
                        <a:rPr lang="ru-RU" sz="2000" b="0" i="0" u="none" strike="noStrike" kern="1200" dirty="0">
                          <a:solidFill>
                            <a:schemeClr val="bg1"/>
                          </a:solidFill>
                          <a:effectLst/>
                          <a:latin typeface="Segoe UI Semibold" panose="020B0702040204020203" pitchFamily="34" charset="0"/>
                          <a:ea typeface="+mn-ea"/>
                          <a:cs typeface="+mn-cs"/>
                        </a:rPr>
                        <a:t>5 767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marL="0" algn="r" defTabSz="914400" rtl="0" eaLnBrk="1" fontAlgn="b" latinLnBrk="0" hangingPunct="1"/>
                      <a:r>
                        <a:rPr lang="ru-RU" sz="2000" b="0" i="0" u="none" strike="noStrike" kern="1200" dirty="0">
                          <a:solidFill>
                            <a:schemeClr val="bg1"/>
                          </a:solidFill>
                          <a:effectLst/>
                          <a:latin typeface="Segoe UI Semibold" panose="020B0702040204020203" pitchFamily="34" charset="0"/>
                          <a:ea typeface="+mn-ea"/>
                          <a:cs typeface="+mn-cs"/>
                        </a:rPr>
                        <a:t>6 150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6540855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pPr lvl="0">
              <a:defRPr/>
            </a:pPr>
            <a:r>
              <a:rPr lang="en-GB" sz="4000" kern="0" dirty="0">
                <a:solidFill>
                  <a:sysClr val="windowText" lastClr="000000"/>
                </a:solidFill>
                <a:latin typeface="Segoe UI Semibold" panose="020B0702040204020203" pitchFamily="34" charset="0"/>
                <a:ea typeface="Segoe UI" panose="020B0502040204020203" pitchFamily="34" charset="0"/>
                <a:cs typeface="Segoe UI" panose="020B0502040204020203" pitchFamily="34" charset="0"/>
              </a:rPr>
              <a:t>P&amp;L Statement</a:t>
            </a:r>
            <a:endParaRPr lang="ru-RU" sz="4000" kern="0" dirty="0">
              <a:solidFill>
                <a:sysClr val="windowText" lastClr="000000"/>
              </a:solidFill>
              <a:latin typeface="Segoe UI Semibold" panose="020B0702040204020203" pitchFamily="34" charset="0"/>
              <a:ea typeface="Segoe UI" panose="020B0502040204020203" pitchFamily="34" charset="0"/>
              <a:cs typeface="Segoe UI" panose="020B0502040204020203" pitchFamily="34" charset="0"/>
            </a:endParaRPr>
          </a:p>
        </p:txBody>
      </p:sp>
      <p:graphicFrame>
        <p:nvGraphicFramePr>
          <p:cNvPr id="6" name="Таблица 5"/>
          <p:cNvGraphicFramePr>
            <a:graphicFrameLocks noGrp="1"/>
          </p:cNvGraphicFramePr>
          <p:nvPr>
            <p:extLst>
              <p:ext uri="{D42A27DB-BD31-4B8C-83A1-F6EECF244321}">
                <p14:modId xmlns:p14="http://schemas.microsoft.com/office/powerpoint/2010/main" val="2046677789"/>
              </p:ext>
            </p:extLst>
          </p:nvPr>
        </p:nvGraphicFramePr>
        <p:xfrm>
          <a:off x="481264" y="1298798"/>
          <a:ext cx="11405933" cy="4389120"/>
        </p:xfrm>
        <a:graphic>
          <a:graphicData uri="http://schemas.openxmlformats.org/drawingml/2006/table">
            <a:tbl>
              <a:tblPr/>
              <a:tblGrid>
                <a:gridCol w="3619421">
                  <a:extLst>
                    <a:ext uri="{9D8B030D-6E8A-4147-A177-3AD203B41FA5}">
                      <a16:colId xmlns:a16="http://schemas.microsoft.com/office/drawing/2014/main" val="20000"/>
                    </a:ext>
                  </a:extLst>
                </a:gridCol>
                <a:gridCol w="1297752">
                  <a:extLst>
                    <a:ext uri="{9D8B030D-6E8A-4147-A177-3AD203B41FA5}">
                      <a16:colId xmlns:a16="http://schemas.microsoft.com/office/drawing/2014/main" val="20001"/>
                    </a:ext>
                  </a:extLst>
                </a:gridCol>
                <a:gridCol w="1297752">
                  <a:extLst>
                    <a:ext uri="{9D8B030D-6E8A-4147-A177-3AD203B41FA5}">
                      <a16:colId xmlns:a16="http://schemas.microsoft.com/office/drawing/2014/main" val="20002"/>
                    </a:ext>
                  </a:extLst>
                </a:gridCol>
                <a:gridCol w="1297752">
                  <a:extLst>
                    <a:ext uri="{9D8B030D-6E8A-4147-A177-3AD203B41FA5}">
                      <a16:colId xmlns:a16="http://schemas.microsoft.com/office/drawing/2014/main" val="20003"/>
                    </a:ext>
                  </a:extLst>
                </a:gridCol>
                <a:gridCol w="1297752">
                  <a:extLst>
                    <a:ext uri="{9D8B030D-6E8A-4147-A177-3AD203B41FA5}">
                      <a16:colId xmlns:a16="http://schemas.microsoft.com/office/drawing/2014/main" val="20004"/>
                    </a:ext>
                  </a:extLst>
                </a:gridCol>
                <a:gridCol w="1297752">
                  <a:extLst>
                    <a:ext uri="{9D8B030D-6E8A-4147-A177-3AD203B41FA5}">
                      <a16:colId xmlns:a16="http://schemas.microsoft.com/office/drawing/2014/main" val="20005"/>
                    </a:ext>
                  </a:extLst>
                </a:gridCol>
                <a:gridCol w="1297752">
                  <a:extLst>
                    <a:ext uri="{9D8B030D-6E8A-4147-A177-3AD203B41FA5}">
                      <a16:colId xmlns:a16="http://schemas.microsoft.com/office/drawing/2014/main" val="20006"/>
                    </a:ext>
                  </a:extLst>
                </a:gridCol>
              </a:tblGrid>
              <a:tr h="222885">
                <a:tc>
                  <a:txBody>
                    <a:bodyPr/>
                    <a:lstStyle/>
                    <a:p>
                      <a:pPr algn="l" fontAlgn="b"/>
                      <a:r>
                        <a:rPr lang="en-US" sz="16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6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6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14313">
                <a:tc>
                  <a:txBody>
                    <a:bodyPr/>
                    <a:lstStyle/>
                    <a:p>
                      <a:pPr algn="l" fontAlgn="b"/>
                      <a:r>
                        <a:rPr lang="en-US" sz="16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Interest Income</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626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4 517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9 871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15 179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18 603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48 797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214313">
                <a:tc>
                  <a:txBody>
                    <a:bodyPr/>
                    <a:lstStyle/>
                    <a:p>
                      <a:pPr algn="l" fontAlgn="b"/>
                      <a:r>
                        <a:rPr lang="en-US" sz="16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Primary sales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310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1 706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3 376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4 981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5 822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16 194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214313">
                <a:tc>
                  <a:txBody>
                    <a:bodyPr/>
                    <a:lstStyle/>
                    <a:p>
                      <a:pPr algn="l" fontAlgn="b"/>
                      <a:r>
                        <a:rPr lang="en-US" sz="16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Repeat Sales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316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2 811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6 496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10 198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12 781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32 603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r h="214313">
                <a:tc>
                  <a:txBody>
                    <a:bodyPr/>
                    <a:lstStyle/>
                    <a:p>
                      <a:pPr marL="0" algn="l" defTabSz="914400" rtl="0" eaLnBrk="1" fontAlgn="b" latinLnBrk="0" hangingPunct="1"/>
                      <a:r>
                        <a:rPr lang="en-US"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Risk provisions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-543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-2 703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-4 965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-6 636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-7 914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-22 762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214313">
                <a:tc>
                  <a:txBody>
                    <a:bodyPr/>
                    <a:lstStyle/>
                    <a:p>
                      <a:pPr marL="0" algn="l" defTabSz="914400" rtl="0" eaLnBrk="1" fontAlgn="b" latinLnBrk="0" hangingPunct="1"/>
                      <a:r>
                        <a:rPr lang="en-US"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Primary sales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-316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-1 170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-1 925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-2 463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-2 797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-8 672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6"/>
                  </a:ext>
                </a:extLst>
              </a:tr>
              <a:tr h="214313">
                <a:tc>
                  <a:txBody>
                    <a:bodyPr/>
                    <a:lstStyle/>
                    <a:p>
                      <a:pPr marL="0" algn="l" defTabSz="914400" rtl="0" eaLnBrk="1" fontAlgn="b" latinLnBrk="0" hangingPunct="1"/>
                      <a:r>
                        <a:rPr lang="en-US"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Repeat Sales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-227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-1 533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-3 040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-4 173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-5 116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-14 090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7"/>
                  </a:ext>
                </a:extLst>
              </a:tr>
              <a:tr h="214313">
                <a:tc>
                  <a:txBody>
                    <a:bodyPr/>
                    <a:lstStyle/>
                    <a:p>
                      <a:pPr marL="0" algn="l" defTabSz="914400" rtl="0" eaLnBrk="1" fontAlgn="b" latinLnBrk="0" hangingPunct="1"/>
                      <a:r>
                        <a:rPr lang="en-US"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Variable costs*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-510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-1 272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-2 337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-3 400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-3 979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-11 498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8"/>
                  </a:ext>
                </a:extLst>
              </a:tr>
              <a:tr h="214313">
                <a:tc>
                  <a:txBody>
                    <a:bodyPr/>
                    <a:lstStyle/>
                    <a:p>
                      <a:pPr algn="l" fontAlgn="b"/>
                      <a:r>
                        <a:rPr lang="en-US"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Marketing acquisition costs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-608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-1 112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-1 577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-1 775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-5 441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9"/>
                  </a:ext>
                </a:extLst>
              </a:tr>
              <a:tr h="214313">
                <a:tc>
                  <a:txBody>
                    <a:bodyPr/>
                    <a:lstStyle/>
                    <a:p>
                      <a:pPr algn="l" fontAlgn="b"/>
                      <a:r>
                        <a:rPr lang="en-US"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Salary (variable part)</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-340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-548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-781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-927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-2 690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0"/>
                  </a:ext>
                </a:extLst>
              </a:tr>
              <a:tr h="214313">
                <a:tc>
                  <a:txBody>
                    <a:bodyPr/>
                    <a:lstStyle/>
                    <a:p>
                      <a:pPr algn="l" fontAlgn="b"/>
                      <a:r>
                        <a:rPr lang="en-US"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Other variable costs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-199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-359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-530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-631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-1 759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1"/>
                  </a:ext>
                </a:extLst>
              </a:tr>
              <a:tr h="222885">
                <a:tc>
                  <a:txBody>
                    <a:bodyPr/>
                    <a:lstStyle/>
                    <a:p>
                      <a:pPr algn="l" fontAlgn="b"/>
                      <a:r>
                        <a:rPr lang="en-US"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VAT</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-126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-318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-512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-645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-1 608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2"/>
                  </a:ext>
                </a:extLst>
              </a:tr>
              <a:tr h="222885">
                <a:tc>
                  <a:txBody>
                    <a:bodyPr/>
                    <a:lstStyle/>
                    <a:p>
                      <a:pPr marL="0" algn="l" defTabSz="914400" rtl="0" eaLnBrk="1" fontAlgn="b" latinLnBrk="0" hangingPunct="1"/>
                      <a:r>
                        <a:rPr lang="en-US"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Operating profit (before fixed costs)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-428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542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2 569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5 143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6 711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14 537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extLst>
                  <a:ext uri="{0D108BD9-81ED-4DB2-BD59-A6C34878D82A}">
                    <a16:rowId xmlns:a16="http://schemas.microsoft.com/office/drawing/2014/main" val="10013"/>
                  </a:ext>
                </a:extLst>
              </a:tr>
              <a:tr h="214313">
                <a:tc>
                  <a:txBody>
                    <a:bodyPr/>
                    <a:lstStyle/>
                    <a:p>
                      <a:pPr marL="0" algn="l" defTabSz="914400" rtl="0" eaLnBrk="1" fontAlgn="b" latinLnBrk="0" hangingPunct="1"/>
                      <a:r>
                        <a:rPr lang="en-US"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Fixed costs*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-956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-1 069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-1 004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-1 127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-1 170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-5 327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4"/>
                  </a:ext>
                </a:extLst>
              </a:tr>
              <a:tr h="214313">
                <a:tc>
                  <a:txBody>
                    <a:bodyPr/>
                    <a:lstStyle/>
                    <a:p>
                      <a:pPr algn="l" fontAlgn="b"/>
                      <a:r>
                        <a:rPr lang="en-US" sz="16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    Salary (fixed part)</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-682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-701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-588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-713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-793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-3 476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5"/>
                  </a:ext>
                </a:extLst>
              </a:tr>
              <a:tr h="214313">
                <a:tc>
                  <a:txBody>
                    <a:bodyPr/>
                    <a:lstStyle/>
                    <a:p>
                      <a:pPr algn="l" fontAlgn="b"/>
                      <a:r>
                        <a:rPr lang="en-US" sz="16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    Other G&amp;A expenses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-275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-369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-416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-414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-377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-1 851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6"/>
                  </a:ext>
                </a:extLst>
              </a:tr>
              <a:tr h="222885">
                <a:tc>
                  <a:txBody>
                    <a:bodyPr/>
                    <a:lstStyle/>
                    <a:p>
                      <a:pPr marL="0" algn="l" defTabSz="914400" rtl="0" eaLnBrk="1" fontAlgn="b" latinLnBrk="0" hangingPunct="1"/>
                      <a:r>
                        <a:rPr lang="en-US"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One-off expenses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-126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7"/>
                  </a:ext>
                </a:extLst>
              </a:tr>
              <a:tr h="222885">
                <a:tc>
                  <a:txBody>
                    <a:bodyPr/>
                    <a:lstStyle/>
                    <a:p>
                      <a:pPr marL="0" algn="l" defTabSz="914400" rtl="0" eaLnBrk="1" fontAlgn="b" latinLnBrk="0" hangingPunct="1"/>
                      <a:r>
                        <a:rPr lang="en-US"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Profit before Taxes**</a:t>
                      </a:r>
                    </a:p>
                  </a:txBody>
                  <a:tcPr marL="0" marR="0" marT="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-1 441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-545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1 548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3 999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5 523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6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9 084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solidFill>
                      <a:srgbClr val="B8CCE4"/>
                    </a:solidFill>
                  </a:tcPr>
                </a:tc>
                <a:extLst>
                  <a:ext uri="{0D108BD9-81ED-4DB2-BD59-A6C34878D82A}">
                    <a16:rowId xmlns:a16="http://schemas.microsoft.com/office/drawing/2014/main" val="10018"/>
                  </a:ext>
                </a:extLst>
              </a:tr>
            </a:tbl>
          </a:graphicData>
        </a:graphic>
      </p:graphicFrame>
      <p:sp>
        <p:nvSpPr>
          <p:cNvPr id="10" name="TextBox 9"/>
          <p:cNvSpPr txBox="1"/>
          <p:nvPr/>
        </p:nvSpPr>
        <p:spPr>
          <a:xfrm>
            <a:off x="481264" y="6072346"/>
            <a:ext cx="8208912" cy="523220"/>
          </a:xfrm>
          <a:prstGeom prst="rect">
            <a:avLst/>
          </a:prstGeom>
          <a:noFill/>
          <a:ln>
            <a:noFill/>
          </a:ln>
        </p:spPr>
        <p:txBody>
          <a:bodyPr wrap="square" rtlCol="0">
            <a:spAutoFit/>
          </a:bodyPr>
          <a:lstStyle/>
          <a:p>
            <a:r>
              <a:rPr lang="en-US" sz="1400" dirty="0">
                <a:latin typeface="Segoe UI Light" panose="020B0502040204020203" pitchFamily="34" charset="0"/>
              </a:rPr>
              <a:t>*    </a:t>
            </a:r>
            <a:r>
              <a:rPr lang="en-US" sz="1400" dirty="0">
                <a:latin typeface="Segoe UI Light" panose="020B0502040204020203" pitchFamily="34" charset="0"/>
                <a:hlinkClick r:id="rId3" action="ppaction://hlinksldjump"/>
              </a:rPr>
              <a:t>See </a:t>
            </a:r>
            <a:r>
              <a:rPr lang="en-US" sz="1400">
                <a:latin typeface="Segoe UI Light" panose="020B0502040204020203" pitchFamily="34" charset="0"/>
                <a:hlinkClick r:id="rId3" action="ppaction://hlinksldjump"/>
              </a:rPr>
              <a:t>slides 58-59 </a:t>
            </a:r>
            <a:r>
              <a:rPr lang="en-US" sz="1400" dirty="0">
                <a:latin typeface="Segoe UI Light" panose="020B0502040204020203" pitchFamily="34" charset="0"/>
                <a:hlinkClick r:id="rId3" action="ppaction://hlinksldjump"/>
              </a:rPr>
              <a:t>for details</a:t>
            </a:r>
            <a:endParaRPr lang="en-US" sz="1400" dirty="0">
              <a:latin typeface="Segoe UI Light" panose="020B0502040204020203" pitchFamily="34" charset="0"/>
            </a:endParaRPr>
          </a:p>
          <a:p>
            <a:r>
              <a:rPr lang="en-US" sz="1400" dirty="0">
                <a:latin typeface="Segoe UI Light" panose="020B0502040204020203" pitchFamily="34" charset="0"/>
              </a:rPr>
              <a:t>** Estimated amount of profit tax for 5</a:t>
            </a:r>
            <a:r>
              <a:rPr lang="en-US" sz="1400" baseline="30000" dirty="0">
                <a:latin typeface="Segoe UI Light" panose="020B0502040204020203" pitchFamily="34" charset="0"/>
              </a:rPr>
              <a:t>th</a:t>
            </a:r>
            <a:r>
              <a:rPr lang="en-US" sz="1400" dirty="0">
                <a:latin typeface="Segoe UI Light" panose="020B0502040204020203" pitchFamily="34" charset="0"/>
              </a:rPr>
              <a:t> year  is $1.4M</a:t>
            </a:r>
          </a:p>
        </p:txBody>
      </p:sp>
    </p:spTree>
    <p:extLst>
      <p:ext uri="{BB962C8B-B14F-4D97-AF65-F5344CB8AC3E}">
        <p14:creationId xmlns:p14="http://schemas.microsoft.com/office/powerpoint/2010/main" val="15115955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pPr lvl="0">
              <a:defRPr/>
            </a:pPr>
            <a:r>
              <a:rPr lang="en-GB" sz="4000" kern="0" dirty="0">
                <a:solidFill>
                  <a:sysClr val="windowText" lastClr="000000"/>
                </a:solidFill>
                <a:latin typeface="Avenir LT Com 55 Roman" panose="020B0703020203020204" pitchFamily="34" charset="0"/>
                <a:ea typeface="Helvetica" charset="0"/>
                <a:cs typeface="Helvetica" charset="0"/>
              </a:rPr>
              <a:t>Cash flow statement</a:t>
            </a:r>
            <a:endParaRPr lang="ru-RU" sz="4000" kern="0" dirty="0">
              <a:solidFill>
                <a:sysClr val="windowText" lastClr="000000"/>
              </a:solidFill>
              <a:latin typeface="Helvetica" charset="0"/>
              <a:ea typeface="Helvetica" charset="0"/>
              <a:cs typeface="Helvetica" charset="0"/>
            </a:endParaRPr>
          </a:p>
        </p:txBody>
      </p:sp>
      <p:graphicFrame>
        <p:nvGraphicFramePr>
          <p:cNvPr id="8" name="Таблица 1"/>
          <p:cNvGraphicFramePr>
            <a:graphicFrameLocks noGrp="1"/>
          </p:cNvGraphicFramePr>
          <p:nvPr>
            <p:extLst>
              <p:ext uri="{D42A27DB-BD31-4B8C-83A1-F6EECF244321}">
                <p14:modId xmlns:p14="http://schemas.microsoft.com/office/powerpoint/2010/main" val="1526918737"/>
              </p:ext>
            </p:extLst>
          </p:nvPr>
        </p:nvGraphicFramePr>
        <p:xfrm>
          <a:off x="821492" y="1123455"/>
          <a:ext cx="9996234" cy="5535623"/>
        </p:xfrm>
        <a:graphic>
          <a:graphicData uri="http://schemas.openxmlformats.org/drawingml/2006/table">
            <a:tbl>
              <a:tblPr/>
              <a:tblGrid>
                <a:gridCol w="2632608">
                  <a:extLst>
                    <a:ext uri="{9D8B030D-6E8A-4147-A177-3AD203B41FA5}">
                      <a16:colId xmlns:a16="http://schemas.microsoft.com/office/drawing/2014/main" val="20000"/>
                    </a:ext>
                  </a:extLst>
                </a:gridCol>
                <a:gridCol w="1227271">
                  <a:extLst>
                    <a:ext uri="{9D8B030D-6E8A-4147-A177-3AD203B41FA5}">
                      <a16:colId xmlns:a16="http://schemas.microsoft.com/office/drawing/2014/main" val="20001"/>
                    </a:ext>
                  </a:extLst>
                </a:gridCol>
                <a:gridCol w="1227271">
                  <a:extLst>
                    <a:ext uri="{9D8B030D-6E8A-4147-A177-3AD203B41FA5}">
                      <a16:colId xmlns:a16="http://schemas.microsoft.com/office/drawing/2014/main" val="20002"/>
                    </a:ext>
                  </a:extLst>
                </a:gridCol>
                <a:gridCol w="1227271">
                  <a:extLst>
                    <a:ext uri="{9D8B030D-6E8A-4147-A177-3AD203B41FA5}">
                      <a16:colId xmlns:a16="http://schemas.microsoft.com/office/drawing/2014/main" val="20003"/>
                    </a:ext>
                  </a:extLst>
                </a:gridCol>
                <a:gridCol w="1227271">
                  <a:extLst>
                    <a:ext uri="{9D8B030D-6E8A-4147-A177-3AD203B41FA5}">
                      <a16:colId xmlns:a16="http://schemas.microsoft.com/office/drawing/2014/main" val="20004"/>
                    </a:ext>
                  </a:extLst>
                </a:gridCol>
                <a:gridCol w="1227271">
                  <a:extLst>
                    <a:ext uri="{9D8B030D-6E8A-4147-A177-3AD203B41FA5}">
                      <a16:colId xmlns:a16="http://schemas.microsoft.com/office/drawing/2014/main" val="20005"/>
                    </a:ext>
                  </a:extLst>
                </a:gridCol>
                <a:gridCol w="1227271">
                  <a:extLst>
                    <a:ext uri="{9D8B030D-6E8A-4147-A177-3AD203B41FA5}">
                      <a16:colId xmlns:a16="http://schemas.microsoft.com/office/drawing/2014/main" val="20006"/>
                    </a:ext>
                  </a:extLst>
                </a:gridCol>
              </a:tblGrid>
              <a:tr h="232103">
                <a:tc>
                  <a:txBody>
                    <a:bodyPr/>
                    <a:lstStyle/>
                    <a:p>
                      <a:pPr algn="l" fontAlgn="b"/>
                      <a:r>
                        <a:rPr lang="en-US" sz="12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2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tc>
                  <a:txBody>
                    <a:bodyPr/>
                    <a:lstStyle/>
                    <a:p>
                      <a:pPr algn="ctr"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0">
                <a:tc>
                  <a:txBody>
                    <a:bodyPr/>
                    <a:lstStyle/>
                    <a:p>
                      <a:pPr algn="l" fontAlgn="b"/>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Loans issued</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-2 484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-14 095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-28 198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-41 569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-49 284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-135 630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144983">
                <a:tc>
                  <a:txBody>
                    <a:bodyPr/>
                    <a:lstStyle/>
                    <a:p>
                      <a:pPr algn="l" fontAlgn="b"/>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Principals received</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1 328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9 946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21 658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33 567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41 023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107 521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Interest received</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626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4 517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9 871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15 179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18 603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48 797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r h="144983">
                <a:tc>
                  <a:txBody>
                    <a:bodyPr/>
                    <a:lstStyle/>
                    <a:p>
                      <a:pPr algn="l" fontAlgn="b"/>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Loan fees received</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Fines &amp; penalties received</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6"/>
                  </a:ext>
                </a:extLst>
              </a:tr>
              <a:tr h="144983">
                <a:tc>
                  <a:txBody>
                    <a:bodyPr/>
                    <a:lstStyle/>
                    <a:p>
                      <a:pPr algn="l" fontAlgn="b"/>
                      <a:r>
                        <a:rPr lang="en-US" sz="12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 CF from business activities: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-530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3 331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7 177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10 341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20 687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extLst>
                  <a:ext uri="{0D108BD9-81ED-4DB2-BD59-A6C34878D82A}">
                    <a16:rowId xmlns:a16="http://schemas.microsoft.com/office/drawing/2014/main" val="10007"/>
                  </a:ext>
                </a:extLst>
              </a:tr>
              <a:tr h="144983">
                <a:tc>
                  <a:txBody>
                    <a:bodyPr/>
                    <a:lstStyle/>
                    <a:p>
                      <a:pPr algn="l" fontAlgn="b"/>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Commissions to agents &amp; payment systems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-156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-188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-502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8"/>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POS costs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9"/>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People costs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-766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-983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-1 018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-1 318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-1 506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-5 591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0"/>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Marketing &amp; Acquisition costs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-378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-665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-1 230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-1 753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-1 989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-6 015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1"/>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Support costs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-142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-156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-475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2"/>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Office costs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-180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-350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-470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-540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-558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-2 099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3"/>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IT costs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-154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-434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4"/>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Professional services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5"/>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Other income (expenses)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-187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6"/>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Profit tax</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-930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-1 381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-2 311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7"/>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VAT paid</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-126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-318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-512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-645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-1 608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8"/>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Working Capital required</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19"/>
                  </a:ext>
                </a:extLst>
              </a:tr>
              <a:tr h="144983">
                <a:tc>
                  <a:txBody>
                    <a:bodyPr/>
                    <a:lstStyle/>
                    <a:p>
                      <a:pPr algn="l" fontAlgn="b"/>
                      <a:r>
                        <a:rPr lang="en-US" sz="12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 CF from operating expenses: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-1 593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-2 342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-3 341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-5 457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-6 530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-19 263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extLst>
                  <a:ext uri="{0D108BD9-81ED-4DB2-BD59-A6C34878D82A}">
                    <a16:rowId xmlns:a16="http://schemas.microsoft.com/office/drawing/2014/main" val="10020"/>
                  </a:ext>
                </a:extLst>
              </a:tr>
              <a:tr h="144983">
                <a:tc>
                  <a:txBody>
                    <a:bodyPr/>
                    <a:lstStyle/>
                    <a:p>
                      <a:pPr algn="l" fontAlgn="b"/>
                      <a:r>
                        <a:rPr lang="en-US" sz="12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 CF from operating activities: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-2 123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-1 974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1 720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3 812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1 425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extLst>
                  <a:ext uri="{0D108BD9-81ED-4DB2-BD59-A6C34878D82A}">
                    <a16:rowId xmlns:a16="http://schemas.microsoft.com/office/drawing/2014/main" val="10021"/>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Financing received</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2 215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2 191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529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64</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4 998</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2"/>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Financing returned</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-282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-1 579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-3 759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-5 620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3"/>
                  </a:ext>
                </a:extLst>
              </a:tr>
              <a:tr h="144983">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Interest expense</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4"/>
                  </a:ext>
                </a:extLst>
              </a:tr>
              <a:tr h="144983">
                <a:tc>
                  <a:txBody>
                    <a:bodyPr/>
                    <a:lstStyle/>
                    <a:p>
                      <a:pPr algn="l" fontAlgn="b"/>
                      <a:r>
                        <a:rPr lang="en-US" sz="12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 CF from financing activities: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2 215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2 191</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246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-1 515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-3 759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-623</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B8CCE4"/>
                    </a:solidFill>
                  </a:tcPr>
                </a:tc>
                <a:extLst>
                  <a:ext uri="{0D108BD9-81ED-4DB2-BD59-A6C34878D82A}">
                    <a16:rowId xmlns:a16="http://schemas.microsoft.com/office/drawing/2014/main" val="10025"/>
                  </a:ext>
                </a:extLst>
              </a:tr>
              <a:tr h="144983">
                <a:tc>
                  <a:txBody>
                    <a:bodyPr/>
                    <a:lstStyle/>
                    <a:p>
                      <a:pPr algn="l" fontAlgn="b"/>
                      <a:r>
                        <a:rPr lang="en-US" sz="12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CAPEX</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6"/>
                  </a:ext>
                </a:extLst>
              </a:tr>
              <a:tr h="144983">
                <a:tc>
                  <a:txBody>
                    <a:bodyPr/>
                    <a:lstStyle/>
                    <a:p>
                      <a:pPr algn="l" fontAlgn="b"/>
                      <a:r>
                        <a:rPr lang="en-US" sz="12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 CF for the period:</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217</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236</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205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802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7"/>
                  </a:ext>
                </a:extLst>
              </a:tr>
              <a:tr h="144983">
                <a:tc>
                  <a:txBody>
                    <a:bodyPr/>
                    <a:lstStyle/>
                    <a:p>
                      <a:pPr algn="l" fontAlgn="b"/>
                      <a:r>
                        <a:rPr lang="en-US" sz="12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Cash balance beginning:</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309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545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750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750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8"/>
                  </a:ext>
                </a:extLst>
              </a:tr>
              <a:tr h="144983">
                <a:tc>
                  <a:txBody>
                    <a:bodyPr/>
                    <a:lstStyle/>
                    <a:p>
                      <a:pPr algn="l" fontAlgn="b"/>
                      <a:r>
                        <a:rPr lang="en-US" sz="12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Cash balance ending:</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309</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545</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750</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802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802</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29"/>
                  </a:ext>
                </a:extLst>
              </a:tr>
            </a:tbl>
          </a:graphicData>
        </a:graphic>
      </p:graphicFrame>
    </p:spTree>
    <p:extLst>
      <p:ext uri="{BB962C8B-B14F-4D97-AF65-F5344CB8AC3E}">
        <p14:creationId xmlns:p14="http://schemas.microsoft.com/office/powerpoint/2010/main" val="39909654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pPr lvl="0">
              <a:defRPr/>
            </a:pPr>
            <a:r>
              <a:rPr lang="en-GB" sz="4000" kern="0" dirty="0">
                <a:solidFill>
                  <a:sysClr val="windowText" lastClr="000000"/>
                </a:solidFill>
                <a:latin typeface="Segoe UI Semibold" panose="020B0702040204020203" pitchFamily="34" charset="0"/>
                <a:ea typeface="Helvetica" charset="0"/>
                <a:cs typeface="Helvetica" charset="0"/>
              </a:rPr>
              <a:t>Expenses detailed</a:t>
            </a:r>
            <a:endParaRPr lang="ru-RU" sz="4000" kern="0" dirty="0">
              <a:solidFill>
                <a:sysClr val="windowText" lastClr="000000"/>
              </a:solidFill>
              <a:latin typeface="Segoe UI Semibold" panose="020B0702040204020203" pitchFamily="34" charset="0"/>
              <a:ea typeface="Helvetica" charset="0"/>
              <a:cs typeface="Helvetica" charset="0"/>
            </a:endParaRPr>
          </a:p>
        </p:txBody>
      </p:sp>
      <p:graphicFrame>
        <p:nvGraphicFramePr>
          <p:cNvPr id="6" name="Таблица 1"/>
          <p:cNvGraphicFramePr>
            <a:graphicFrameLocks noGrp="1"/>
          </p:cNvGraphicFramePr>
          <p:nvPr>
            <p:extLst>
              <p:ext uri="{D42A27DB-BD31-4B8C-83A1-F6EECF244321}">
                <p14:modId xmlns:p14="http://schemas.microsoft.com/office/powerpoint/2010/main" val="3151450346"/>
              </p:ext>
            </p:extLst>
          </p:nvPr>
        </p:nvGraphicFramePr>
        <p:xfrm>
          <a:off x="368968" y="1314849"/>
          <a:ext cx="10329512" cy="2626560"/>
        </p:xfrm>
        <a:graphic>
          <a:graphicData uri="http://schemas.openxmlformats.org/drawingml/2006/table">
            <a:tbl>
              <a:tblPr/>
              <a:tblGrid>
                <a:gridCol w="2608922">
                  <a:extLst>
                    <a:ext uri="{9D8B030D-6E8A-4147-A177-3AD203B41FA5}">
                      <a16:colId xmlns:a16="http://schemas.microsoft.com/office/drawing/2014/main" val="20000"/>
                    </a:ext>
                  </a:extLst>
                </a:gridCol>
                <a:gridCol w="1286765">
                  <a:extLst>
                    <a:ext uri="{9D8B030D-6E8A-4147-A177-3AD203B41FA5}">
                      <a16:colId xmlns:a16="http://schemas.microsoft.com/office/drawing/2014/main" val="20001"/>
                    </a:ext>
                  </a:extLst>
                </a:gridCol>
                <a:gridCol w="1286765">
                  <a:extLst>
                    <a:ext uri="{9D8B030D-6E8A-4147-A177-3AD203B41FA5}">
                      <a16:colId xmlns:a16="http://schemas.microsoft.com/office/drawing/2014/main" val="20002"/>
                    </a:ext>
                  </a:extLst>
                </a:gridCol>
                <a:gridCol w="1286765">
                  <a:extLst>
                    <a:ext uri="{9D8B030D-6E8A-4147-A177-3AD203B41FA5}">
                      <a16:colId xmlns:a16="http://schemas.microsoft.com/office/drawing/2014/main" val="20003"/>
                    </a:ext>
                  </a:extLst>
                </a:gridCol>
                <a:gridCol w="1286765">
                  <a:extLst>
                    <a:ext uri="{9D8B030D-6E8A-4147-A177-3AD203B41FA5}">
                      <a16:colId xmlns:a16="http://schemas.microsoft.com/office/drawing/2014/main" val="20004"/>
                    </a:ext>
                  </a:extLst>
                </a:gridCol>
                <a:gridCol w="1286765">
                  <a:extLst>
                    <a:ext uri="{9D8B030D-6E8A-4147-A177-3AD203B41FA5}">
                      <a16:colId xmlns:a16="http://schemas.microsoft.com/office/drawing/2014/main" val="20005"/>
                    </a:ext>
                  </a:extLst>
                </a:gridCol>
                <a:gridCol w="1286765">
                  <a:extLst>
                    <a:ext uri="{9D8B030D-6E8A-4147-A177-3AD203B41FA5}">
                      <a16:colId xmlns:a16="http://schemas.microsoft.com/office/drawing/2014/main" val="20006"/>
                    </a:ext>
                  </a:extLst>
                </a:gridCol>
              </a:tblGrid>
              <a:tr h="186421">
                <a:tc>
                  <a:txBody>
                    <a:bodyPr/>
                    <a:lstStyle/>
                    <a:p>
                      <a:pPr algn="l" fontAlgn="b"/>
                      <a:r>
                        <a:rPr lang="en-US" sz="12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Variable costs, </a:t>
                      </a:r>
                      <a:r>
                        <a:rPr lang="en-US" sz="12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2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gridSpan="6">
                  <a:txBody>
                    <a:bodyPr/>
                    <a:lstStyle/>
                    <a:p>
                      <a:pPr algn="ctr" fontAlgn="b"/>
                      <a:r>
                        <a:rPr lang="ru-RU" sz="12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186421">
                <a:tc>
                  <a:txBody>
                    <a:bodyPr/>
                    <a:lstStyle/>
                    <a:p>
                      <a:pPr algn="l" fontAlgn="b"/>
                      <a:r>
                        <a:rPr lang="en-US" sz="12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Expenses category</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extLst>
                  <a:ext uri="{0D108BD9-81ED-4DB2-BD59-A6C34878D82A}">
                    <a16:rowId xmlns:a16="http://schemas.microsoft.com/office/drawing/2014/main" val="10001"/>
                  </a:ext>
                </a:extLst>
              </a:tr>
              <a:tr h="186421">
                <a:tc>
                  <a:txBody>
                    <a:bodyPr/>
                    <a:lstStyle/>
                    <a:p>
                      <a:pPr algn="l" fontAlgn="b"/>
                      <a:r>
                        <a:rPr lang="en-US" sz="12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Marketing acquisition costs</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-608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-1 112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-1 577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-1 775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-5 441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86421">
                <a:tc>
                  <a:txBody>
                    <a:bodyPr/>
                    <a:lstStyle/>
                    <a:p>
                      <a:pPr algn="l" fontAlgn="b"/>
                      <a:r>
                        <a:rPr lang="en-US" sz="12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Salary (variable part)</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-340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-548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-781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-927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-2 690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186421">
                <a:tc>
                  <a:txBody>
                    <a:bodyPr/>
                    <a:lstStyle/>
                    <a:p>
                      <a:pPr algn="l" fontAlgn="b"/>
                      <a:r>
                        <a:rPr lang="en-US" sz="1200" b="1"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Other variable costs</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-199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-359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-530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-631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-1 759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86421">
                <a:tc>
                  <a:txBody>
                    <a:bodyPr/>
                    <a:lstStyle/>
                    <a:p>
                      <a:pPr algn="l" fontAlgn="b"/>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Telecommunications - acquisition</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-127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86421">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    Outbound SMS - acquisition</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-293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86421">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    Payment system fees</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-102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-156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-188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-502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186421">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    Telecommunications - support</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-136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-163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-470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86421">
                <a:tc>
                  <a:txBody>
                    <a:bodyPr/>
                    <a:lstStyle/>
                    <a:p>
                      <a:pPr algn="l"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    Outbound SMS - support</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-131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86421">
                <a:tc>
                  <a:txBody>
                    <a:bodyPr/>
                    <a:lstStyle/>
                    <a:p>
                      <a:pPr algn="l" fontAlgn="b"/>
                      <a:r>
                        <a:rPr lang="en-US" sz="12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VAT</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-126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-318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-512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-645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-1 608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08433">
                <a:tc>
                  <a:txBody>
                    <a:bodyPr/>
                    <a:lstStyle/>
                    <a:p>
                      <a:pPr algn="l" fontAlgn="b"/>
                      <a:r>
                        <a:rPr lang="en-US" sz="12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-510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-1 272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-2 337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-3 400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-3 979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-11 498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11"/>
                  </a:ext>
                </a:extLst>
              </a:tr>
            </a:tbl>
          </a:graphicData>
        </a:graphic>
      </p:graphicFrame>
      <p:graphicFrame>
        <p:nvGraphicFramePr>
          <p:cNvPr id="10" name="Таблица 8"/>
          <p:cNvGraphicFramePr>
            <a:graphicFrameLocks noGrp="1"/>
          </p:cNvGraphicFramePr>
          <p:nvPr>
            <p:extLst>
              <p:ext uri="{D42A27DB-BD31-4B8C-83A1-F6EECF244321}">
                <p14:modId xmlns:p14="http://schemas.microsoft.com/office/powerpoint/2010/main" val="3093226177"/>
              </p:ext>
            </p:extLst>
          </p:nvPr>
        </p:nvGraphicFramePr>
        <p:xfrm>
          <a:off x="368968" y="4132803"/>
          <a:ext cx="10329515" cy="2206016"/>
        </p:xfrm>
        <a:graphic>
          <a:graphicData uri="http://schemas.openxmlformats.org/drawingml/2006/table">
            <a:tbl>
              <a:tblPr/>
              <a:tblGrid>
                <a:gridCol w="2604167">
                  <a:extLst>
                    <a:ext uri="{9D8B030D-6E8A-4147-A177-3AD203B41FA5}">
                      <a16:colId xmlns:a16="http://schemas.microsoft.com/office/drawing/2014/main" val="20000"/>
                    </a:ext>
                  </a:extLst>
                </a:gridCol>
                <a:gridCol w="1287558">
                  <a:extLst>
                    <a:ext uri="{9D8B030D-6E8A-4147-A177-3AD203B41FA5}">
                      <a16:colId xmlns:a16="http://schemas.microsoft.com/office/drawing/2014/main" val="20001"/>
                    </a:ext>
                  </a:extLst>
                </a:gridCol>
                <a:gridCol w="1287558">
                  <a:extLst>
                    <a:ext uri="{9D8B030D-6E8A-4147-A177-3AD203B41FA5}">
                      <a16:colId xmlns:a16="http://schemas.microsoft.com/office/drawing/2014/main" val="20002"/>
                    </a:ext>
                  </a:extLst>
                </a:gridCol>
                <a:gridCol w="1287558">
                  <a:extLst>
                    <a:ext uri="{9D8B030D-6E8A-4147-A177-3AD203B41FA5}">
                      <a16:colId xmlns:a16="http://schemas.microsoft.com/office/drawing/2014/main" val="20003"/>
                    </a:ext>
                  </a:extLst>
                </a:gridCol>
                <a:gridCol w="1287558">
                  <a:extLst>
                    <a:ext uri="{9D8B030D-6E8A-4147-A177-3AD203B41FA5}">
                      <a16:colId xmlns:a16="http://schemas.microsoft.com/office/drawing/2014/main" val="20004"/>
                    </a:ext>
                  </a:extLst>
                </a:gridCol>
                <a:gridCol w="1287558">
                  <a:extLst>
                    <a:ext uri="{9D8B030D-6E8A-4147-A177-3AD203B41FA5}">
                      <a16:colId xmlns:a16="http://schemas.microsoft.com/office/drawing/2014/main" val="20005"/>
                    </a:ext>
                  </a:extLst>
                </a:gridCol>
                <a:gridCol w="1287558">
                  <a:extLst>
                    <a:ext uri="{9D8B030D-6E8A-4147-A177-3AD203B41FA5}">
                      <a16:colId xmlns:a16="http://schemas.microsoft.com/office/drawing/2014/main" val="20006"/>
                    </a:ext>
                  </a:extLst>
                </a:gridCol>
              </a:tblGrid>
              <a:tr h="223184">
                <a:tc>
                  <a:txBody>
                    <a:bodyPr/>
                    <a:lstStyle/>
                    <a:p>
                      <a:pPr algn="l" fontAlgn="b"/>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Fixed costs, </a:t>
                      </a:r>
                      <a:r>
                        <a:rPr lang="en-US" sz="1200" b="1" i="0" u="none" strike="noStrike" kern="120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gridSpan="6">
                  <a:txBody>
                    <a:bodyPr/>
                    <a:lstStyle/>
                    <a:p>
                      <a:pPr algn="ctr" fontAlgn="b"/>
                      <a:r>
                        <a:rPr lang="ru-RU" sz="12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0"/>
                  </a:ext>
                </a:extLst>
              </a:tr>
              <a:tr h="223184">
                <a:tc>
                  <a:txBody>
                    <a:bodyPr/>
                    <a:lstStyle/>
                    <a:p>
                      <a:pPr algn="l" fontAlgn="b"/>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Expenses category</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tc>
                  <a:txBody>
                    <a:bodyPr/>
                    <a:lstStyle/>
                    <a:p>
                      <a:pPr algn="ctr" fontAlgn="b"/>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rgbClr val="DCE6F1"/>
                    </a:solidFill>
                  </a:tcPr>
                </a:tc>
                <a:extLst>
                  <a:ext uri="{0D108BD9-81ED-4DB2-BD59-A6C34878D82A}">
                    <a16:rowId xmlns:a16="http://schemas.microsoft.com/office/drawing/2014/main" val="10001"/>
                  </a:ext>
                </a:extLst>
              </a:tr>
              <a:tr h="215488">
                <a:tc>
                  <a:txBody>
                    <a:bodyPr/>
                    <a:lstStyle/>
                    <a:p>
                      <a:pPr marL="0" algn="l" defTabSz="914400" rtl="0" eaLnBrk="1" fontAlgn="b" latinLnBrk="0" hangingPunct="1"/>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Salary (fixed part)</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-682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-701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-588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-713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-793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-3 476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15488">
                <a:tc>
                  <a:txBody>
                    <a:bodyPr/>
                    <a:lstStyle/>
                    <a:p>
                      <a:pPr algn="l"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Salary</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-462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-2 384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15488">
                <a:tc>
                  <a:txBody>
                    <a:bodyPr/>
                    <a:lstStyle/>
                    <a:p>
                      <a:pPr algn="l" fontAlgn="b"/>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Bonuses</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-220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-220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-232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-312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-1 092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15488">
                <a:tc>
                  <a:txBody>
                    <a:bodyPr/>
                    <a:lstStyle/>
                    <a:p>
                      <a:pPr marL="0" algn="l" defTabSz="914400" rtl="0" eaLnBrk="1" fontAlgn="b" latinLnBrk="0" hangingPunct="1"/>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Other G&amp;A expenses</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-275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-416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-414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-377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-1 851</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15488">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Rent/office expenses</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-120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-209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-265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-260</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-232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-1 086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15488">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IT expenses</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-112</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-124</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-115</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-118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-109</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-578</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23184">
                <a:tc>
                  <a:txBody>
                    <a:bodyPr/>
                    <a:lstStyle/>
                    <a:p>
                      <a:pPr marL="0" algn="l"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Miscellaneous</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-43</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-187</a:t>
                      </a: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23184">
                <a:tc>
                  <a:txBody>
                    <a:bodyPr/>
                    <a:lstStyle/>
                    <a:p>
                      <a:pPr marL="0" algn="l" defTabSz="914400" rtl="0" eaLnBrk="1" fontAlgn="b" latinLnBrk="0" hangingPunct="1"/>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18000" marR="18000" marT="18000" marB="1800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r" defTabSz="914400" rtl="0" eaLnBrk="1" fontAlgn="b" latinLnBrk="0" hangingPunct="1"/>
                      <a:r>
                        <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956</a:t>
                      </a:r>
                      <a:endPar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r" defTabSz="914400" rtl="0" eaLnBrk="1" fontAlgn="b" latinLnBrk="0" hangingPunct="1"/>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-1 069</a:t>
                      </a:r>
                      <a:endPar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r" defTabSz="914400" rtl="0" eaLnBrk="1" fontAlgn="b" latinLnBrk="0" hangingPunct="1"/>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-1 004</a:t>
                      </a:r>
                      <a:endPar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r" defTabSz="914400" rtl="0" eaLnBrk="1" fontAlgn="b" latinLnBrk="0" hangingPunct="1"/>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-1 127</a:t>
                      </a:r>
                      <a:endPar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r" defTabSz="914400" rtl="0" eaLnBrk="1" fontAlgn="b" latinLnBrk="0" hangingPunct="1"/>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-1 170</a:t>
                      </a:r>
                      <a:endPar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algn="r" defTabSz="914400" rtl="0" eaLnBrk="1" fontAlgn="b" latinLnBrk="0" hangingPunct="1"/>
                      <a:r>
                        <a:rPr lang="en-US"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-5 327</a:t>
                      </a:r>
                      <a:endParaRPr lang="ru-RU" sz="12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18000" marB="18000" anchor="b">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19467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40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Helvetica" charset="0"/>
                <a:cs typeface="Helvetica" charset="0"/>
              </a:rPr>
              <a:t>Investment summary </a:t>
            </a:r>
            <a:endParaRPr kumimoji="0" lang="ru-RU" sz="40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Helvetica" charset="0"/>
              <a:cs typeface="Helvetica" charset="0"/>
            </a:endParaRPr>
          </a:p>
        </p:txBody>
      </p:sp>
      <p:graphicFrame>
        <p:nvGraphicFramePr>
          <p:cNvPr id="10" name="Таблица 9"/>
          <p:cNvGraphicFramePr>
            <a:graphicFrameLocks noGrp="1"/>
          </p:cNvGraphicFramePr>
          <p:nvPr>
            <p:extLst>
              <p:ext uri="{D42A27DB-BD31-4B8C-83A1-F6EECF244321}">
                <p14:modId xmlns:p14="http://schemas.microsoft.com/office/powerpoint/2010/main" val="1251482103"/>
              </p:ext>
            </p:extLst>
          </p:nvPr>
        </p:nvGraphicFramePr>
        <p:xfrm>
          <a:off x="481264" y="1289736"/>
          <a:ext cx="11198118" cy="4632461"/>
        </p:xfrm>
        <a:graphic>
          <a:graphicData uri="http://schemas.openxmlformats.org/drawingml/2006/table">
            <a:tbl>
              <a:tblPr/>
              <a:tblGrid>
                <a:gridCol w="2539027">
                  <a:extLst>
                    <a:ext uri="{9D8B030D-6E8A-4147-A177-3AD203B41FA5}">
                      <a16:colId xmlns:a16="http://schemas.microsoft.com/office/drawing/2014/main" val="20000"/>
                    </a:ext>
                  </a:extLst>
                </a:gridCol>
                <a:gridCol w="1431636">
                  <a:extLst>
                    <a:ext uri="{9D8B030D-6E8A-4147-A177-3AD203B41FA5}">
                      <a16:colId xmlns:a16="http://schemas.microsoft.com/office/drawing/2014/main" val="20001"/>
                    </a:ext>
                  </a:extLst>
                </a:gridCol>
                <a:gridCol w="1445491">
                  <a:extLst>
                    <a:ext uri="{9D8B030D-6E8A-4147-A177-3AD203B41FA5}">
                      <a16:colId xmlns:a16="http://schemas.microsoft.com/office/drawing/2014/main" val="20002"/>
                    </a:ext>
                  </a:extLst>
                </a:gridCol>
                <a:gridCol w="1445491">
                  <a:extLst>
                    <a:ext uri="{9D8B030D-6E8A-4147-A177-3AD203B41FA5}">
                      <a16:colId xmlns:a16="http://schemas.microsoft.com/office/drawing/2014/main" val="20003"/>
                    </a:ext>
                  </a:extLst>
                </a:gridCol>
                <a:gridCol w="1445491">
                  <a:extLst>
                    <a:ext uri="{9D8B030D-6E8A-4147-A177-3AD203B41FA5}">
                      <a16:colId xmlns:a16="http://schemas.microsoft.com/office/drawing/2014/main" val="20004"/>
                    </a:ext>
                  </a:extLst>
                </a:gridCol>
                <a:gridCol w="1445491">
                  <a:extLst>
                    <a:ext uri="{9D8B030D-6E8A-4147-A177-3AD203B41FA5}">
                      <a16:colId xmlns:a16="http://schemas.microsoft.com/office/drawing/2014/main" val="20005"/>
                    </a:ext>
                  </a:extLst>
                </a:gridCol>
                <a:gridCol w="1445491">
                  <a:extLst>
                    <a:ext uri="{9D8B030D-6E8A-4147-A177-3AD203B41FA5}">
                      <a16:colId xmlns:a16="http://schemas.microsoft.com/office/drawing/2014/main" val="20006"/>
                    </a:ext>
                  </a:extLst>
                </a:gridCol>
              </a:tblGrid>
              <a:tr h="200017">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Investments,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Portfolio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1 007</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1 946</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438</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64</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3 455</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1"/>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OPEX and CAPEX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1 208</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245</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90</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1 543</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Micromoney</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investments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2 215</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2 191</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529</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64</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0</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4 998</a:t>
                      </a:r>
                    </a:p>
                  </a:txBody>
                  <a:tcPr marL="18000" marR="18000" marT="3600" marB="3600" anchor="ctr">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03"/>
                  </a:ext>
                </a:extLst>
              </a:tr>
              <a:tr h="151819">
                <a:tc>
                  <a:txBody>
                    <a:bodyPr/>
                    <a:lstStyle/>
                    <a:p>
                      <a:pPr algn="l" fontAlgn="b"/>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4"/>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Volume indicators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5"/>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Number of loans issued,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endPar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351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520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620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1 694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Amount disbursed,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2 484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14 095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28 198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41 569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49 284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135 630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7"/>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Net portfolio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EoY</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612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2 059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3 634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5 000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5 348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16 652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51819">
                <a:tc>
                  <a:txBody>
                    <a:bodyPr/>
                    <a:lstStyle/>
                    <a:p>
                      <a:pPr algn="l" fontAlgn="b"/>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ctr" defTabSz="914400" rtl="0" eaLnBrk="1" fontAlgn="b" latinLnBrk="0" hangingPunct="1"/>
                      <a:r>
                        <a:rPr lang="ru-RU"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9"/>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P&amp;L, </a:t>
                      </a:r>
                      <a:r>
                        <a:rPr lang="en-US" sz="1100" b="1"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thsd</a:t>
                      </a:r>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1</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2</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3</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Year 5</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marL="0" algn="ctr" defTabSz="914400" rtl="0" eaLnBrk="1" fontAlgn="b" latinLnBrk="0" hangingPunct="1"/>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Total</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10"/>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Revenue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626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4 517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9 871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15 179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18 603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48 797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1"/>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Provisions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-543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-2 703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-4 965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-6 636</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-7 914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-22 762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Variable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-510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-1 272</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-2 337</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-3 400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-3 979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-11 498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3"/>
                  </a:ext>
                </a:extLst>
              </a:tr>
              <a:tr h="151819">
                <a:tc>
                  <a:txBody>
                    <a:bodyPr/>
                    <a:lstStyle/>
                    <a:p>
                      <a:pPr algn="l" fontAlgn="b"/>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Marketing acquisition costs</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-369</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-608</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-1 112</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-1 577</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-1 775</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-5 441</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4"/>
                  </a:ext>
                </a:extLst>
              </a:tr>
              <a:tr h="151819">
                <a:tc>
                  <a:txBody>
                    <a:bodyPr/>
                    <a:lstStyle/>
                    <a:p>
                      <a:pPr algn="l" fontAlgn="b"/>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Salary (variable part)</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-94</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-340</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-548</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-781</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-927</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-2 690</a:t>
                      </a:r>
                    </a:p>
                  </a:txBody>
                  <a:tcPr marL="18000" marR="18000" marT="3600" marB="3600" anchor="b">
                    <a:lnL>
                      <a:noFill/>
                    </a:lnL>
                    <a:lnR>
                      <a:noFill/>
                    </a:lnR>
                    <a:lnT>
                      <a:noFill/>
                    </a:lnT>
                    <a:lnB>
                      <a:noFill/>
                    </a:lnB>
                  </a:tcPr>
                </a:tc>
                <a:extLst>
                  <a:ext uri="{0D108BD9-81ED-4DB2-BD59-A6C34878D82A}">
                    <a16:rowId xmlns:a16="http://schemas.microsoft.com/office/drawing/2014/main" val="10015"/>
                  </a:ext>
                </a:extLst>
              </a:tr>
              <a:tr h="151819">
                <a:tc>
                  <a:txBody>
                    <a:bodyPr/>
                    <a:lstStyle/>
                    <a:p>
                      <a:pPr algn="l" fontAlgn="b"/>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Other variable costs</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-40</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-199</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-359</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-530</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-631</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-1 759</a:t>
                      </a:r>
                    </a:p>
                  </a:txBody>
                  <a:tcPr marL="18000" marR="18000" marT="3600" marB="3600" anchor="b">
                    <a:lnL>
                      <a:noFill/>
                    </a:lnL>
                    <a:lnR>
                      <a:noFill/>
                    </a:lnR>
                    <a:lnT>
                      <a:noFill/>
                    </a:lnT>
                    <a:lnB>
                      <a:noFill/>
                    </a:lnB>
                  </a:tcPr>
                </a:tc>
                <a:extLst>
                  <a:ext uri="{0D108BD9-81ED-4DB2-BD59-A6C34878D82A}">
                    <a16:rowId xmlns:a16="http://schemas.microsoft.com/office/drawing/2014/main" val="10016"/>
                  </a:ext>
                </a:extLst>
              </a:tr>
              <a:tr h="151819">
                <a:tc>
                  <a:txBody>
                    <a:bodyPr/>
                    <a:lstStyle/>
                    <a:p>
                      <a:pPr algn="l" fontAlgn="b"/>
                      <a:r>
                        <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VAT</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-126</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-318</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-512</a:t>
                      </a:r>
                    </a:p>
                  </a:txBody>
                  <a:tcPr marL="18000" marR="18000" marT="3600" marB="3600" anchor="b">
                    <a:lnL>
                      <a:noFill/>
                    </a:lnL>
                    <a:lnR>
                      <a:noFill/>
                    </a:lnR>
                    <a:lnT>
                      <a:noFill/>
                    </a:lnT>
                    <a:lnB>
                      <a:noFill/>
                    </a:lnB>
                  </a:tcPr>
                </a:tc>
                <a:tc>
                  <a:txBody>
                    <a:bodyPr/>
                    <a:lstStyle/>
                    <a:p>
                      <a:pPr algn="r" fontAlgn="b"/>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-645</a:t>
                      </a:r>
                    </a:p>
                  </a:txBody>
                  <a:tcPr marL="18000" marR="18000" marT="3600" marB="3600" anchor="b">
                    <a:lnL>
                      <a:noFill/>
                    </a:lnL>
                    <a:lnR>
                      <a:noFill/>
                    </a:lnR>
                    <a:lnT>
                      <a:noFill/>
                    </a:lnT>
                    <a:lnB>
                      <a:noFill/>
                    </a:lnB>
                  </a:tcPr>
                </a:tc>
                <a:tc>
                  <a:txBody>
                    <a:bodyPr/>
                    <a:lstStyle/>
                    <a:p>
                      <a:pPr algn="r" fontAlgn="b"/>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-1 608</a:t>
                      </a:r>
                    </a:p>
                  </a:txBody>
                  <a:tcPr marL="18000" marR="18000" marT="3600" marB="3600" anchor="b">
                    <a:lnL>
                      <a:noFill/>
                    </a:lnL>
                    <a:lnR>
                      <a:noFill/>
                    </a:lnR>
                    <a:lnT>
                      <a:noFill/>
                    </a:lnT>
                    <a:lnB>
                      <a:noFill/>
                    </a:lnB>
                  </a:tcPr>
                </a:tc>
                <a:extLst>
                  <a:ext uri="{0D108BD9-81ED-4DB2-BD59-A6C34878D82A}">
                    <a16:rowId xmlns:a16="http://schemas.microsoft.com/office/drawing/2014/main" val="10017"/>
                  </a:ext>
                </a:extLst>
              </a:tr>
              <a:tr h="190564">
                <a:tc>
                  <a:txBody>
                    <a:bodyPr/>
                    <a:lstStyle/>
                    <a:p>
                      <a:pPr marL="0" algn="l" defTabSz="914400" rtl="0" eaLnBrk="1" fontAlgn="b" latinLnBrk="0" hangingPunct="1"/>
                      <a:r>
                        <a:rPr lang="en-US"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Fixed costs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-956</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-1 069</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-1 004</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-1 127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-1 170</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-5 327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151819">
                <a:tc>
                  <a:txBody>
                    <a:bodyPr/>
                    <a:lstStyle/>
                    <a:p>
                      <a:pPr marL="0" algn="l" defTabSz="914400" rtl="0" eaLnBrk="1" fontAlgn="b" latinLnBrk="0" hangingPunct="1"/>
                      <a:r>
                        <a:rPr lang="en-US"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Salary (fixed part)</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-682</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-701</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-588</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-713</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-793</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tc>
                  <a:txBody>
                    <a:bodyPr/>
                    <a:lstStyle/>
                    <a:p>
                      <a:pPr marL="0" algn="r" defTabSz="914400" rtl="0" eaLnBrk="1" fontAlgn="b" latinLnBrk="0" hangingPunct="1"/>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-3 476</a:t>
                      </a:r>
                    </a:p>
                  </a:txBody>
                  <a:tcPr marL="18000" marR="18000" marT="3600" marB="360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9"/>
                  </a:ext>
                </a:extLst>
              </a:tr>
              <a:tr h="151819">
                <a:tc>
                  <a:txBody>
                    <a:bodyPr/>
                    <a:lstStyle/>
                    <a:p>
                      <a:pPr marL="0" algn="l" defTabSz="914400" rtl="0" eaLnBrk="1" fontAlgn="b" latinLnBrk="0" hangingPunct="1"/>
                      <a:r>
                        <a:rPr lang="en-US"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Other G&amp;A expenses</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-275</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-369</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-416</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-414</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-377</a:t>
                      </a:r>
                    </a:p>
                  </a:txBody>
                  <a:tcPr marL="18000" marR="18000" marT="3600" marB="3600" anchor="b">
                    <a:lnL>
                      <a:noFill/>
                    </a:lnL>
                    <a:lnR>
                      <a:noFill/>
                    </a:lnR>
                    <a:lnT>
                      <a:noFill/>
                    </a:lnT>
                    <a:lnB>
                      <a:noFill/>
                    </a:lnB>
                  </a:tcPr>
                </a:tc>
                <a:tc>
                  <a:txBody>
                    <a:bodyPr/>
                    <a:lstStyle/>
                    <a:p>
                      <a:pPr marL="0" algn="r" defTabSz="914400" rtl="0" eaLnBrk="1" fontAlgn="b" latinLnBrk="0" hangingPunct="1"/>
                      <a:r>
                        <a:rPr lang="ru-RU" sz="11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-1 851</a:t>
                      </a:r>
                    </a:p>
                  </a:txBody>
                  <a:tcPr marL="18000" marR="18000" marT="3600" marB="3600" anchor="b">
                    <a:lnL>
                      <a:noFill/>
                    </a:lnL>
                    <a:lnR>
                      <a:noFill/>
                    </a:lnR>
                    <a:lnT>
                      <a:noFill/>
                    </a:lnT>
                    <a:lnB>
                      <a:noFill/>
                    </a:lnB>
                  </a:tcPr>
                </a:tc>
                <a:extLst>
                  <a:ext uri="{0D108BD9-81ED-4DB2-BD59-A6C34878D82A}">
                    <a16:rowId xmlns:a16="http://schemas.microsoft.com/office/drawing/2014/main" val="10020"/>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One-off expenses</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-17</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-126</a:t>
                      </a:r>
                    </a:p>
                  </a:txBody>
                  <a:tcPr marL="18000" marR="18000" marT="3600" marB="360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1"/>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Net profit before taxes</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-1 441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-545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1 548</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3 999</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5 523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9 084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2"/>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Terminal value</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25 063</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3"/>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ROE (annualized)</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4"/>
                  </a:ext>
                </a:extLst>
              </a:tr>
              <a:tr h="151819">
                <a:tc>
                  <a:txBody>
                    <a:bodyPr/>
                    <a:lstStyle/>
                    <a:p>
                      <a:pPr algn="l" fontAlgn="b"/>
                      <a:r>
                        <a:rPr lang="en-US" sz="11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ROAA (yearly)</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-235%</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-41%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54%</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a:solidFill>
                            <a:srgbClr val="000000"/>
                          </a:solidFill>
                          <a:effectLst/>
                          <a:latin typeface="Segoe UI" panose="020B0502040204020203" pitchFamily="34" charset="0"/>
                          <a:ea typeface="Segoe UI" panose="020B0502040204020203" pitchFamily="34" charset="0"/>
                          <a:cs typeface="Segoe UI" panose="020B0502040204020203" pitchFamily="34" charset="0"/>
                        </a:rPr>
                        <a:t>71%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80%</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marL="0" algn="r" defTabSz="914400" rtl="0" eaLnBrk="1" fontAlgn="b" latinLnBrk="0" hangingPunct="1"/>
                      <a:r>
                        <a:rPr lang="ru-RU" sz="1100" b="1"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51%</a:t>
                      </a:r>
                    </a:p>
                  </a:txBody>
                  <a:tcPr marL="18000" marR="18000" marT="3600" marB="360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25"/>
                  </a:ext>
                </a:extLst>
              </a:tr>
            </a:tbl>
          </a:graphicData>
        </a:graphic>
      </p:graphicFrame>
      <p:sp>
        <p:nvSpPr>
          <p:cNvPr id="11" name="TextBox 10"/>
          <p:cNvSpPr txBox="1"/>
          <p:nvPr/>
        </p:nvSpPr>
        <p:spPr>
          <a:xfrm>
            <a:off x="481264" y="6033874"/>
            <a:ext cx="9854228" cy="600164"/>
          </a:xfrm>
          <a:prstGeom prst="rect">
            <a:avLst/>
          </a:prstGeom>
          <a:solidFill>
            <a:schemeClr val="bg1"/>
          </a:solidFill>
          <a:ln>
            <a:solidFill>
              <a:srgbClr val="40A8EE"/>
            </a:solidFill>
          </a:ln>
        </p:spPr>
        <p:txBody>
          <a:bodyPr wrap="square" rtlCol="0" anchor="t">
            <a:spAutoFit/>
          </a:bodyPr>
          <a:lstStyle>
            <a:defPPr>
              <a:defRPr lang="ru-RU"/>
            </a:defPPr>
            <a:lvl1pPr marL="171450" indent="-171450">
              <a:buFont typeface="Arial" panose="020B0604020202020204" pitchFamily="34" charset="0"/>
              <a:buChar char="•"/>
              <a:defRPr sz="1400">
                <a:latin typeface="Avenir LT Com 35 Light" panose="020B0402020203020204" pitchFamily="34" charset="0"/>
                <a:ea typeface="Helvetica Light" charset="0"/>
                <a:cs typeface="Helvetica Light" charset="0"/>
              </a:defRPr>
            </a:lvl1pPr>
          </a:lstStyle>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Break-even period – </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21</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 months; Self-capitalization period – </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29</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 months; Payback period – </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58</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 months</a:t>
            </a:r>
            <a:endPar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Total investments from </a:t>
            </a:r>
            <a:r>
              <a:rPr kumimoji="0" lang="en-US" sz="1100" b="0" i="0" u="none" strike="noStrike" kern="0" cap="none" spc="0" normalizeH="0" baseline="0" noProof="0" dirty="0" err="1">
                <a:ln>
                  <a:noFill/>
                </a:ln>
                <a:solidFill>
                  <a:sysClr val="windowText" lastClr="000000"/>
                </a:solidFill>
                <a:effectLst/>
                <a:uLnTx/>
                <a:uFillTx/>
                <a:latin typeface="Segoe UI Light" panose="020B0502040204020203" pitchFamily="34" charset="0"/>
              </a:rPr>
              <a:t>Micromoney</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 – $</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5</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0</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M; Unoptimized Yr5 corporate tax – $</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1</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a:t>
            </a:r>
            <a:r>
              <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4</a:t>
            </a: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M</a:t>
            </a:r>
            <a:endPar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ndParaRP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0" cap="none" spc="0" normalizeH="0" baseline="0" noProof="0" dirty="0">
                <a:ln>
                  <a:noFill/>
                </a:ln>
                <a:solidFill>
                  <a:sysClr val="windowText" lastClr="000000"/>
                </a:solidFill>
                <a:effectLst/>
                <a:uLnTx/>
                <a:uFillTx/>
                <a:latin typeface="Segoe UI Light" panose="020B0502040204020203" pitchFamily="34" charset="0"/>
              </a:rPr>
              <a:t>Terminal Value – $25,1M (Gordon growth model with discount factor 15% and growth rate 0%)</a:t>
            </a:r>
            <a:endParaRPr kumimoji="0" lang="ru-RU" sz="1100" b="0" i="0" u="none" strike="noStrike" kern="0" cap="none" spc="0" normalizeH="0" baseline="0" noProof="0" dirty="0">
              <a:ln>
                <a:noFill/>
              </a:ln>
              <a:solidFill>
                <a:sysClr val="windowText" lastClr="000000"/>
              </a:solidFill>
              <a:effectLst/>
              <a:uLnTx/>
              <a:uFillTx/>
              <a:latin typeface="Segoe UI Light" panose="020B0502040204020203" pitchFamily="34" charset="0"/>
            </a:endParaRPr>
          </a:p>
        </p:txBody>
      </p:sp>
    </p:spTree>
    <p:extLst>
      <p:ext uri="{BB962C8B-B14F-4D97-AF65-F5344CB8AC3E}">
        <p14:creationId xmlns:p14="http://schemas.microsoft.com/office/powerpoint/2010/main" val="32168839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pPr lvl="0">
              <a:defRPr/>
            </a:pPr>
            <a:r>
              <a:rPr lang="en-GB" sz="4000" kern="0" dirty="0">
                <a:solidFill>
                  <a:sysClr val="windowText" lastClr="000000"/>
                </a:solidFill>
                <a:latin typeface="Segoe UI Semibold" panose="020B0702040204020203" pitchFamily="34" charset="0"/>
                <a:ea typeface="Helvetica" charset="0"/>
                <a:cs typeface="Helvetica" charset="0"/>
              </a:rPr>
              <a:t>One-off expenses</a:t>
            </a:r>
            <a:endParaRPr lang="ru-RU" sz="4000" kern="0" dirty="0">
              <a:solidFill>
                <a:sysClr val="windowText" lastClr="000000"/>
              </a:solidFill>
              <a:latin typeface="Segoe UI Semibold" panose="020B0702040204020203" pitchFamily="34" charset="0"/>
              <a:ea typeface="Helvetica" charset="0"/>
              <a:cs typeface="Helvetica" charset="0"/>
            </a:endParaRPr>
          </a:p>
        </p:txBody>
      </p:sp>
      <p:graphicFrame>
        <p:nvGraphicFramePr>
          <p:cNvPr id="10" name="Таблица 8"/>
          <p:cNvGraphicFramePr>
            <a:graphicFrameLocks noGrp="1"/>
          </p:cNvGraphicFramePr>
          <p:nvPr>
            <p:extLst>
              <p:ext uri="{D42A27DB-BD31-4B8C-83A1-F6EECF244321}">
                <p14:modId xmlns:p14="http://schemas.microsoft.com/office/powerpoint/2010/main" val="1946722524"/>
              </p:ext>
            </p:extLst>
          </p:nvPr>
        </p:nvGraphicFramePr>
        <p:xfrm>
          <a:off x="481264" y="1703478"/>
          <a:ext cx="7330280" cy="3566160"/>
        </p:xfrm>
        <a:graphic>
          <a:graphicData uri="http://schemas.openxmlformats.org/drawingml/2006/table">
            <a:tbl>
              <a:tblPr/>
              <a:tblGrid>
                <a:gridCol w="5272259">
                  <a:extLst>
                    <a:ext uri="{9D8B030D-6E8A-4147-A177-3AD203B41FA5}">
                      <a16:colId xmlns:a16="http://schemas.microsoft.com/office/drawing/2014/main" val="20000"/>
                    </a:ext>
                  </a:extLst>
                </a:gridCol>
                <a:gridCol w="2058021">
                  <a:extLst>
                    <a:ext uri="{9D8B030D-6E8A-4147-A177-3AD203B41FA5}">
                      <a16:colId xmlns:a16="http://schemas.microsoft.com/office/drawing/2014/main" val="20001"/>
                    </a:ext>
                  </a:extLst>
                </a:gridCol>
              </a:tblGrid>
              <a:tr h="223184">
                <a:tc>
                  <a:txBody>
                    <a:bodyPr/>
                    <a:lstStyle/>
                    <a:p>
                      <a:pPr algn="l" fontAlgn="b"/>
                      <a:r>
                        <a:rPr lang="en-US" sz="2000" b="0" i="0" u="none" strike="noStrike" dirty="0">
                          <a:solidFill>
                            <a:schemeClr val="bg1"/>
                          </a:solidFill>
                          <a:effectLst/>
                          <a:latin typeface="Segoe UI Semibold" panose="020B0702040204020203" pitchFamily="34" charset="0"/>
                        </a:rPr>
                        <a:t>Expenses category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72BD"/>
                    </a:solidFill>
                  </a:tcPr>
                </a:tc>
                <a:tc>
                  <a:txBody>
                    <a:bodyPr/>
                    <a:lstStyle/>
                    <a:p>
                      <a:pPr algn="l" fontAlgn="b"/>
                      <a:r>
                        <a:rPr lang="en-US" sz="2000" b="0" i="0" u="none" strike="noStrike" dirty="0">
                          <a:solidFill>
                            <a:schemeClr val="bg1"/>
                          </a:solidFill>
                          <a:effectLst/>
                          <a:latin typeface="Segoe UI Semibold" panose="020B0702040204020203" pitchFamily="34" charset="0"/>
                        </a:rPr>
                        <a:t>Total, </a:t>
                      </a:r>
                      <a:r>
                        <a:rPr lang="en-US" sz="2000" b="0" i="0" u="none" strike="noStrike" dirty="0" err="1">
                          <a:solidFill>
                            <a:schemeClr val="bg1"/>
                          </a:solidFill>
                          <a:effectLst/>
                          <a:latin typeface="Segoe UI Semibold" panose="020B0702040204020203" pitchFamily="34" charset="0"/>
                        </a:rPr>
                        <a:t>thsd</a:t>
                      </a:r>
                      <a:r>
                        <a:rPr lang="en-US" sz="2000" b="0" i="0" u="none" strike="noStrike" dirty="0">
                          <a:solidFill>
                            <a:schemeClr val="bg1"/>
                          </a:solidFill>
                          <a:effectLst/>
                          <a:latin typeface="Segoe UI Semibold" panose="020B0702040204020203" pitchFamily="34" charset="0"/>
                        </a:rPr>
                        <a:t> USD</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72BD"/>
                    </a:solidFill>
                  </a:tcPr>
                </a:tc>
                <a:extLst>
                  <a:ext uri="{0D108BD9-81ED-4DB2-BD59-A6C34878D82A}">
                    <a16:rowId xmlns:a16="http://schemas.microsoft.com/office/drawing/2014/main" val="10001"/>
                  </a:ext>
                </a:extLst>
              </a:tr>
              <a:tr h="215488">
                <a:tc>
                  <a:txBody>
                    <a:bodyPr/>
                    <a:lstStyle/>
                    <a:p>
                      <a:pPr algn="l" fontAlgn="b"/>
                      <a:r>
                        <a:rPr lang="en-US" sz="2000" b="1" i="0" u="none" strike="noStrike" dirty="0">
                          <a:solidFill>
                            <a:srgbClr val="000000"/>
                          </a:solidFill>
                          <a:effectLst/>
                          <a:latin typeface="Segoe UI Semibold" panose="020B0702040204020203" pitchFamily="34" charset="0"/>
                        </a:rPr>
                        <a:t>HR expenses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2000" b="1" i="0" u="none" strike="noStrike" dirty="0">
                          <a:solidFill>
                            <a:srgbClr val="000000"/>
                          </a:solidFill>
                          <a:effectLst/>
                          <a:latin typeface="Segoe UI Semibold" panose="020B0702040204020203" pitchFamily="34" charset="0"/>
                        </a:rPr>
                        <a:t>-40</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15488">
                <a:tc>
                  <a:txBody>
                    <a:bodyPr/>
                    <a:lstStyle/>
                    <a:p>
                      <a:pPr algn="l" fontAlgn="b"/>
                      <a:r>
                        <a:rPr lang="en-US" sz="2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Recruiting</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r" fontAlgn="b"/>
                      <a:r>
                        <a:rPr lang="ru-RU" sz="20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-40</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15488">
                <a:tc>
                  <a:txBody>
                    <a:bodyPr/>
                    <a:lstStyle/>
                    <a:p>
                      <a:pPr marL="0" algn="l" defTabSz="914400" rtl="0" eaLnBrk="1" fontAlgn="b" latinLnBrk="0" hangingPunct="1"/>
                      <a:r>
                        <a:rPr lang="en-US" sz="2000" b="0" i="0" u="none" strike="noStrike" kern="1200" dirty="0">
                          <a:solidFill>
                            <a:srgbClr val="000000"/>
                          </a:solidFill>
                          <a:effectLst/>
                          <a:latin typeface="Segoe UI Semibold" panose="020B0702040204020203" pitchFamily="34" charset="0"/>
                          <a:ea typeface="+mn-ea"/>
                          <a:cs typeface="+mn-cs"/>
                        </a:rPr>
                        <a:t>IT expenses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ru-RU" sz="2000" b="0" i="0" u="none" strike="noStrike" kern="1200" dirty="0">
                          <a:solidFill>
                            <a:srgbClr val="000000"/>
                          </a:solidFill>
                          <a:effectLst/>
                          <a:latin typeface="Segoe UI Semibold" panose="020B0702040204020203" pitchFamily="34" charset="0"/>
                          <a:ea typeface="+mn-ea"/>
                          <a:cs typeface="+mn-cs"/>
                        </a:rPr>
                        <a:t>-86</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15488">
                <a:tc>
                  <a:txBody>
                    <a:bodyPr/>
                    <a:lstStyle/>
                    <a:p>
                      <a:pPr marL="0" algn="l" defTabSz="914400" rtl="0" eaLnBrk="1" fontAlgn="b" latinLnBrk="0" hangingPunct="1"/>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С</a:t>
                      </a:r>
                      <a:r>
                        <a:rPr lang="en-US"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RM development</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-56</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15488">
                <a:tc>
                  <a:txBody>
                    <a:bodyPr/>
                    <a:lstStyle/>
                    <a:p>
                      <a:pPr marL="0" algn="l" defTabSz="914400" rtl="0" eaLnBrk="1" fontAlgn="b" latinLnBrk="0" hangingPunct="1"/>
                      <a:r>
                        <a:rPr lang="en-US"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Collection system implementation</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-19</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15488">
                <a:tc>
                  <a:txBody>
                    <a:bodyPr/>
                    <a:lstStyle/>
                    <a:p>
                      <a:pPr marL="0" algn="l" defTabSz="914400" rtl="0" eaLnBrk="1" fontAlgn="b" latinLnBrk="0" hangingPunct="1"/>
                      <a:r>
                        <a:rPr lang="en-US"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Web sites</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23184">
                <a:tc>
                  <a:txBody>
                    <a:bodyPr/>
                    <a:lstStyle/>
                    <a:p>
                      <a:pPr marL="0" algn="l" defTabSz="914400" rtl="0" eaLnBrk="1" fontAlgn="b" latinLnBrk="0" hangingPunct="1"/>
                      <a:r>
                        <a:rPr lang="en-US"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Mobile </a:t>
                      </a:r>
                      <a:r>
                        <a:rPr lang="en-US" sz="2000" b="0" i="0" u="none" strike="noStrike" kern="1200"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sites&amp;app</a:t>
                      </a:r>
                      <a:endParaRPr lang="en-US"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algn="r" defTabSz="914400" rtl="0" eaLnBrk="1" fontAlgn="b" latinLnBrk="0" hangingPunct="1"/>
                      <a:r>
                        <a:rPr lang="ru-RU" sz="20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23184">
                <a:tc>
                  <a:txBody>
                    <a:bodyPr/>
                    <a:lstStyle/>
                    <a:p>
                      <a:pPr algn="l" fontAlgn="b"/>
                      <a:r>
                        <a:rPr lang="en-US" sz="2000" b="0" i="0" u="none" strike="noStrike" dirty="0">
                          <a:solidFill>
                            <a:schemeClr val="bg1"/>
                          </a:solidFill>
                          <a:effectLst/>
                          <a:latin typeface="Segoe UI Semibold" panose="020B0702040204020203" pitchFamily="34" charset="0"/>
                        </a:rPr>
                        <a:t>Total</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72BD"/>
                    </a:solidFill>
                  </a:tcPr>
                </a:tc>
                <a:tc>
                  <a:txBody>
                    <a:bodyPr/>
                    <a:lstStyle/>
                    <a:p>
                      <a:pPr algn="r" fontAlgn="b"/>
                      <a:r>
                        <a:rPr lang="ru-RU" sz="2000" b="0" i="0" u="none" strike="noStrike" kern="1200" dirty="0">
                          <a:solidFill>
                            <a:schemeClr val="bg1"/>
                          </a:solidFill>
                          <a:effectLst/>
                          <a:latin typeface="Segoe UI Semibold" panose="020B0702040204020203" pitchFamily="34" charset="0"/>
                          <a:ea typeface="+mn-ea"/>
                          <a:cs typeface="+mn-cs"/>
                        </a:rPr>
                        <a:t>-126</a:t>
                      </a:r>
                    </a:p>
                  </a:txBody>
                  <a:tcPr marL="45720" marR="4572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2172BD"/>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7372488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801979" y="2710099"/>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14275" y="2821885"/>
            <a:ext cx="7484038"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Project</a:t>
            </a:r>
            <a:r>
              <a:rPr lang="en-US" sz="4000" dirty="0">
                <a:latin typeface="Avenir LT Com 55 Roman" panose="020B0703020203020204" pitchFamily="34" charset="0"/>
                <a:ea typeface="Helvetica" charset="0"/>
                <a:cs typeface="Helvetica" charset="0"/>
              </a:rPr>
              <a:t> </a:t>
            </a:r>
            <a:r>
              <a:rPr lang="en-US" sz="4000" dirty="0">
                <a:latin typeface="Segoe UI Semibold" panose="020B0702040204020203" pitchFamily="34" charset="0"/>
                <a:ea typeface="Helvetica" charset="0"/>
                <a:cs typeface="Helvetica" charset="0"/>
              </a:rPr>
              <a:t>Plan</a:t>
            </a:r>
          </a:p>
        </p:txBody>
      </p:sp>
    </p:spTree>
    <p:extLst>
      <p:ext uri="{BB962C8B-B14F-4D97-AF65-F5344CB8AC3E}">
        <p14:creationId xmlns:p14="http://schemas.microsoft.com/office/powerpoint/2010/main" val="9319408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Project Plan</a:t>
            </a: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graphicFrame>
        <p:nvGraphicFramePr>
          <p:cNvPr id="13" name="Table 6"/>
          <p:cNvGraphicFramePr>
            <a:graphicFrameLocks noGrp="1"/>
          </p:cNvGraphicFramePr>
          <p:nvPr>
            <p:extLst>
              <p:ext uri="{D42A27DB-BD31-4B8C-83A1-F6EECF244321}">
                <p14:modId xmlns:p14="http://schemas.microsoft.com/office/powerpoint/2010/main" val="1622619196"/>
              </p:ext>
            </p:extLst>
          </p:nvPr>
        </p:nvGraphicFramePr>
        <p:xfrm>
          <a:off x="368969" y="1283118"/>
          <a:ext cx="11456587" cy="2194560"/>
        </p:xfrm>
        <a:graphic>
          <a:graphicData uri="http://schemas.openxmlformats.org/drawingml/2006/table">
            <a:tbl>
              <a:tblPr/>
              <a:tblGrid>
                <a:gridCol w="2774924">
                  <a:extLst>
                    <a:ext uri="{9D8B030D-6E8A-4147-A177-3AD203B41FA5}">
                      <a16:colId xmlns:a16="http://schemas.microsoft.com/office/drawing/2014/main" val="4139805946"/>
                    </a:ext>
                  </a:extLst>
                </a:gridCol>
                <a:gridCol w="1880171">
                  <a:extLst>
                    <a:ext uri="{9D8B030D-6E8A-4147-A177-3AD203B41FA5}">
                      <a16:colId xmlns:a16="http://schemas.microsoft.com/office/drawing/2014/main" val="3658677688"/>
                    </a:ext>
                  </a:extLst>
                </a:gridCol>
                <a:gridCol w="6801492">
                  <a:extLst>
                    <a:ext uri="{9D8B030D-6E8A-4147-A177-3AD203B41FA5}">
                      <a16:colId xmlns:a16="http://schemas.microsoft.com/office/drawing/2014/main" val="3150603150"/>
                    </a:ext>
                  </a:extLst>
                </a:gridCol>
              </a:tblGrid>
              <a:tr h="234209">
                <a:tc>
                  <a:txBody>
                    <a:bodyPr/>
                    <a:lstStyle/>
                    <a:p>
                      <a:r>
                        <a:rPr lang="en-US" sz="1200" b="0" i="0" u="none" strike="noStrike" kern="1200" dirty="0">
                          <a:solidFill>
                            <a:schemeClr val="bg1"/>
                          </a:solidFill>
                          <a:effectLst/>
                          <a:latin typeface="Segoe UI Semibold" panose="020B0702040204020203" pitchFamily="34" charset="0"/>
                          <a:ea typeface="+mn-ea"/>
                          <a:cs typeface="+mn-cs"/>
                        </a:rPr>
                        <a:t>Activity</a:t>
                      </a:r>
                      <a:endParaRPr lang="ru-RU" sz="1200" b="0" i="0" u="none" strike="noStrike" kern="1200" dirty="0">
                        <a:solidFill>
                          <a:schemeClr val="bg1"/>
                        </a:solidFill>
                        <a:effectLst/>
                        <a:latin typeface="Segoe UI Semibold" panose="020B0702040204020203" pitchFamily="34" charset="0"/>
                        <a:ea typeface="+mn-ea"/>
                        <a:cs typeface="+mn-cs"/>
                      </a:endParaRP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r>
                        <a:rPr lang="en-US" sz="1200" b="0" i="0" u="none" strike="noStrike" kern="1200" dirty="0">
                          <a:solidFill>
                            <a:schemeClr val="bg1"/>
                          </a:solidFill>
                          <a:effectLst/>
                          <a:latin typeface="Segoe UI Semibold" panose="020B0702040204020203" pitchFamily="34" charset="0"/>
                          <a:ea typeface="+mn-ea"/>
                          <a:cs typeface="+mn-cs"/>
                        </a:rPr>
                        <a:t>Planning end date</a:t>
                      </a:r>
                      <a:endParaRPr lang="ru-RU" sz="1200" b="0" i="0" u="none" strike="noStrike" kern="1200" dirty="0">
                        <a:solidFill>
                          <a:schemeClr val="bg1"/>
                        </a:solidFill>
                        <a:effectLst/>
                        <a:latin typeface="Segoe UI Semibold" panose="020B0702040204020203" pitchFamily="34"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r>
                        <a:rPr lang="en-US" sz="1200" b="0" i="0" u="none" strike="noStrike" kern="1200" dirty="0">
                          <a:solidFill>
                            <a:schemeClr val="bg1"/>
                          </a:solidFill>
                          <a:effectLst/>
                          <a:latin typeface="Segoe UI Semibold" panose="020B0702040204020203" pitchFamily="34" charset="0"/>
                          <a:ea typeface="+mn-ea"/>
                          <a:cs typeface="+mn-cs"/>
                        </a:rPr>
                        <a:t>Comments</a:t>
                      </a:r>
                      <a:endParaRPr lang="ru-RU" sz="1200" b="0" i="0" u="none" strike="noStrike" kern="1200" dirty="0">
                        <a:solidFill>
                          <a:schemeClr val="bg1"/>
                        </a:solidFill>
                        <a:effectLst/>
                        <a:latin typeface="Segoe UI Semibold" panose="020B0702040204020203" pitchFamily="34" charset="0"/>
                        <a:ea typeface="+mn-ea"/>
                        <a:cs typeface="+mn-cs"/>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3908483348"/>
                  </a:ext>
                </a:extLst>
              </a:tr>
              <a:tr h="234209">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Hiring</a:t>
                      </a:r>
                      <a:r>
                        <a:rPr lang="en-US" sz="1200" baseline="0" dirty="0">
                          <a:latin typeface="Segoe UI" panose="020B0502040204020203" pitchFamily="34" charset="0"/>
                          <a:ea typeface="Segoe UI" panose="020B0502040204020203" pitchFamily="34" charset="0"/>
                          <a:cs typeface="Segoe UI" panose="020B0502040204020203" pitchFamily="34" charset="0"/>
                        </a:rPr>
                        <a:t> CEO</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30/07/2016</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Done</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59830375"/>
                  </a:ext>
                </a:extLst>
              </a:tr>
              <a:tr h="234209">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Licensing</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a:solidFill>
                            <a:schemeClr val="tx1"/>
                          </a:solidFill>
                          <a:latin typeface="Segoe UI" panose="020B0502040204020203" pitchFamily="34" charset="0"/>
                          <a:ea typeface="Segoe UI" panose="020B0502040204020203" pitchFamily="34" charset="0"/>
                          <a:cs typeface="Segoe UI" panose="020B0502040204020203" pitchFamily="34" charset="0"/>
                        </a:rPr>
                        <a:t>30/09/2016</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Done (pawnshop)</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2950556"/>
                  </a:ext>
                </a:extLst>
              </a:tr>
              <a:tr h="270912">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Renting</a:t>
                      </a:r>
                      <a:r>
                        <a:rPr lang="en-US" sz="1200" baseline="0" dirty="0">
                          <a:latin typeface="Segoe UI" panose="020B0502040204020203" pitchFamily="34" charset="0"/>
                          <a:ea typeface="Segoe UI" panose="020B0502040204020203" pitchFamily="34" charset="0"/>
                          <a:cs typeface="Segoe UI" panose="020B0502040204020203" pitchFamily="34" charset="0"/>
                        </a:rPr>
                        <a:t> offices</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01/11/2016</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We plan</a:t>
                      </a:r>
                      <a:r>
                        <a:rPr lang="en-US" sz="1200" baseline="0" dirty="0">
                          <a:solidFill>
                            <a:schemeClr val="tx1"/>
                          </a:solidFill>
                          <a:latin typeface="Segoe UI" panose="020B0502040204020203" pitchFamily="34" charset="0"/>
                          <a:ea typeface="Segoe UI" panose="020B0502040204020203" pitchFamily="34" charset="0"/>
                          <a:cs typeface="Segoe UI" panose="020B0502040204020203" pitchFamily="34" charset="0"/>
                        </a:rPr>
                        <a:t> to rental office from begin of November </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36399750"/>
                  </a:ext>
                </a:extLst>
              </a:tr>
              <a:tr h="234209">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Creating</a:t>
                      </a:r>
                      <a:r>
                        <a:rPr lang="en-US" sz="1200" baseline="0" dirty="0">
                          <a:latin typeface="Segoe UI" panose="020B0502040204020203" pitchFamily="34" charset="0"/>
                          <a:ea typeface="Segoe UI" panose="020B0502040204020203" pitchFamily="34" charset="0"/>
                          <a:cs typeface="Segoe UI" panose="020B0502040204020203" pitchFamily="34" charset="0"/>
                        </a:rPr>
                        <a:t> team</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30/11/2016</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solidFill>
                            <a:schemeClr val="tx1"/>
                          </a:solidFill>
                          <a:latin typeface="Segoe UI" panose="020B0502040204020203" pitchFamily="34" charset="0"/>
                          <a:ea typeface="Segoe UI" panose="020B0502040204020203" pitchFamily="34" charset="0"/>
                          <a:cs typeface="Segoe UI" panose="020B0502040204020203" pitchFamily="34" charset="0"/>
                        </a:rPr>
                        <a:t>In process</a:t>
                      </a:r>
                      <a:endParaRPr lang="ru-RU" sz="1200" dirty="0">
                        <a:solidFill>
                          <a:schemeClr val="tx1"/>
                        </a:solidFill>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80512037"/>
                  </a:ext>
                </a:extLst>
              </a:tr>
              <a:tr h="270912">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IT</a:t>
                      </a:r>
                      <a:r>
                        <a:rPr lang="en-US" sz="1200" baseline="0" dirty="0">
                          <a:latin typeface="Segoe UI" panose="020B0502040204020203" pitchFamily="34" charset="0"/>
                          <a:ea typeface="Segoe UI" panose="020B0502040204020203" pitchFamily="34" charset="0"/>
                          <a:cs typeface="Segoe UI" panose="020B0502040204020203" pitchFamily="34" charset="0"/>
                        </a:rPr>
                        <a:t> </a:t>
                      </a:r>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a:t>
                      </a:r>
                      <a:r>
                        <a:rPr lang="en-US" sz="1200" u="none" strike="noStrike"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velopment</a:t>
                      </a:r>
                      <a:r>
                        <a:rPr lang="en-US" sz="1200" baseline="0" dirty="0">
                          <a:latin typeface="Segoe UI" panose="020B0502040204020203" pitchFamily="34" charset="0"/>
                          <a:ea typeface="Segoe UI" panose="020B0502040204020203" pitchFamily="34" charset="0"/>
                          <a:cs typeface="Segoe UI" panose="020B0502040204020203" pitchFamily="34" charset="0"/>
                        </a:rPr>
                        <a:t>, product settings</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01/01/2017</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We understand all our partners</a:t>
                      </a:r>
                      <a:r>
                        <a:rPr lang="en-US" sz="1200" baseline="0" dirty="0">
                          <a:latin typeface="Segoe UI" panose="020B0502040204020203" pitchFamily="34" charset="0"/>
                          <a:ea typeface="Segoe UI" panose="020B0502040204020203" pitchFamily="34" charset="0"/>
                          <a:cs typeface="Segoe UI" panose="020B0502040204020203" pitchFamily="34" charset="0"/>
                        </a:rPr>
                        <a:t> for integration</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45656154"/>
                  </a:ext>
                </a:extLst>
              </a:tr>
              <a:tr h="270912">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Official</a:t>
                      </a:r>
                      <a:r>
                        <a:rPr lang="en-US" sz="1200" baseline="0" dirty="0">
                          <a:latin typeface="Segoe UI" panose="020B0502040204020203" pitchFamily="34" charset="0"/>
                          <a:ea typeface="Segoe UI" panose="020B0502040204020203" pitchFamily="34" charset="0"/>
                          <a:cs typeface="Segoe UI" panose="020B0502040204020203" pitchFamily="34" charset="0"/>
                        </a:rPr>
                        <a:t> documents</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15/11/2016</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ea typeface="Segoe UI" panose="020B0502040204020203" pitchFamily="34" charset="0"/>
                          <a:cs typeface="Segoe UI" panose="020B0502040204020203" pitchFamily="34" charset="0"/>
                        </a:rPr>
                        <a:t>We will</a:t>
                      </a:r>
                      <a:r>
                        <a:rPr lang="en-US" sz="1200" baseline="0" dirty="0">
                          <a:latin typeface="Segoe UI" panose="020B0502040204020203" pitchFamily="34" charset="0"/>
                          <a:ea typeface="Segoe UI" panose="020B0502040204020203" pitchFamily="34" charset="0"/>
                          <a:cs typeface="Segoe UI" panose="020B0502040204020203" pitchFamily="34" charset="0"/>
                        </a:rPr>
                        <a:t> use law advisor company for preparing all documents</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92746931"/>
                  </a:ext>
                </a:extLst>
              </a:tr>
              <a:tr h="234209">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Start sales</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r>
                        <a:rPr lang="en-US" sz="1200" dirty="0">
                          <a:latin typeface="Segoe UI" panose="020B0502040204020203" pitchFamily="34" charset="0"/>
                          <a:ea typeface="Segoe UI" panose="020B0502040204020203" pitchFamily="34" charset="0"/>
                          <a:cs typeface="Segoe UI" panose="020B0502040204020203" pitchFamily="34" charset="0"/>
                        </a:rPr>
                        <a:t>15/01/2017</a:t>
                      </a:r>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endParaRPr lang="ru-RU" sz="1200" dirty="0">
                        <a:latin typeface="Segoe UI" panose="020B0502040204020203" pitchFamily="34" charset="0"/>
                        <a:ea typeface="Segoe UI" panose="020B0502040204020203" pitchFamily="34" charset="0"/>
                        <a:cs typeface="Segoe UI" panose="020B0502040204020203" pitchFamily="34" charset="0"/>
                      </a:endParaRP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514245536"/>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258425463"/>
              </p:ext>
            </p:extLst>
          </p:nvPr>
        </p:nvGraphicFramePr>
        <p:xfrm>
          <a:off x="368969" y="3525554"/>
          <a:ext cx="11456588" cy="2406968"/>
        </p:xfrm>
        <a:graphic>
          <a:graphicData uri="http://schemas.openxmlformats.org/drawingml/2006/table">
            <a:tbl>
              <a:tblPr firstRow="1" bandRow="1">
                <a:tableStyleId>{5C22544A-7EE6-4342-B048-85BDC9FD1C3A}</a:tableStyleId>
              </a:tblPr>
              <a:tblGrid>
                <a:gridCol w="4665369">
                  <a:extLst>
                    <a:ext uri="{9D8B030D-6E8A-4147-A177-3AD203B41FA5}">
                      <a16:colId xmlns:a16="http://schemas.microsoft.com/office/drawing/2014/main" val="20000"/>
                    </a:ext>
                  </a:extLst>
                </a:gridCol>
                <a:gridCol w="1241989">
                  <a:extLst>
                    <a:ext uri="{9D8B030D-6E8A-4147-A177-3AD203B41FA5}">
                      <a16:colId xmlns:a16="http://schemas.microsoft.com/office/drawing/2014/main" val="20001"/>
                    </a:ext>
                  </a:extLst>
                </a:gridCol>
                <a:gridCol w="693654">
                  <a:extLst>
                    <a:ext uri="{9D8B030D-6E8A-4147-A177-3AD203B41FA5}">
                      <a16:colId xmlns:a16="http://schemas.microsoft.com/office/drawing/2014/main" val="20002"/>
                    </a:ext>
                  </a:extLst>
                </a:gridCol>
                <a:gridCol w="693654">
                  <a:extLst>
                    <a:ext uri="{9D8B030D-6E8A-4147-A177-3AD203B41FA5}">
                      <a16:colId xmlns:a16="http://schemas.microsoft.com/office/drawing/2014/main" val="3359832781"/>
                    </a:ext>
                  </a:extLst>
                </a:gridCol>
                <a:gridCol w="1387307">
                  <a:extLst>
                    <a:ext uri="{9D8B030D-6E8A-4147-A177-3AD203B41FA5}">
                      <a16:colId xmlns:a16="http://schemas.microsoft.com/office/drawing/2014/main" val="20003"/>
                    </a:ext>
                  </a:extLst>
                </a:gridCol>
                <a:gridCol w="1387307">
                  <a:extLst>
                    <a:ext uri="{9D8B030D-6E8A-4147-A177-3AD203B41FA5}">
                      <a16:colId xmlns:a16="http://schemas.microsoft.com/office/drawing/2014/main" val="20004"/>
                    </a:ext>
                  </a:extLst>
                </a:gridCol>
                <a:gridCol w="693654">
                  <a:extLst>
                    <a:ext uri="{9D8B030D-6E8A-4147-A177-3AD203B41FA5}">
                      <a16:colId xmlns:a16="http://schemas.microsoft.com/office/drawing/2014/main" val="3491026596"/>
                    </a:ext>
                  </a:extLst>
                </a:gridCol>
                <a:gridCol w="693654">
                  <a:extLst>
                    <a:ext uri="{9D8B030D-6E8A-4147-A177-3AD203B41FA5}">
                      <a16:colId xmlns:a16="http://schemas.microsoft.com/office/drawing/2014/main" val="2367665161"/>
                    </a:ext>
                  </a:extLst>
                </a:gridCol>
              </a:tblGrid>
              <a:tr h="162121">
                <a:tc>
                  <a:txBody>
                    <a:bodyPr/>
                    <a:lstStyle/>
                    <a:p>
                      <a:pPr algn="ctr" rtl="0" fontAlgn="ctr"/>
                      <a:r>
                        <a:rPr lang="en-US" sz="14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Activity</a:t>
                      </a:r>
                      <a:endParaRPr lang="en-US" sz="1400" b="1"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1"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Sept-16</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Oct-16</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Nov-16</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Dec-16</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200" b="0" i="0" u="none" strike="noStrike"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Jan-17</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0"/>
                  </a:ext>
                </a:extLst>
              </a:tr>
              <a:tr h="279631">
                <a:tc>
                  <a:txBody>
                    <a:bodyPr/>
                    <a:lstStyle/>
                    <a:p>
                      <a:pPr algn="l" rtl="0" fontAlgn="ctr">
                        <a:lnSpc>
                          <a:spcPct val="150000"/>
                        </a:lnSpc>
                      </a:pPr>
                      <a:r>
                        <a:rPr lang="en-US" sz="16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licensing</a:t>
                      </a:r>
                      <a:endParaRPr lang="en-US" sz="16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2172BD"/>
                        </a:gs>
                        <a:gs pos="100000">
                          <a:srgbClr val="3A9DE4"/>
                        </a:gs>
                      </a:gsLst>
                      <a:lin ang="0" scaled="1"/>
                      <a:tileRect/>
                    </a:gradFill>
                  </a:tcPr>
                </a:tc>
                <a:tc gridSpan="2">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2"/>
                  </a:ext>
                </a:extLst>
              </a:tr>
              <a:tr h="292687">
                <a:tc>
                  <a:txBody>
                    <a:bodyPr/>
                    <a:lstStyle/>
                    <a:p>
                      <a:pPr algn="l" rtl="0" fontAlgn="ctr">
                        <a:lnSpc>
                          <a:spcPct val="150000"/>
                        </a:lnSpc>
                      </a:pPr>
                      <a:r>
                        <a:rPr lang="en-US" sz="16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Renting office</a:t>
                      </a:r>
                      <a:endParaRPr lang="en-US" sz="16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3">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gradFill>
                      <a:gsLst>
                        <a:gs pos="0">
                          <a:srgbClr val="2172BD"/>
                        </a:gs>
                        <a:gs pos="100000">
                          <a:srgbClr val="3A9DE4"/>
                        </a:gs>
                      </a:gsLst>
                      <a:lin ang="0" scaled="1"/>
                    </a:gradFill>
                  </a:tcPr>
                </a:tc>
                <a:tc hMerge="1">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gradFill>
                      <a:gsLst>
                        <a:gs pos="0">
                          <a:srgbClr val="2172BD"/>
                        </a:gs>
                        <a:gs pos="100000">
                          <a:srgbClr val="3A9DE4"/>
                        </a:gs>
                      </a:gsLst>
                      <a:lin ang="0" scaled="1"/>
                    </a:gradFill>
                  </a:tcPr>
                </a:tc>
                <a:tc hMerge="1">
                  <a:txBody>
                    <a:bodyPr/>
                    <a:lstStyle/>
                    <a:p>
                      <a:endParaRPr lang="en-US"/>
                    </a:p>
                  </a:txBody>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3"/>
                  </a:ext>
                </a:extLst>
              </a:tr>
              <a:tr h="292687">
                <a:tc>
                  <a:txBody>
                    <a:bodyPr/>
                    <a:lstStyle/>
                    <a:p>
                      <a:pPr algn="l" rtl="0" fontAlgn="ctr">
                        <a:lnSpc>
                          <a:spcPct val="150000"/>
                        </a:lnSpc>
                      </a:pPr>
                      <a:r>
                        <a:rPr lang="en-US" sz="16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Creating team</a:t>
                      </a:r>
                      <a:endParaRPr lang="en-US" sz="16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gradFill>
                      <a:gsLst>
                        <a:gs pos="0">
                          <a:srgbClr val="2172BD"/>
                        </a:gs>
                        <a:gs pos="100000">
                          <a:srgbClr val="3A9DE4"/>
                        </a:gs>
                      </a:gsLst>
                      <a:lin ang="0" scaled="1"/>
                    </a:gradFill>
                  </a:tcPr>
                </a:tc>
                <a:tc hMerge="1">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gradFill>
                      <a:gsLst>
                        <a:gs pos="0">
                          <a:srgbClr val="2172BD"/>
                        </a:gs>
                        <a:gs pos="100000">
                          <a:srgbClr val="3A9DE4"/>
                        </a:gs>
                      </a:gsLst>
                      <a:lin ang="0" scaled="1"/>
                    </a:gradFill>
                  </a:tcPr>
                </a:tc>
                <a:tc hMerge="1">
                  <a:txBody>
                    <a:bodyPr/>
                    <a:lstStyle/>
                    <a:p>
                      <a:endParaRPr lang="en-US"/>
                    </a:p>
                  </a:txBody>
                  <a:tcPr/>
                </a:tc>
                <a:tc hMerge="1">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gradFill>
                      <a:gsLst>
                        <a:gs pos="0">
                          <a:srgbClr val="2172BD"/>
                        </a:gs>
                        <a:gs pos="100000">
                          <a:srgbClr val="3A9DE4"/>
                        </a:gs>
                      </a:gsLst>
                      <a:lin ang="0" scaled="1"/>
                    </a:gradFill>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4"/>
                  </a:ext>
                </a:extLst>
              </a:tr>
              <a:tr h="292687">
                <a:tc>
                  <a:txBody>
                    <a:bodyPr/>
                    <a:lstStyle/>
                    <a:p>
                      <a:pPr algn="l" rtl="0" fontAlgn="ctr">
                        <a:lnSpc>
                          <a:spcPct val="150000"/>
                        </a:lnSpc>
                      </a:pPr>
                      <a:r>
                        <a:rPr lang="en-US" sz="16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IT De</a:t>
                      </a:r>
                      <a:r>
                        <a:rPr lang="en-US" sz="1600" u="none" strike="noStrike"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velopment</a:t>
                      </a:r>
                      <a:r>
                        <a:rPr lang="en-US" sz="16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product settings</a:t>
                      </a:r>
                      <a:endParaRPr lang="en-US" sz="16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gradFill>
                      <a:gsLst>
                        <a:gs pos="0">
                          <a:srgbClr val="2172BD"/>
                        </a:gs>
                        <a:gs pos="100000">
                          <a:srgbClr val="3A9DE4"/>
                        </a:gs>
                      </a:gsLst>
                      <a:lin ang="0" scaled="1"/>
                    </a:gradFill>
                  </a:tcPr>
                </a:tc>
                <a:tc hMerge="1">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50961">
                <a:tc>
                  <a:txBody>
                    <a:bodyPr/>
                    <a:lstStyle/>
                    <a:p>
                      <a:pPr algn="l">
                        <a:lnSpc>
                          <a:spcPct val="150000"/>
                        </a:lnSpc>
                      </a:pPr>
                      <a:r>
                        <a:rPr lang="en-US" sz="1600" dirty="0">
                          <a:latin typeface="Segoe UI" panose="020B0502040204020203" pitchFamily="34" charset="0"/>
                          <a:ea typeface="Segoe UI" panose="020B0502040204020203" pitchFamily="34" charset="0"/>
                          <a:cs typeface="Segoe UI" panose="020B0502040204020203" pitchFamily="34" charset="0"/>
                        </a:rPr>
                        <a:t>Official</a:t>
                      </a:r>
                      <a:r>
                        <a:rPr lang="en-US" sz="1600" baseline="0" dirty="0">
                          <a:latin typeface="Segoe UI" panose="020B0502040204020203" pitchFamily="34" charset="0"/>
                          <a:ea typeface="Segoe UI" panose="020B0502040204020203" pitchFamily="34" charset="0"/>
                          <a:cs typeface="Segoe UI" panose="020B0502040204020203" pitchFamily="34" charset="0"/>
                        </a:rPr>
                        <a:t> documents for customers and regulator</a:t>
                      </a:r>
                      <a:endParaRPr lang="ru-RU" sz="1600" dirty="0">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gradFill>
                      <a:gsLst>
                        <a:gs pos="0">
                          <a:srgbClr val="2172BD"/>
                        </a:gs>
                        <a:gs pos="100000">
                          <a:srgbClr val="3A9DE4"/>
                        </a:gs>
                      </a:gsLst>
                      <a:lin ang="0" scaled="1"/>
                    </a:gradFill>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extLst>
                  <a:ext uri="{0D108BD9-81ED-4DB2-BD59-A6C34878D82A}">
                    <a16:rowId xmlns:a16="http://schemas.microsoft.com/office/drawing/2014/main" val="10006"/>
                  </a:ext>
                </a:extLst>
              </a:tr>
              <a:tr h="279631">
                <a:tc>
                  <a:txBody>
                    <a:bodyPr/>
                    <a:lstStyle/>
                    <a:p>
                      <a:pPr algn="l" rtl="0" fontAlgn="ctr">
                        <a:lnSpc>
                          <a:spcPct val="150000"/>
                        </a:lnSpc>
                      </a:pPr>
                      <a:r>
                        <a:rPr lang="en-US" sz="16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Start operations </a:t>
                      </a:r>
                      <a:endParaRPr lang="en-US" sz="16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20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a:t>
                      </a:r>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endParaRPr lang="en-U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B050"/>
                    </a:solidFill>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2" name="Rectangle 1"/>
          <p:cNvSpPr/>
          <p:nvPr/>
        </p:nvSpPr>
        <p:spPr>
          <a:xfrm>
            <a:off x="368968" y="6343409"/>
            <a:ext cx="4298164" cy="307777"/>
          </a:xfrm>
          <a:prstGeom prst="rect">
            <a:avLst/>
          </a:prstGeom>
        </p:spPr>
        <p:txBody>
          <a:bodyPr wrap="none">
            <a:spAutoFit/>
          </a:bodyPr>
          <a:lstStyle/>
          <a:p>
            <a:r>
              <a:rPr lang="en-US" sz="1400" dirty="0">
                <a:latin typeface="Segoe UI" panose="020B0502040204020203" pitchFamily="34" charset="0"/>
                <a:ea typeface="Segoe UI" panose="020B0502040204020203" pitchFamily="34" charset="0"/>
                <a:cs typeface="Segoe UI" panose="020B0502040204020203" pitchFamily="34" charset="0"/>
              </a:rPr>
              <a:t>We are planning to launch operations in January 17.</a:t>
            </a:r>
          </a:p>
        </p:txBody>
      </p:sp>
    </p:spTree>
    <p:extLst>
      <p:ext uri="{BB962C8B-B14F-4D97-AF65-F5344CB8AC3E}">
        <p14:creationId xmlns:p14="http://schemas.microsoft.com/office/powerpoint/2010/main" val="119935927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801979" y="2710099"/>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14275" y="2821885"/>
            <a:ext cx="7484038"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Appendix</a:t>
            </a:r>
          </a:p>
        </p:txBody>
      </p:sp>
    </p:spTree>
    <p:extLst>
      <p:ext uri="{BB962C8B-B14F-4D97-AF65-F5344CB8AC3E}">
        <p14:creationId xmlns:p14="http://schemas.microsoft.com/office/powerpoint/2010/main" val="2052687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Core team salary expenses</a:t>
            </a: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graphicFrame>
        <p:nvGraphicFramePr>
          <p:cNvPr id="13" name="Table 6"/>
          <p:cNvGraphicFramePr>
            <a:graphicFrameLocks noGrp="1"/>
          </p:cNvGraphicFramePr>
          <p:nvPr>
            <p:extLst>
              <p:ext uri="{D42A27DB-BD31-4B8C-83A1-F6EECF244321}">
                <p14:modId xmlns:p14="http://schemas.microsoft.com/office/powerpoint/2010/main" val="1582034310"/>
              </p:ext>
            </p:extLst>
          </p:nvPr>
        </p:nvGraphicFramePr>
        <p:xfrm>
          <a:off x="481263" y="1235242"/>
          <a:ext cx="10392610" cy="5505360"/>
        </p:xfrm>
        <a:graphic>
          <a:graphicData uri="http://schemas.openxmlformats.org/drawingml/2006/table">
            <a:tbl>
              <a:tblPr/>
              <a:tblGrid>
                <a:gridCol w="2818460">
                  <a:extLst>
                    <a:ext uri="{9D8B030D-6E8A-4147-A177-3AD203B41FA5}">
                      <a16:colId xmlns:a16="http://schemas.microsoft.com/office/drawing/2014/main" val="4139805946"/>
                    </a:ext>
                  </a:extLst>
                </a:gridCol>
                <a:gridCol w="1220808">
                  <a:extLst>
                    <a:ext uri="{9D8B030D-6E8A-4147-A177-3AD203B41FA5}">
                      <a16:colId xmlns:a16="http://schemas.microsoft.com/office/drawing/2014/main" val="3658677688"/>
                    </a:ext>
                  </a:extLst>
                </a:gridCol>
                <a:gridCol w="1604784">
                  <a:extLst>
                    <a:ext uri="{9D8B030D-6E8A-4147-A177-3AD203B41FA5}">
                      <a16:colId xmlns:a16="http://schemas.microsoft.com/office/drawing/2014/main" val="3150603150"/>
                    </a:ext>
                  </a:extLst>
                </a:gridCol>
                <a:gridCol w="1604784">
                  <a:extLst>
                    <a:ext uri="{9D8B030D-6E8A-4147-A177-3AD203B41FA5}">
                      <a16:colId xmlns:a16="http://schemas.microsoft.com/office/drawing/2014/main" val="3870642849"/>
                    </a:ext>
                  </a:extLst>
                </a:gridCol>
                <a:gridCol w="1528201">
                  <a:extLst>
                    <a:ext uri="{9D8B030D-6E8A-4147-A177-3AD203B41FA5}">
                      <a16:colId xmlns:a16="http://schemas.microsoft.com/office/drawing/2014/main" val="3891287677"/>
                    </a:ext>
                  </a:extLst>
                </a:gridCol>
                <a:gridCol w="1615573">
                  <a:extLst>
                    <a:ext uri="{9D8B030D-6E8A-4147-A177-3AD203B41FA5}">
                      <a16:colId xmlns:a16="http://schemas.microsoft.com/office/drawing/2014/main" val="3059680388"/>
                    </a:ext>
                  </a:extLst>
                </a:gridCol>
              </a:tblGrid>
              <a:tr h="429748">
                <a:tc>
                  <a:txBody>
                    <a:bodyPr/>
                    <a:lstStyle/>
                    <a:p>
                      <a:pPr algn="ctr"/>
                      <a:r>
                        <a:rPr lang="en-US" sz="1400" dirty="0">
                          <a:solidFill>
                            <a:schemeClr val="bg1"/>
                          </a:solidFill>
                          <a:latin typeface="Segoe UI Semibold" panose="020B0702040204020203" pitchFamily="34" charset="0"/>
                        </a:rPr>
                        <a:t>Employee</a:t>
                      </a:r>
                      <a:r>
                        <a:rPr lang="en-US" sz="1400" baseline="0" dirty="0">
                          <a:solidFill>
                            <a:schemeClr val="bg1"/>
                          </a:solidFill>
                          <a:latin typeface="Segoe UI Semibold" panose="020B0702040204020203" pitchFamily="34" charset="0"/>
                        </a:rPr>
                        <a:t> position</a:t>
                      </a:r>
                      <a:endParaRPr lang="en-US" sz="1400" dirty="0">
                        <a:solidFill>
                          <a:schemeClr val="bg1"/>
                        </a:solidFill>
                        <a:latin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400" dirty="0">
                          <a:solidFill>
                            <a:schemeClr val="bg1"/>
                          </a:solidFill>
                          <a:latin typeface="Segoe UI Semibold" panose="020B0702040204020203" pitchFamily="34" charset="0"/>
                        </a:rPr>
                        <a:t>Level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400" dirty="0">
                          <a:solidFill>
                            <a:schemeClr val="bg1"/>
                          </a:solidFill>
                          <a:latin typeface="Segoe UI Semibold" panose="020B0702040204020203" pitchFamily="34" charset="0"/>
                        </a:rPr>
                        <a:t>MM monthly salary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400" dirty="0">
                          <a:solidFill>
                            <a:schemeClr val="bg1"/>
                          </a:solidFill>
                          <a:latin typeface="Segoe UI Semibold" panose="020B0702040204020203" pitchFamily="34" charset="0"/>
                        </a:rPr>
                        <a:t>APAC average salary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400" dirty="0">
                          <a:solidFill>
                            <a:schemeClr val="bg1"/>
                          </a:solidFill>
                          <a:latin typeface="Segoe UI Semibold" panose="020B0702040204020203" pitchFamily="34" charset="0"/>
                        </a:rPr>
                        <a:t>Difference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400" dirty="0">
                          <a:solidFill>
                            <a:schemeClr val="bg1"/>
                          </a:solidFill>
                          <a:latin typeface="Segoe UI Semibold" panose="020B0702040204020203" pitchFamily="34" charset="0"/>
                        </a:rPr>
                        <a:t>Joining period</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3908483348"/>
                  </a:ext>
                </a:extLst>
              </a:tr>
              <a:tr h="216327">
                <a:tc>
                  <a:txBody>
                    <a:bodyPr/>
                    <a:lstStyle/>
                    <a:p>
                      <a:r>
                        <a:rPr lang="en-US" sz="1100" dirty="0">
                          <a:latin typeface="Segoe UI" panose="020B0502040204020203" pitchFamily="34" charset="0"/>
                          <a:ea typeface="Segoe UI" panose="020B0502040204020203" pitchFamily="34" charset="0"/>
                          <a:cs typeface="Segoe UI" panose="020B0502040204020203" pitchFamily="34" charset="0"/>
                        </a:rPr>
                        <a:t>Chief</a:t>
                      </a:r>
                      <a:r>
                        <a:rPr lang="en-US" sz="1100" baseline="0" dirty="0">
                          <a:latin typeface="Segoe UI" panose="020B0502040204020203" pitchFamily="34" charset="0"/>
                          <a:ea typeface="Segoe UI" panose="020B0502040204020203" pitchFamily="34" charset="0"/>
                          <a:cs typeface="Segoe UI" panose="020B0502040204020203" pitchFamily="34" charset="0"/>
                        </a:rPr>
                        <a:t> operating officer </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B-1</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$ 6 500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$ 3 671</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100" b="0" i="0" u="none" strike="noStrike" dirty="0">
                          <a:solidFill>
                            <a:srgbClr val="C00000"/>
                          </a:solidFill>
                          <a:effectLst/>
                          <a:latin typeface="Segoe UI" panose="020B0502040204020203" pitchFamily="34" charset="0"/>
                          <a:ea typeface="Segoe UI" panose="020B0502040204020203" pitchFamily="34" charset="0"/>
                          <a:cs typeface="Segoe UI" panose="020B0502040204020203" pitchFamily="34" charset="0"/>
                        </a:rPr>
                        <a:t>+2829</a:t>
                      </a: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done</a:t>
                      </a:r>
                      <a:endParaRPr lang="is-I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59830375"/>
                  </a:ext>
                </a:extLst>
              </a:tr>
              <a:tr h="216327">
                <a:tc>
                  <a:txBody>
                    <a:bodyPr/>
                    <a:lstStyle/>
                    <a:p>
                      <a:r>
                        <a:rPr lang="en-US" sz="1100" dirty="0">
                          <a:latin typeface="Segoe UI" panose="020B0502040204020203" pitchFamily="34" charset="0"/>
                          <a:ea typeface="Segoe UI" panose="020B0502040204020203" pitchFamily="34" charset="0"/>
                          <a:cs typeface="Segoe UI" panose="020B0502040204020203" pitchFamily="34" charset="0"/>
                        </a:rPr>
                        <a:t>Head of call center</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B-1</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$ 1 500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$ 1 059</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dirty="0">
                          <a:solidFill>
                            <a:srgbClr val="C00000"/>
                          </a:solidFill>
                          <a:effectLst/>
                          <a:latin typeface="Segoe UI" panose="020B0502040204020203" pitchFamily="34" charset="0"/>
                          <a:ea typeface="Segoe UI" panose="020B0502040204020203" pitchFamily="34" charset="0"/>
                          <a:cs typeface="Segoe UI" panose="020B0502040204020203" pitchFamily="34" charset="0"/>
                        </a:rPr>
                        <a:t>+441</a:t>
                      </a: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a:t>
                      </a:r>
                      <a:r>
                        <a:rPr lang="is-I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 to 3 months</a:t>
                      </a:r>
                      <a:endParaRPr lang="en-US" sz="1100" b="0" i="0" u="none" strike="noStrike" dirty="0">
                        <a:solidFill>
                          <a:srgbClr val="C00000"/>
                        </a:solidFill>
                        <a:effectLst/>
                        <a:latin typeface="Segoe UI" panose="020B0502040204020203" pitchFamily="34" charset="0"/>
                        <a:ea typeface="Segoe UI" panose="020B0502040204020203" pitchFamily="34" charset="0"/>
                        <a:cs typeface="Segoe UI" panose="020B0502040204020203" pitchFamily="34" charset="0"/>
                      </a:endParaRP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2950556"/>
                  </a:ext>
                </a:extLst>
              </a:tr>
              <a:tr h="216327">
                <a:tc>
                  <a:txBody>
                    <a:bodyPr/>
                    <a:lstStyle/>
                    <a:p>
                      <a:r>
                        <a:rPr lang="en-US" sz="1100" dirty="0">
                          <a:latin typeface="Segoe UI" panose="020B0502040204020203" pitchFamily="34" charset="0"/>
                          <a:ea typeface="Segoe UI" panose="020B0502040204020203" pitchFamily="34" charset="0"/>
                          <a:cs typeface="Segoe UI" panose="020B0502040204020203" pitchFamily="34" charset="0"/>
                        </a:rPr>
                        <a:t>Head of collection</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B-1</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$ 2 000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$ 2 040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1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-40</a:t>
                      </a: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a:t>
                      </a:r>
                      <a:r>
                        <a:rPr lang="is-I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 to 3 months</a:t>
                      </a:r>
                      <a:endParaRPr lang="en-US" sz="1100" b="0" i="0" u="none" strike="noStrike" dirty="0">
                        <a:solidFill>
                          <a:srgbClr val="C00000"/>
                        </a:solidFill>
                        <a:effectLst/>
                        <a:latin typeface="Segoe UI" panose="020B0502040204020203" pitchFamily="34" charset="0"/>
                        <a:ea typeface="Segoe UI" panose="020B0502040204020203" pitchFamily="34" charset="0"/>
                        <a:cs typeface="Segoe UI" panose="020B0502040204020203" pitchFamily="34" charset="0"/>
                      </a:endParaRP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36399750"/>
                  </a:ext>
                </a:extLst>
              </a:tr>
              <a:tr h="216327">
                <a:tc>
                  <a:txBody>
                    <a:bodyPr/>
                    <a:lstStyle/>
                    <a:p>
                      <a:r>
                        <a:rPr lang="en-US" sz="1100" dirty="0">
                          <a:latin typeface="Segoe UI" panose="020B0502040204020203" pitchFamily="34" charset="0"/>
                          <a:ea typeface="Segoe UI" panose="020B0502040204020203" pitchFamily="34" charset="0"/>
                          <a:cs typeface="Segoe UI" panose="020B0502040204020203" pitchFamily="34" charset="0"/>
                        </a:rPr>
                        <a:t>Chief financial officer</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B-1</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$ 2 500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$ 5 416</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1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-2916</a:t>
                      </a: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a:t>
                      </a:r>
                      <a:r>
                        <a:rPr lang="is-I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 to 3 months</a:t>
                      </a:r>
                      <a:endParaRPr lang="is-IS" sz="11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endParaRP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80512037"/>
                  </a:ext>
                </a:extLst>
              </a:tr>
              <a:tr h="216327">
                <a:tc>
                  <a:txBody>
                    <a:bodyPr/>
                    <a:lstStyle/>
                    <a:p>
                      <a:r>
                        <a:rPr lang="en-US" sz="1100" dirty="0">
                          <a:latin typeface="Segoe UI" panose="020B0502040204020203" pitchFamily="34" charset="0"/>
                          <a:ea typeface="Segoe UI" panose="020B0502040204020203" pitchFamily="34" charset="0"/>
                          <a:cs typeface="Segoe UI" panose="020B0502040204020203" pitchFamily="34" charset="0"/>
                        </a:rPr>
                        <a:t>HR Director</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B-1</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$ 2 000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$ 2 302</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1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-302</a:t>
                      </a: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a:t>
                      </a:r>
                      <a:r>
                        <a:rPr lang="is-I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 to 3 months</a:t>
                      </a:r>
                      <a:endParaRPr lang="en-US" sz="1100" b="0" i="0" u="none" strike="noStrike" dirty="0">
                        <a:solidFill>
                          <a:srgbClr val="C00000"/>
                        </a:solidFill>
                        <a:effectLst/>
                        <a:latin typeface="Segoe UI" panose="020B0502040204020203" pitchFamily="34" charset="0"/>
                        <a:ea typeface="Segoe UI" panose="020B0502040204020203" pitchFamily="34" charset="0"/>
                        <a:cs typeface="Segoe UI" panose="020B0502040204020203" pitchFamily="34" charset="0"/>
                      </a:endParaRP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45656154"/>
                  </a:ext>
                </a:extLst>
              </a:tr>
              <a:tr h="216327">
                <a:tc>
                  <a:txBody>
                    <a:bodyPr/>
                    <a:lstStyle/>
                    <a:p>
                      <a:r>
                        <a:rPr lang="en-US" sz="1100" dirty="0">
                          <a:latin typeface="Segoe UI" panose="020B0502040204020203" pitchFamily="34" charset="0"/>
                          <a:ea typeface="Segoe UI" panose="020B0502040204020203" pitchFamily="34" charset="0"/>
                          <a:cs typeface="Segoe UI" panose="020B0502040204020203" pitchFamily="34" charset="0"/>
                        </a:rPr>
                        <a:t>Head of Sales &amp; Marketing</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B-1</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$ 2 000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$ 2 137</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1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-137</a:t>
                      </a: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a:t>
                      </a:r>
                      <a:r>
                        <a:rPr lang="is-I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 to 3 months</a:t>
                      </a:r>
                      <a:endParaRPr lang="is-IS" sz="11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endParaRP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92746931"/>
                  </a:ext>
                </a:extLst>
              </a:tr>
              <a:tr h="216327">
                <a:tc>
                  <a:txBody>
                    <a:bodyPr/>
                    <a:lstStyle/>
                    <a:p>
                      <a:r>
                        <a:rPr lang="en-US" sz="1100" dirty="0">
                          <a:latin typeface="Segoe UI" panose="020B0502040204020203" pitchFamily="34" charset="0"/>
                          <a:ea typeface="Segoe UI" panose="020B0502040204020203" pitchFamily="34" charset="0"/>
                          <a:cs typeface="Segoe UI" panose="020B0502040204020203" pitchFamily="34" charset="0"/>
                        </a:rPr>
                        <a:t>Legal manager</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B-1</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$ 3 000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a:t>
                      </a:r>
                      <a:r>
                        <a:rPr lang="is-I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 to 3 months</a:t>
                      </a:r>
                      <a:endParaRPr lang="is-I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14245536"/>
                  </a:ext>
                </a:extLst>
              </a:tr>
              <a:tr h="216327">
                <a:tc>
                  <a:txBody>
                    <a:bodyPr/>
                    <a:lstStyle/>
                    <a:p>
                      <a:r>
                        <a:rPr lang="en-US" sz="1100" dirty="0">
                          <a:latin typeface="Segoe UI" panose="020B0502040204020203" pitchFamily="34" charset="0"/>
                          <a:ea typeface="Segoe UI" panose="020B0502040204020203" pitchFamily="34" charset="0"/>
                          <a:cs typeface="Segoe UI" panose="020B0502040204020203" pitchFamily="34" charset="0"/>
                        </a:rPr>
                        <a:t>IT Manager</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B-1</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$ 2</a:t>
                      </a:r>
                      <a:r>
                        <a:rPr lang="en-US" sz="1100" baseline="0" dirty="0">
                          <a:latin typeface="Segoe UI" panose="020B0502040204020203" pitchFamily="34" charset="0"/>
                          <a:ea typeface="Segoe UI" panose="020B0502040204020203" pitchFamily="34" charset="0"/>
                          <a:cs typeface="Segoe UI" panose="020B0502040204020203" pitchFamily="34" charset="0"/>
                        </a:rPr>
                        <a:t> 000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$ 2 224</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1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-224</a:t>
                      </a: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a:t>
                      </a:r>
                      <a:r>
                        <a:rPr lang="is-I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 to 3 months</a:t>
                      </a:r>
                      <a:endParaRPr lang="is-IS" sz="11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endParaRPr>
                    </a:p>
                  </a:txBody>
                  <a:tcPr marL="12700" marR="12700" marT="127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26843922"/>
                  </a:ext>
                </a:extLst>
              </a:tr>
              <a:tr h="216327">
                <a:tc>
                  <a:txBody>
                    <a:bodyPr/>
                    <a:lstStyle/>
                    <a:p>
                      <a:pPr algn="l"/>
                      <a:r>
                        <a:rPr lang="en-US" sz="1100" dirty="0">
                          <a:latin typeface="Segoe UI" panose="020B0502040204020203" pitchFamily="34" charset="0"/>
                          <a:ea typeface="Segoe UI" panose="020B0502040204020203" pitchFamily="34" charset="0"/>
                          <a:cs typeface="Segoe UI" panose="020B0502040204020203" pitchFamily="34" charset="0"/>
                        </a:rPr>
                        <a:t>Disbursement &amp; repayment manager</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B-2</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$ 1 000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u</a:t>
                      </a:r>
                      <a:r>
                        <a:rPr lang="is-IS" sz="11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p to 3 months</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29904482"/>
                  </a:ext>
                </a:extLst>
              </a:tr>
              <a:tr h="216327">
                <a:tc>
                  <a:txBody>
                    <a:bodyPr/>
                    <a:lstStyle/>
                    <a:p>
                      <a:pPr algn="l"/>
                      <a:r>
                        <a:rPr lang="en-GB" sz="1100" dirty="0">
                          <a:latin typeface="Segoe UI" panose="020B0502040204020203" pitchFamily="34" charset="0"/>
                          <a:ea typeface="Segoe UI" panose="020B0502040204020203" pitchFamily="34" charset="0"/>
                          <a:cs typeface="Segoe UI" panose="020B0502040204020203" pitchFamily="34" charset="0"/>
                        </a:rPr>
                        <a:t>Head</a:t>
                      </a:r>
                      <a:r>
                        <a:rPr lang="en-GB" sz="1100" baseline="0" dirty="0">
                          <a:latin typeface="Segoe UI" panose="020B0502040204020203" pitchFamily="34" charset="0"/>
                          <a:ea typeface="Segoe UI" panose="020B0502040204020203" pitchFamily="34" charset="0"/>
                          <a:cs typeface="Segoe UI" panose="020B0502040204020203" pitchFamily="34" charset="0"/>
                        </a:rPr>
                        <a:t> of risk management team</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B-2</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$ 3 500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$ 4 280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1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-780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up to 3 months</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35247959"/>
                  </a:ext>
                </a:extLst>
              </a:tr>
              <a:tr h="216327">
                <a:tc>
                  <a:txBody>
                    <a:bodyPr/>
                    <a:lstStyle/>
                    <a:p>
                      <a:pPr algn="l"/>
                      <a:r>
                        <a:rPr lang="en-US" sz="1100" dirty="0">
                          <a:latin typeface="Segoe UI" panose="020B0502040204020203" pitchFamily="34" charset="0"/>
                          <a:ea typeface="Segoe UI" panose="020B0502040204020203" pitchFamily="34" charset="0"/>
                          <a:cs typeface="Segoe UI" panose="020B0502040204020203" pitchFamily="34" charset="0"/>
                        </a:rPr>
                        <a:t>Credit</a:t>
                      </a:r>
                      <a:r>
                        <a:rPr lang="en-US" sz="1100" baseline="0" dirty="0">
                          <a:latin typeface="Segoe UI" panose="020B0502040204020203" pitchFamily="34" charset="0"/>
                          <a:ea typeface="Segoe UI" panose="020B0502040204020203" pitchFamily="34" charset="0"/>
                          <a:cs typeface="Segoe UI" panose="020B0502040204020203" pitchFamily="34" charset="0"/>
                        </a:rPr>
                        <a:t> risk manager</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B-3</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$ 700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is-I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up to 6 months</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848701336"/>
                  </a:ext>
                </a:extLst>
              </a:tr>
              <a:tr h="216327">
                <a:tc>
                  <a:txBody>
                    <a:bodyPr/>
                    <a:lstStyle/>
                    <a:p>
                      <a:pPr algn="l"/>
                      <a:r>
                        <a:rPr lang="en-US" sz="1100" dirty="0">
                          <a:latin typeface="Segoe UI" panose="020B0502040204020203" pitchFamily="34" charset="0"/>
                          <a:ea typeface="Segoe UI" panose="020B0502040204020203" pitchFamily="34" charset="0"/>
                          <a:cs typeface="Segoe UI" panose="020B0502040204020203" pitchFamily="34" charset="0"/>
                        </a:rPr>
                        <a:t>Anti-fraud</a:t>
                      </a:r>
                      <a:r>
                        <a:rPr lang="en-US" sz="1100" baseline="0" dirty="0">
                          <a:latin typeface="Segoe UI" panose="020B0502040204020203" pitchFamily="34" charset="0"/>
                          <a:ea typeface="Segoe UI" panose="020B0502040204020203" pitchFamily="34" charset="0"/>
                          <a:cs typeface="Segoe UI" panose="020B0502040204020203" pitchFamily="34" charset="0"/>
                        </a:rPr>
                        <a:t> manager</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B-3</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$ 700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is-I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a:latin typeface="Segoe UI" panose="020B0502040204020203" pitchFamily="34" charset="0"/>
                          <a:ea typeface="Segoe UI" panose="020B0502040204020203" pitchFamily="34" charset="0"/>
                          <a:cs typeface="Segoe UI" panose="020B0502040204020203" pitchFamily="34" charset="0"/>
                        </a:rPr>
                        <a:t>up to 6 months</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64821819"/>
                  </a:ext>
                </a:extLst>
              </a:tr>
              <a:tr h="216327">
                <a:tc>
                  <a:txBody>
                    <a:bodyPr/>
                    <a:lstStyle/>
                    <a:p>
                      <a:pPr algn="l"/>
                      <a:r>
                        <a:rPr lang="en-US" sz="1100" dirty="0">
                          <a:latin typeface="Segoe UI" panose="020B0502040204020203" pitchFamily="34" charset="0"/>
                          <a:ea typeface="Segoe UI" panose="020B0502040204020203" pitchFamily="34" charset="0"/>
                          <a:cs typeface="Segoe UI" panose="020B0502040204020203" pitchFamily="34" charset="0"/>
                        </a:rPr>
                        <a:t>Quality</a:t>
                      </a:r>
                      <a:r>
                        <a:rPr lang="en-US" sz="1100" baseline="0" dirty="0">
                          <a:latin typeface="Segoe UI" panose="020B0502040204020203" pitchFamily="34" charset="0"/>
                          <a:ea typeface="Segoe UI" panose="020B0502040204020203" pitchFamily="34" charset="0"/>
                          <a:cs typeface="Segoe UI" panose="020B0502040204020203" pitchFamily="34" charset="0"/>
                        </a:rPr>
                        <a:t> control manager</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B-1</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$ 1 000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$ 959</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solidFill>
                            <a:srgbClr val="00B050"/>
                          </a:solidFill>
                          <a:latin typeface="Segoe UI" panose="020B0502040204020203" pitchFamily="34" charset="0"/>
                          <a:ea typeface="Segoe UI" panose="020B0502040204020203" pitchFamily="34" charset="0"/>
                          <a:cs typeface="Segoe UI" panose="020B0502040204020203" pitchFamily="34" charset="0"/>
                        </a:rPr>
                        <a:t>-41</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up to 12 months</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0933746"/>
                  </a:ext>
                </a:extLst>
              </a:tr>
              <a:tr h="216327">
                <a:tc>
                  <a:txBody>
                    <a:bodyPr/>
                    <a:lstStyle/>
                    <a:p>
                      <a:pPr algn="l"/>
                      <a:r>
                        <a:rPr lang="en-US" sz="1100" dirty="0">
                          <a:latin typeface="Segoe UI" panose="020B0502040204020203" pitchFamily="34" charset="0"/>
                          <a:ea typeface="Segoe UI" panose="020B0502040204020203" pitchFamily="34" charset="0"/>
                          <a:cs typeface="Segoe UI" panose="020B0502040204020203" pitchFamily="34" charset="0"/>
                        </a:rPr>
                        <a:t>Accountant</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B-2</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$ 700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is-I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up to 12 months</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863842325"/>
                  </a:ext>
                </a:extLst>
              </a:tr>
              <a:tr h="216327">
                <a:tc>
                  <a:txBody>
                    <a:bodyPr/>
                    <a:lstStyle/>
                    <a:p>
                      <a:pPr algn="l"/>
                      <a:r>
                        <a:rPr lang="en-US" sz="1100" dirty="0">
                          <a:latin typeface="Segoe UI" panose="020B0502040204020203" pitchFamily="34" charset="0"/>
                          <a:ea typeface="Segoe UI" panose="020B0502040204020203" pitchFamily="34" charset="0"/>
                          <a:cs typeface="Segoe UI" panose="020B0502040204020203" pitchFamily="34" charset="0"/>
                        </a:rPr>
                        <a:t>Reporting</a:t>
                      </a:r>
                      <a:r>
                        <a:rPr lang="en-US" sz="1100" baseline="0" dirty="0">
                          <a:latin typeface="Segoe UI" panose="020B0502040204020203" pitchFamily="34" charset="0"/>
                          <a:ea typeface="Segoe UI" panose="020B0502040204020203" pitchFamily="34" charset="0"/>
                          <a:cs typeface="Segoe UI" panose="020B0502040204020203" pitchFamily="34" charset="0"/>
                        </a:rPr>
                        <a:t> manager</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B-2</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$ 700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is-I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up to 12 months</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03136841"/>
                  </a:ext>
                </a:extLst>
              </a:tr>
              <a:tr h="216327">
                <a:tc>
                  <a:txBody>
                    <a:bodyPr/>
                    <a:lstStyle/>
                    <a:p>
                      <a:pPr algn="l"/>
                      <a:r>
                        <a:rPr lang="en-US" sz="1100" dirty="0" err="1">
                          <a:latin typeface="Segoe UI" panose="020B0502040204020203" pitchFamily="34" charset="0"/>
                          <a:ea typeface="Segoe UI" panose="020B0502040204020203" pitchFamily="34" charset="0"/>
                          <a:cs typeface="Segoe UI" panose="020B0502040204020203" pitchFamily="34" charset="0"/>
                        </a:rPr>
                        <a:t>Reqrutment</a:t>
                      </a:r>
                      <a:r>
                        <a:rPr lang="en-US" sz="1100" dirty="0">
                          <a:latin typeface="Segoe UI" panose="020B0502040204020203" pitchFamily="34" charset="0"/>
                          <a:ea typeface="Segoe UI" panose="020B0502040204020203" pitchFamily="34" charset="0"/>
                          <a:cs typeface="Segoe UI" panose="020B0502040204020203" pitchFamily="34" charset="0"/>
                        </a:rPr>
                        <a:t> manager</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B-2</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$ 600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is-I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up to 12 months</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786718756"/>
                  </a:ext>
                </a:extLst>
              </a:tr>
              <a:tr h="216327">
                <a:tc>
                  <a:txBody>
                    <a:bodyPr/>
                    <a:lstStyle/>
                    <a:p>
                      <a:pPr algn="l"/>
                      <a:r>
                        <a:rPr lang="en-US" sz="1100" dirty="0">
                          <a:latin typeface="Segoe UI" panose="020B0502040204020203" pitchFamily="34" charset="0"/>
                          <a:ea typeface="Segoe UI" panose="020B0502040204020203" pitchFamily="34" charset="0"/>
                          <a:cs typeface="Segoe UI" panose="020B0502040204020203" pitchFamily="34" charset="0"/>
                        </a:rPr>
                        <a:t>Training &amp; development manager</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B-2</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$ 800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up to 12 months</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38425006"/>
                  </a:ext>
                </a:extLst>
              </a:tr>
              <a:tr h="216327">
                <a:tc>
                  <a:txBody>
                    <a:bodyPr/>
                    <a:lstStyle/>
                    <a:p>
                      <a:pPr algn="l"/>
                      <a:r>
                        <a:rPr lang="en-US" sz="1100" dirty="0">
                          <a:latin typeface="Segoe UI" panose="020B0502040204020203" pitchFamily="34" charset="0"/>
                          <a:ea typeface="Segoe UI" panose="020B0502040204020203" pitchFamily="34" charset="0"/>
                          <a:cs typeface="Segoe UI" panose="020B0502040204020203" pitchFamily="34" charset="0"/>
                        </a:rPr>
                        <a:t>Personal admin &amp; payroll manager</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B-2</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$ 600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up to 12 months</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277201386"/>
                  </a:ext>
                </a:extLst>
              </a:tr>
              <a:tr h="216327">
                <a:tc>
                  <a:txBody>
                    <a:bodyPr/>
                    <a:lstStyle/>
                    <a:p>
                      <a:pPr algn="l"/>
                      <a:r>
                        <a:rPr lang="en-US" sz="1100" dirty="0">
                          <a:latin typeface="Segoe UI" panose="020B0502040204020203" pitchFamily="34" charset="0"/>
                          <a:ea typeface="Segoe UI" panose="020B0502040204020203" pitchFamily="34" charset="0"/>
                          <a:cs typeface="Segoe UI" panose="020B0502040204020203" pitchFamily="34" charset="0"/>
                        </a:rPr>
                        <a:t>Digital sales manager</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B-2</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$ 1 000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up to 12 months</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144253100"/>
                  </a:ext>
                </a:extLst>
              </a:tr>
              <a:tr h="216327">
                <a:tc>
                  <a:txBody>
                    <a:bodyPr/>
                    <a:lstStyle/>
                    <a:p>
                      <a:pPr algn="l"/>
                      <a:r>
                        <a:rPr lang="en-US" sz="1100" dirty="0">
                          <a:latin typeface="Segoe UI" panose="020B0502040204020203" pitchFamily="34" charset="0"/>
                          <a:ea typeface="Segoe UI" panose="020B0502040204020203" pitchFamily="34" charset="0"/>
                          <a:cs typeface="Segoe UI" panose="020B0502040204020203" pitchFamily="34" charset="0"/>
                        </a:rPr>
                        <a:t>Business development manager</a:t>
                      </a:r>
                    </a:p>
                  </a:txBody>
                  <a:tcPr marB="36000">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B-2</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baseline="0" dirty="0">
                          <a:latin typeface="Segoe UI" panose="020B0502040204020203" pitchFamily="34" charset="0"/>
                          <a:ea typeface="Segoe UI" panose="020B0502040204020203" pitchFamily="34" charset="0"/>
                          <a:cs typeface="Segoe UI" panose="020B0502040204020203" pitchFamily="34" charset="0"/>
                        </a:rPr>
                        <a:t>$ 1 000</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100" dirty="0">
                          <a:latin typeface="Segoe UI" panose="020B0502040204020203" pitchFamily="34" charset="0"/>
                          <a:ea typeface="Segoe UI" panose="020B0502040204020203" pitchFamily="34" charset="0"/>
                          <a:cs typeface="Segoe UI" panose="020B0502040204020203" pitchFamily="34" charset="0"/>
                        </a:rPr>
                        <a:t>up to 12 months</a:t>
                      </a: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49500552"/>
                  </a:ext>
                </a:extLst>
              </a:tr>
            </a:tbl>
          </a:graphicData>
        </a:graphic>
      </p:graphicFrame>
    </p:spTree>
    <p:extLst>
      <p:ext uri="{BB962C8B-B14F-4D97-AF65-F5344CB8AC3E}">
        <p14:creationId xmlns:p14="http://schemas.microsoft.com/office/powerpoint/2010/main" val="157068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Mass team salary expenses</a:t>
            </a: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graphicFrame>
        <p:nvGraphicFramePr>
          <p:cNvPr id="13" name="Table 6"/>
          <p:cNvGraphicFramePr>
            <a:graphicFrameLocks noGrp="1"/>
          </p:cNvGraphicFramePr>
          <p:nvPr>
            <p:extLst>
              <p:ext uri="{D42A27DB-BD31-4B8C-83A1-F6EECF244321}">
                <p14:modId xmlns:p14="http://schemas.microsoft.com/office/powerpoint/2010/main" val="2438649799"/>
              </p:ext>
            </p:extLst>
          </p:nvPr>
        </p:nvGraphicFramePr>
        <p:xfrm>
          <a:off x="481261" y="1235242"/>
          <a:ext cx="10688484" cy="4937760"/>
        </p:xfrm>
        <a:graphic>
          <a:graphicData uri="http://schemas.openxmlformats.org/drawingml/2006/table">
            <a:tbl>
              <a:tblPr/>
              <a:tblGrid>
                <a:gridCol w="1976798">
                  <a:extLst>
                    <a:ext uri="{9D8B030D-6E8A-4147-A177-3AD203B41FA5}">
                      <a16:colId xmlns:a16="http://schemas.microsoft.com/office/drawing/2014/main" val="4139805946"/>
                    </a:ext>
                  </a:extLst>
                </a:gridCol>
                <a:gridCol w="1354286">
                  <a:extLst>
                    <a:ext uri="{9D8B030D-6E8A-4147-A177-3AD203B41FA5}">
                      <a16:colId xmlns:a16="http://schemas.microsoft.com/office/drawing/2014/main" val="3658677688"/>
                    </a:ext>
                  </a:extLst>
                </a:gridCol>
                <a:gridCol w="1012873">
                  <a:extLst>
                    <a:ext uri="{9D8B030D-6E8A-4147-A177-3AD203B41FA5}">
                      <a16:colId xmlns:a16="http://schemas.microsoft.com/office/drawing/2014/main" val="3150603150"/>
                    </a:ext>
                  </a:extLst>
                </a:gridCol>
                <a:gridCol w="1181687">
                  <a:extLst>
                    <a:ext uri="{9D8B030D-6E8A-4147-A177-3AD203B41FA5}">
                      <a16:colId xmlns:a16="http://schemas.microsoft.com/office/drawing/2014/main" val="3870642849"/>
                    </a:ext>
                  </a:extLst>
                </a:gridCol>
                <a:gridCol w="1032568">
                  <a:extLst>
                    <a:ext uri="{9D8B030D-6E8A-4147-A177-3AD203B41FA5}">
                      <a16:colId xmlns:a16="http://schemas.microsoft.com/office/drawing/2014/main" val="3891287677"/>
                    </a:ext>
                  </a:extLst>
                </a:gridCol>
                <a:gridCol w="1032568">
                  <a:extLst>
                    <a:ext uri="{9D8B030D-6E8A-4147-A177-3AD203B41FA5}">
                      <a16:colId xmlns:a16="http://schemas.microsoft.com/office/drawing/2014/main" val="3059680388"/>
                    </a:ext>
                  </a:extLst>
                </a:gridCol>
                <a:gridCol w="1032568">
                  <a:extLst>
                    <a:ext uri="{9D8B030D-6E8A-4147-A177-3AD203B41FA5}">
                      <a16:colId xmlns:a16="http://schemas.microsoft.com/office/drawing/2014/main" val="359110912"/>
                    </a:ext>
                  </a:extLst>
                </a:gridCol>
                <a:gridCol w="1032568">
                  <a:extLst>
                    <a:ext uri="{9D8B030D-6E8A-4147-A177-3AD203B41FA5}">
                      <a16:colId xmlns:a16="http://schemas.microsoft.com/office/drawing/2014/main" val="1028526230"/>
                    </a:ext>
                  </a:extLst>
                </a:gridCol>
                <a:gridCol w="1032568">
                  <a:extLst>
                    <a:ext uri="{9D8B030D-6E8A-4147-A177-3AD203B41FA5}">
                      <a16:colId xmlns:a16="http://schemas.microsoft.com/office/drawing/2014/main" val="3541864466"/>
                    </a:ext>
                  </a:extLst>
                </a:gridCol>
              </a:tblGrid>
              <a:tr h="429748">
                <a:tc>
                  <a:txBody>
                    <a:bodyPr/>
                    <a:lstStyle/>
                    <a:p>
                      <a:pPr algn="ctr"/>
                      <a:r>
                        <a:rPr lang="en-US" sz="1600" kern="1200" baseline="0" dirty="0">
                          <a:solidFill>
                            <a:schemeClr val="bg1"/>
                          </a:solidFill>
                          <a:latin typeface="Segoe UI Semibold" panose="020B0702040204020203" pitchFamily="34" charset="0"/>
                          <a:ea typeface="+mn-ea"/>
                          <a:cs typeface="+mn-cs"/>
                        </a:rPr>
                        <a:t>Employee position</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kern="1200" baseline="0" dirty="0">
                          <a:solidFill>
                            <a:schemeClr val="bg1"/>
                          </a:solidFill>
                          <a:latin typeface="Segoe UI Semibold" panose="020B0702040204020203" pitchFamily="34" charset="0"/>
                          <a:ea typeface="+mn-ea"/>
                          <a:cs typeface="+mn-cs"/>
                        </a:rPr>
                        <a:t>MM monthly salary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kern="1200" baseline="0" dirty="0">
                          <a:solidFill>
                            <a:schemeClr val="bg1"/>
                          </a:solidFill>
                          <a:latin typeface="Segoe UI Semibold" panose="020B0702040204020203" pitchFamily="34" charset="0"/>
                          <a:ea typeface="+mn-ea"/>
                          <a:cs typeface="+mn-cs"/>
                        </a:rPr>
                        <a:t>APAC average salary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kern="1200" baseline="0" dirty="0">
                          <a:solidFill>
                            <a:schemeClr val="bg1"/>
                          </a:solidFill>
                          <a:latin typeface="Segoe UI Semibold" panose="020B0702040204020203" pitchFamily="34" charset="0"/>
                          <a:ea typeface="+mn-ea"/>
                          <a:cs typeface="+mn-cs"/>
                        </a:rPr>
                        <a:t>Difference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GB" sz="1600" kern="1200" baseline="0" dirty="0">
                          <a:solidFill>
                            <a:schemeClr val="bg1"/>
                          </a:solidFill>
                          <a:latin typeface="Segoe UI Semibold" panose="020B0702040204020203" pitchFamily="34" charset="0"/>
                          <a:ea typeface="+mn-ea"/>
                          <a:cs typeface="+mn-cs"/>
                        </a:rPr>
                        <a:t>EOY1</a:t>
                      </a:r>
                    </a:p>
                    <a:p>
                      <a:pPr algn="ctr"/>
                      <a:r>
                        <a:rPr lang="en-GB" sz="1600" kern="1200" baseline="0" dirty="0">
                          <a:solidFill>
                            <a:schemeClr val="bg1"/>
                          </a:solidFill>
                          <a:latin typeface="Segoe UI Semibold" panose="020B0702040204020203" pitchFamily="34" charset="0"/>
                          <a:ea typeface="+mn-ea"/>
                          <a:cs typeface="+mn-cs"/>
                        </a:rPr>
                        <a:t>total expense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kern="1200" baseline="0" dirty="0">
                          <a:solidFill>
                            <a:schemeClr val="bg1"/>
                          </a:solidFill>
                          <a:latin typeface="Segoe UI Semibold" panose="020B0702040204020203" pitchFamily="34" charset="0"/>
                          <a:ea typeface="+mn-ea"/>
                          <a:cs typeface="+mn-cs"/>
                        </a:rPr>
                        <a:t>EOY2</a:t>
                      </a:r>
                    </a:p>
                    <a:p>
                      <a:pPr marL="0" marR="0" indent="0" algn="ctr" defTabSz="914400" rtl="0" eaLnBrk="1" fontAlgn="auto" latinLnBrk="0" hangingPunct="1">
                        <a:lnSpc>
                          <a:spcPct val="100000"/>
                        </a:lnSpc>
                        <a:spcBef>
                          <a:spcPts val="0"/>
                        </a:spcBef>
                        <a:spcAft>
                          <a:spcPts val="0"/>
                        </a:spcAft>
                        <a:buClrTx/>
                        <a:buSzTx/>
                        <a:buFontTx/>
                        <a:buNone/>
                        <a:tabLst/>
                        <a:defRPr/>
                      </a:pPr>
                      <a:r>
                        <a:rPr lang="en-GB" sz="1600" kern="1200" baseline="0" dirty="0">
                          <a:solidFill>
                            <a:schemeClr val="bg1"/>
                          </a:solidFill>
                          <a:latin typeface="Segoe UI Semibold" panose="020B0702040204020203" pitchFamily="34" charset="0"/>
                          <a:ea typeface="+mn-ea"/>
                          <a:cs typeface="+mn-cs"/>
                        </a:rPr>
                        <a:t>total expense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kern="1200" baseline="0" dirty="0">
                          <a:solidFill>
                            <a:schemeClr val="bg1"/>
                          </a:solidFill>
                          <a:latin typeface="Segoe UI Semibold" panose="020B0702040204020203" pitchFamily="34" charset="0"/>
                          <a:ea typeface="+mn-ea"/>
                          <a:cs typeface="+mn-cs"/>
                        </a:rPr>
                        <a:t>EOY3</a:t>
                      </a:r>
                    </a:p>
                    <a:p>
                      <a:pPr marL="0" marR="0" indent="0" algn="ctr" defTabSz="914400" rtl="0" eaLnBrk="1" fontAlgn="auto" latinLnBrk="0" hangingPunct="1">
                        <a:lnSpc>
                          <a:spcPct val="100000"/>
                        </a:lnSpc>
                        <a:spcBef>
                          <a:spcPts val="0"/>
                        </a:spcBef>
                        <a:spcAft>
                          <a:spcPts val="0"/>
                        </a:spcAft>
                        <a:buClrTx/>
                        <a:buSzTx/>
                        <a:buFontTx/>
                        <a:buNone/>
                        <a:tabLst/>
                        <a:defRPr/>
                      </a:pPr>
                      <a:r>
                        <a:rPr lang="en-GB" sz="1600" kern="1200" baseline="0" dirty="0">
                          <a:solidFill>
                            <a:schemeClr val="bg1"/>
                          </a:solidFill>
                          <a:latin typeface="Segoe UI Semibold" panose="020B0702040204020203" pitchFamily="34" charset="0"/>
                          <a:ea typeface="+mn-ea"/>
                          <a:cs typeface="+mn-cs"/>
                        </a:rPr>
                        <a:t>total expense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kern="1200" baseline="0" dirty="0">
                          <a:solidFill>
                            <a:schemeClr val="bg1"/>
                          </a:solidFill>
                          <a:latin typeface="Segoe UI Semibold" panose="020B0702040204020203" pitchFamily="34" charset="0"/>
                          <a:ea typeface="+mn-ea"/>
                          <a:cs typeface="+mn-cs"/>
                        </a:rPr>
                        <a:t>EOY4</a:t>
                      </a:r>
                    </a:p>
                    <a:p>
                      <a:pPr marL="0" marR="0" indent="0" algn="ctr" defTabSz="914400" rtl="0" eaLnBrk="1" fontAlgn="auto" latinLnBrk="0" hangingPunct="1">
                        <a:lnSpc>
                          <a:spcPct val="100000"/>
                        </a:lnSpc>
                        <a:spcBef>
                          <a:spcPts val="0"/>
                        </a:spcBef>
                        <a:spcAft>
                          <a:spcPts val="0"/>
                        </a:spcAft>
                        <a:buClrTx/>
                        <a:buSzTx/>
                        <a:buFontTx/>
                        <a:buNone/>
                        <a:tabLst/>
                        <a:defRPr/>
                      </a:pPr>
                      <a:r>
                        <a:rPr lang="en-GB" sz="1600" kern="1200" baseline="0" dirty="0">
                          <a:solidFill>
                            <a:schemeClr val="bg1"/>
                          </a:solidFill>
                          <a:latin typeface="Segoe UI Semibold" panose="020B0702040204020203" pitchFamily="34" charset="0"/>
                          <a:ea typeface="+mn-ea"/>
                          <a:cs typeface="+mn-cs"/>
                        </a:rPr>
                        <a:t>total expense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kern="1200" baseline="0" dirty="0">
                          <a:solidFill>
                            <a:schemeClr val="bg1"/>
                          </a:solidFill>
                          <a:latin typeface="Segoe UI Semibold" panose="020B0702040204020203" pitchFamily="34" charset="0"/>
                          <a:ea typeface="+mn-ea"/>
                          <a:cs typeface="+mn-cs"/>
                        </a:rPr>
                        <a:t>EOY5</a:t>
                      </a:r>
                    </a:p>
                    <a:p>
                      <a:pPr marL="0" marR="0" indent="0" algn="ctr" defTabSz="914400" rtl="0" eaLnBrk="1" fontAlgn="auto" latinLnBrk="0" hangingPunct="1">
                        <a:lnSpc>
                          <a:spcPct val="100000"/>
                        </a:lnSpc>
                        <a:spcBef>
                          <a:spcPts val="0"/>
                        </a:spcBef>
                        <a:spcAft>
                          <a:spcPts val="0"/>
                        </a:spcAft>
                        <a:buClrTx/>
                        <a:buSzTx/>
                        <a:buFontTx/>
                        <a:buNone/>
                        <a:tabLst/>
                        <a:defRPr/>
                      </a:pPr>
                      <a:r>
                        <a:rPr lang="en-GB" sz="1600" kern="1200" baseline="0" dirty="0">
                          <a:solidFill>
                            <a:schemeClr val="bg1"/>
                          </a:solidFill>
                          <a:latin typeface="Segoe UI Semibold" panose="020B0702040204020203" pitchFamily="34" charset="0"/>
                          <a:ea typeface="+mn-ea"/>
                          <a:cs typeface="+mn-cs"/>
                        </a:rPr>
                        <a:t>total expense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3908483348"/>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Phone verification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$ 1 315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- 315</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$ 5 400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59830375"/>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Phone verifier</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200" b="0" i="0" u="none" strike="noStrike" dirty="0">
                          <a:solidFill>
                            <a:srgbClr val="C00000"/>
                          </a:solidFill>
                          <a:effectLst/>
                          <a:latin typeface="Segoe UI" panose="020B0502040204020203" pitchFamily="34" charset="0"/>
                          <a:ea typeface="Segoe UI" panose="020B0502040204020203" pitchFamily="34" charset="0"/>
                          <a:cs typeface="Segoe UI" panose="020B0502040204020203" pitchFamily="34" charset="0"/>
                        </a:rPr>
                        <a:t>-4</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$ 17 150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2950556"/>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Telemarketing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$ 1 059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- 579</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$ 8 400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36399750"/>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Telemarketing spec.</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$ 338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rgbClr val="C00000"/>
                          </a:solidFill>
                          <a:effectLst/>
                          <a:latin typeface="Segoe UI" panose="020B0502040204020203" pitchFamily="34" charset="0"/>
                          <a:ea typeface="Segoe UI" panose="020B0502040204020203" pitchFamily="34" charset="0"/>
                          <a:cs typeface="Segoe UI" panose="020B0502040204020203" pitchFamily="34" charset="0"/>
                        </a:rPr>
                        <a:t>+12</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$ 9 860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80512037"/>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Customer service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$ 593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2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-113</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$ 6 650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45656154"/>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Customer service spec.</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$ 468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-118</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cs-CZ"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6 65</a:t>
                      </a:r>
                      <a:r>
                        <a:rPr lang="cs-CZ"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92746931"/>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Pre due group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$ 5 400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14245536"/>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Pre due specialist</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$ 340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$ 14 000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26843922"/>
                  </a:ext>
                </a:extLst>
              </a:tr>
              <a:tr h="216327">
                <a:tc>
                  <a:txBody>
                    <a:bodyPr/>
                    <a:lstStyle/>
                    <a:p>
                      <a:pPr algn="l"/>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Phone collection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$ 580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200" b="0" i="0" u="none" strike="noStrike" kern="1200"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$ 4 400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29904482"/>
                  </a:ext>
                </a:extLst>
              </a:tr>
              <a:tr h="216327">
                <a:tc>
                  <a:txBody>
                    <a:bodyPr/>
                    <a:lstStyle/>
                    <a:p>
                      <a:pPr algn="l"/>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Phone collector</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$ 340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$ 498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200" b="0" i="0" u="none" strike="noStrike" kern="1200"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-158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$ 15 240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35247959"/>
                  </a:ext>
                </a:extLst>
              </a:tr>
              <a:tr h="216327">
                <a:tc>
                  <a:txBody>
                    <a:bodyPr/>
                    <a:lstStyle/>
                    <a:p>
                      <a:pPr algn="l"/>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Field collection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$ 564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200" b="0" i="0" u="none" strike="noStrike" kern="1200"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-84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$ 4 400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848701336"/>
                  </a:ext>
                </a:extLst>
              </a:tr>
              <a:tr h="216327">
                <a:tc>
                  <a:txBody>
                    <a:bodyPr/>
                    <a:lstStyle/>
                    <a:p>
                      <a:pPr algn="l"/>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Field collector</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$ 290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$ 345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is-IS" sz="1200" b="0" i="0" u="none" strike="noStrike" kern="1200"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-55</a:t>
                      </a:r>
                      <a:endParaRPr lang="en-US" sz="1200" b="0" i="0" u="none" strike="noStrike" kern="1200" dirty="0">
                        <a:solidFill>
                          <a:srgbClr val="00B05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$4 060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64821819"/>
                  </a:ext>
                </a:extLst>
              </a:tr>
              <a:tr h="216327">
                <a:tc>
                  <a:txBody>
                    <a:bodyPr/>
                    <a:lstStyle/>
                    <a:p>
                      <a:pPr algn="r"/>
                      <a:r>
                        <a:rPr lang="en-US" sz="1200" kern="1200" dirty="0">
                          <a:solidFill>
                            <a:schemeClr val="tx1"/>
                          </a:solidFill>
                          <a:latin typeface="Segoe UI Semibold" panose="020B0702040204020203" pitchFamily="34" charset="0"/>
                          <a:ea typeface="Segoe UI" panose="020B0502040204020203" pitchFamily="34" charset="0"/>
                          <a:cs typeface="Segoe UI" panose="020B0502040204020203" pitchFamily="34" charset="0"/>
                        </a:rPr>
                        <a:t>Total:</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Semibold" panose="020B0702040204020203" pitchFamily="34" charset="0"/>
                          <a:ea typeface="Segoe UI" panose="020B0502040204020203" pitchFamily="34" charset="0"/>
                          <a:cs typeface="Segoe UI" panose="020B0502040204020203" pitchFamily="34" charset="0"/>
                        </a:rPr>
                        <a:t>$ 5 420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Semibold" panose="020B0702040204020203" pitchFamily="34" charset="0"/>
                          <a:ea typeface="Segoe UI" panose="020B0502040204020203" pitchFamily="34" charset="0"/>
                          <a:cs typeface="Segoe UI" panose="020B0502040204020203" pitchFamily="34" charset="0"/>
                        </a:rPr>
                        <a:t>$ 5 055*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200" dirty="0">
                        <a:latin typeface="Segoe UI Semibold" panose="020B0702040204020203" pitchFamily="34" charset="0"/>
                        <a:ea typeface="Segoe UI" panose="020B0502040204020203" pitchFamily="34" charset="0"/>
                        <a:cs typeface="Segoe UI" panose="020B0502040204020203"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a:r>
                        <a:rPr lang="en-US" sz="1200" kern="1200" dirty="0">
                          <a:solidFill>
                            <a:schemeClr val="tx1"/>
                          </a:solidFill>
                          <a:latin typeface="Segoe UI Semibold" panose="020B0702040204020203" pitchFamily="34" charset="0"/>
                          <a:ea typeface="Segoe UI" panose="020B0502040204020203" pitchFamily="34" charset="0"/>
                          <a:cs typeface="Segoe UI" panose="020B0502040204020203" pitchFamily="34" charset="0"/>
                        </a:rPr>
                        <a:t>$ 101 610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0933746"/>
                  </a:ext>
                </a:extLst>
              </a:tr>
            </a:tbl>
          </a:graphicData>
        </a:graphic>
      </p:graphicFrame>
    </p:spTree>
    <p:extLst>
      <p:ext uri="{BB962C8B-B14F-4D97-AF65-F5344CB8AC3E}">
        <p14:creationId xmlns:p14="http://schemas.microsoft.com/office/powerpoint/2010/main" val="35946833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Detailed Headcount and Personnel budget</a:t>
            </a: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graphicFrame>
        <p:nvGraphicFramePr>
          <p:cNvPr id="13" name="Table 6"/>
          <p:cNvGraphicFramePr>
            <a:graphicFrameLocks noGrp="1"/>
          </p:cNvGraphicFramePr>
          <p:nvPr>
            <p:extLst>
              <p:ext uri="{D42A27DB-BD31-4B8C-83A1-F6EECF244321}">
                <p14:modId xmlns:p14="http://schemas.microsoft.com/office/powerpoint/2010/main" val="1840369009"/>
              </p:ext>
            </p:extLst>
          </p:nvPr>
        </p:nvGraphicFramePr>
        <p:xfrm>
          <a:off x="368967" y="1554077"/>
          <a:ext cx="10871117" cy="5020778"/>
        </p:xfrm>
        <a:graphic>
          <a:graphicData uri="http://schemas.openxmlformats.org/drawingml/2006/table">
            <a:tbl>
              <a:tblPr/>
              <a:tblGrid>
                <a:gridCol w="2010575">
                  <a:extLst>
                    <a:ext uri="{9D8B030D-6E8A-4147-A177-3AD203B41FA5}">
                      <a16:colId xmlns:a16="http://schemas.microsoft.com/office/drawing/2014/main" val="4139805946"/>
                    </a:ext>
                  </a:extLst>
                </a:gridCol>
                <a:gridCol w="870874">
                  <a:extLst>
                    <a:ext uri="{9D8B030D-6E8A-4147-A177-3AD203B41FA5}">
                      <a16:colId xmlns:a16="http://schemas.microsoft.com/office/drawing/2014/main" val="3658677688"/>
                    </a:ext>
                  </a:extLst>
                </a:gridCol>
                <a:gridCol w="1144788">
                  <a:extLst>
                    <a:ext uri="{9D8B030D-6E8A-4147-A177-3AD203B41FA5}">
                      <a16:colId xmlns:a16="http://schemas.microsoft.com/office/drawing/2014/main" val="3150603150"/>
                    </a:ext>
                  </a:extLst>
                </a:gridCol>
                <a:gridCol w="1144788">
                  <a:extLst>
                    <a:ext uri="{9D8B030D-6E8A-4147-A177-3AD203B41FA5}">
                      <a16:colId xmlns:a16="http://schemas.microsoft.com/office/drawing/2014/main" val="3870642849"/>
                    </a:ext>
                  </a:extLst>
                </a:gridCol>
                <a:gridCol w="1090156">
                  <a:extLst>
                    <a:ext uri="{9D8B030D-6E8A-4147-A177-3AD203B41FA5}">
                      <a16:colId xmlns:a16="http://schemas.microsoft.com/office/drawing/2014/main" val="3891287677"/>
                    </a:ext>
                  </a:extLst>
                </a:gridCol>
                <a:gridCol w="1152484">
                  <a:extLst>
                    <a:ext uri="{9D8B030D-6E8A-4147-A177-3AD203B41FA5}">
                      <a16:colId xmlns:a16="http://schemas.microsoft.com/office/drawing/2014/main" val="3059680388"/>
                    </a:ext>
                  </a:extLst>
                </a:gridCol>
                <a:gridCol w="1152484">
                  <a:extLst>
                    <a:ext uri="{9D8B030D-6E8A-4147-A177-3AD203B41FA5}">
                      <a16:colId xmlns:a16="http://schemas.microsoft.com/office/drawing/2014/main" val="359110912"/>
                    </a:ext>
                  </a:extLst>
                </a:gridCol>
                <a:gridCol w="1152484">
                  <a:extLst>
                    <a:ext uri="{9D8B030D-6E8A-4147-A177-3AD203B41FA5}">
                      <a16:colId xmlns:a16="http://schemas.microsoft.com/office/drawing/2014/main" val="1028526230"/>
                    </a:ext>
                  </a:extLst>
                </a:gridCol>
                <a:gridCol w="1152484">
                  <a:extLst>
                    <a:ext uri="{9D8B030D-6E8A-4147-A177-3AD203B41FA5}">
                      <a16:colId xmlns:a16="http://schemas.microsoft.com/office/drawing/2014/main" val="3541864466"/>
                    </a:ext>
                  </a:extLst>
                </a:gridCol>
              </a:tblGrid>
              <a:tr h="429748">
                <a:tc>
                  <a:txBody>
                    <a:bodyPr/>
                    <a:lstStyle/>
                    <a:p>
                      <a:pPr algn="ctr"/>
                      <a:r>
                        <a:rPr lang="en-US" sz="1600" dirty="0">
                          <a:solidFill>
                            <a:schemeClr val="bg1"/>
                          </a:solidFill>
                          <a:latin typeface="Segoe UI Semibold" panose="020B0702040204020203" pitchFamily="34" charset="0"/>
                        </a:rPr>
                        <a:t>Employee</a:t>
                      </a:r>
                      <a:r>
                        <a:rPr lang="en-US" sz="1600" baseline="0" dirty="0">
                          <a:solidFill>
                            <a:schemeClr val="bg1"/>
                          </a:solidFill>
                          <a:latin typeface="Segoe UI Semibold" panose="020B0702040204020203" pitchFamily="34" charset="0"/>
                        </a:rPr>
                        <a:t> position</a:t>
                      </a:r>
                      <a:endParaRPr lang="en-US" sz="1600" dirty="0">
                        <a:solidFill>
                          <a:schemeClr val="bg1"/>
                        </a:solidFill>
                        <a:latin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dirty="0">
                          <a:solidFill>
                            <a:schemeClr val="bg1"/>
                          </a:solidFill>
                          <a:latin typeface="Segoe UI Semibold" panose="020B0702040204020203" pitchFamily="34" charset="0"/>
                        </a:rPr>
                        <a:t>MM monthly salary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dirty="0">
                          <a:solidFill>
                            <a:schemeClr val="bg1"/>
                          </a:solidFill>
                          <a:latin typeface="Segoe UI Semibold" panose="020B0702040204020203" pitchFamily="34" charset="0"/>
                        </a:rPr>
                        <a:t>APAC average salary</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dirty="0">
                          <a:solidFill>
                            <a:schemeClr val="bg1"/>
                          </a:solidFill>
                          <a:latin typeface="Segoe UI Semibold" panose="020B0702040204020203" pitchFamily="34" charset="0"/>
                        </a:rPr>
                        <a:t>Difference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GB" sz="1600" dirty="0">
                          <a:solidFill>
                            <a:schemeClr val="bg1"/>
                          </a:solidFill>
                          <a:latin typeface="Segoe UI Semibold" panose="020B0702040204020203" pitchFamily="34" charset="0"/>
                        </a:rPr>
                        <a:t>EOY1</a:t>
                      </a:r>
                    </a:p>
                    <a:p>
                      <a:pPr algn="ctr"/>
                      <a:r>
                        <a:rPr lang="en-GB" sz="1600" b="0" dirty="0">
                          <a:solidFill>
                            <a:schemeClr val="bg1"/>
                          </a:solidFill>
                          <a:latin typeface="Segoe UI Semibold" panose="020B0702040204020203" pitchFamily="34" charset="0"/>
                        </a:rPr>
                        <a:t>total expense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dirty="0">
                          <a:solidFill>
                            <a:schemeClr val="bg1"/>
                          </a:solidFill>
                          <a:latin typeface="Segoe UI Semibold" panose="020B0702040204020203" pitchFamily="34" charset="0"/>
                        </a:rPr>
                        <a:t>EOY2</a:t>
                      </a:r>
                    </a:p>
                    <a:p>
                      <a:pPr marL="0" marR="0" indent="0" algn="ctr" defTabSz="914400" rtl="0" eaLnBrk="1" fontAlgn="auto" latinLnBrk="0" hangingPunct="1">
                        <a:lnSpc>
                          <a:spcPct val="100000"/>
                        </a:lnSpc>
                        <a:spcBef>
                          <a:spcPts val="0"/>
                        </a:spcBef>
                        <a:spcAft>
                          <a:spcPts val="0"/>
                        </a:spcAft>
                        <a:buClrTx/>
                        <a:buSzTx/>
                        <a:buFontTx/>
                        <a:buNone/>
                        <a:tabLst/>
                        <a:defRPr/>
                      </a:pPr>
                      <a:r>
                        <a:rPr lang="en-GB" sz="1600" b="0" dirty="0">
                          <a:solidFill>
                            <a:schemeClr val="bg1"/>
                          </a:solidFill>
                          <a:latin typeface="Segoe UI Semibold" panose="020B0702040204020203" pitchFamily="34" charset="0"/>
                        </a:rPr>
                        <a:t>total expense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b="0" kern="1200" dirty="0">
                          <a:solidFill>
                            <a:schemeClr val="bg1"/>
                          </a:solidFill>
                          <a:latin typeface="Segoe UI Semibold" panose="020B0702040204020203" pitchFamily="34" charset="0"/>
                          <a:ea typeface="+mn-ea"/>
                          <a:cs typeface="+mn-cs"/>
                        </a:rPr>
                        <a:t>EOY3</a:t>
                      </a:r>
                    </a:p>
                    <a:p>
                      <a:pPr marL="0" marR="0" indent="0" algn="ctr"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bg1"/>
                          </a:solidFill>
                          <a:latin typeface="Segoe UI Semibold" panose="020B0702040204020203" pitchFamily="34" charset="0"/>
                          <a:ea typeface="+mn-ea"/>
                          <a:cs typeface="+mn-cs"/>
                        </a:rPr>
                        <a:t>total expense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b="0" kern="1200" dirty="0">
                          <a:solidFill>
                            <a:schemeClr val="bg1"/>
                          </a:solidFill>
                          <a:latin typeface="Segoe UI Semibold" panose="020B0702040204020203" pitchFamily="34" charset="0"/>
                          <a:ea typeface="+mn-ea"/>
                          <a:cs typeface="+mn-cs"/>
                        </a:rPr>
                        <a:t>EOY4</a:t>
                      </a:r>
                    </a:p>
                    <a:p>
                      <a:pPr marL="0" marR="0" indent="0" algn="ctr"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bg1"/>
                          </a:solidFill>
                          <a:latin typeface="Segoe UI Semibold" panose="020B0702040204020203" pitchFamily="34" charset="0"/>
                          <a:ea typeface="+mn-ea"/>
                          <a:cs typeface="+mn-cs"/>
                        </a:rPr>
                        <a:t>total expense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a:r>
                        <a:rPr lang="en-US" sz="1600" b="0" kern="1200" dirty="0">
                          <a:solidFill>
                            <a:schemeClr val="bg1"/>
                          </a:solidFill>
                          <a:latin typeface="Segoe UI Semibold" panose="020B0702040204020203" pitchFamily="34" charset="0"/>
                          <a:ea typeface="+mn-ea"/>
                          <a:cs typeface="+mn-cs"/>
                        </a:rPr>
                        <a:t>EOY5</a:t>
                      </a:r>
                    </a:p>
                    <a:p>
                      <a:pPr marL="0" marR="0" indent="0" algn="ctr" defTabSz="914400" rtl="0" eaLnBrk="1" fontAlgn="auto" latinLnBrk="0" hangingPunct="1">
                        <a:lnSpc>
                          <a:spcPct val="100000"/>
                        </a:lnSpc>
                        <a:spcBef>
                          <a:spcPts val="0"/>
                        </a:spcBef>
                        <a:spcAft>
                          <a:spcPts val="0"/>
                        </a:spcAft>
                        <a:buClrTx/>
                        <a:buSzTx/>
                        <a:buFontTx/>
                        <a:buNone/>
                        <a:tabLst/>
                        <a:defRPr/>
                      </a:pPr>
                      <a:r>
                        <a:rPr lang="en-GB" sz="1600" b="0" kern="1200" dirty="0">
                          <a:solidFill>
                            <a:schemeClr val="bg1"/>
                          </a:solidFill>
                          <a:latin typeface="Segoe UI Semibold" panose="020B0702040204020203" pitchFamily="34" charset="0"/>
                          <a:ea typeface="+mn-ea"/>
                          <a:cs typeface="+mn-cs"/>
                        </a:rPr>
                        <a:t>total expense</a:t>
                      </a:r>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3908483348"/>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Phone verification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$ 1 315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- 315</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$ 5 400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59830375"/>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Phone verifier</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$ 354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200" b="0" i="0" u="none" strike="noStrike" dirty="0">
                          <a:solidFill>
                            <a:srgbClr val="C00000"/>
                          </a:solidFill>
                          <a:effectLst/>
                          <a:latin typeface="Segoe UI" panose="020B0502040204020203" pitchFamily="34" charset="0"/>
                          <a:ea typeface="Segoe UI" panose="020B0502040204020203" pitchFamily="34" charset="0"/>
                          <a:cs typeface="Segoe UI" panose="020B0502040204020203" pitchFamily="34" charset="0"/>
                        </a:rPr>
                        <a:t>-4</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$ 17 150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2950556"/>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Telemarketing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$ 1 059</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- 579</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$ 8 400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36399750"/>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Telemarketing spec.</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$ 338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rgbClr val="C00000"/>
                          </a:solidFill>
                          <a:effectLst/>
                          <a:latin typeface="Segoe UI" panose="020B0502040204020203" pitchFamily="34" charset="0"/>
                          <a:ea typeface="Segoe UI" panose="020B0502040204020203" pitchFamily="34" charset="0"/>
                          <a:cs typeface="Segoe UI" panose="020B0502040204020203" pitchFamily="34" charset="0"/>
                        </a:rPr>
                        <a:t>+12</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$ 9 860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80512037"/>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Customer service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$ 593</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en-US" sz="12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-113</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$ 6 650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45656154"/>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Customer service spec.</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$ 350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$ 468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-118</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cs-CZ"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6 65</a:t>
                      </a:r>
                      <a:r>
                        <a:rPr lang="cs-CZ"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92746931"/>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Pre due group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$ 5 400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514245536"/>
                  </a:ext>
                </a:extLst>
              </a:tr>
              <a:tr h="216327">
                <a:tc>
                  <a:txBody>
                    <a:bodyPr/>
                    <a:lstStyle/>
                    <a:p>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Pre due specialist</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$ 340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ctr"/>
                      <a:r>
                        <a:rPr lang="is-IS" sz="12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$ 14 000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26843922"/>
                  </a:ext>
                </a:extLst>
              </a:tr>
              <a:tr h="216327">
                <a:tc>
                  <a:txBody>
                    <a:bodyPr/>
                    <a:lstStyle/>
                    <a:p>
                      <a:pPr algn="l"/>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Phone collection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$ 580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200" b="0" i="0" u="none" strike="noStrike" kern="1200"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-100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$ 4 400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29904482"/>
                  </a:ext>
                </a:extLst>
              </a:tr>
              <a:tr h="216327">
                <a:tc>
                  <a:txBody>
                    <a:bodyPr/>
                    <a:lstStyle/>
                    <a:p>
                      <a:pPr algn="l"/>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Phone collector</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$ 340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$ 498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200" b="0" i="0" u="none" strike="noStrike" kern="1200"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-158</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$ 15 240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35247959"/>
                  </a:ext>
                </a:extLst>
              </a:tr>
              <a:tr h="216327">
                <a:tc>
                  <a:txBody>
                    <a:bodyPr/>
                    <a:lstStyle/>
                    <a:p>
                      <a:pPr algn="l"/>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Field collection team lead</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$ 480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$ 564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is-IS" sz="1200" b="0" i="0" u="none" strike="noStrike" kern="1200"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-84</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$ 4 400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848701336"/>
                  </a:ext>
                </a:extLst>
              </a:tr>
              <a:tr h="216327">
                <a:tc>
                  <a:txBody>
                    <a:bodyPr/>
                    <a:lstStyle/>
                    <a:p>
                      <a:pPr algn="l"/>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Field collector</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$ 290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$ 345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is-IS" sz="1200" b="0" i="0" u="none" strike="noStrike" kern="1200" dirty="0">
                          <a:solidFill>
                            <a:srgbClr val="00B050"/>
                          </a:solidFill>
                          <a:effectLst/>
                          <a:latin typeface="Segoe UI" panose="020B0502040204020203" pitchFamily="34" charset="0"/>
                          <a:ea typeface="Segoe UI" panose="020B0502040204020203" pitchFamily="34" charset="0"/>
                          <a:cs typeface="Segoe UI" panose="020B0502040204020203" pitchFamily="34" charset="0"/>
                        </a:rPr>
                        <a:t>-55</a:t>
                      </a:r>
                      <a:endParaRPr lang="en-US" sz="1200" b="0" i="0" u="none" strike="noStrike" kern="1200" dirty="0">
                        <a:solidFill>
                          <a:srgbClr val="00B050"/>
                        </a:solidFill>
                        <a:effectLst/>
                        <a:latin typeface="Segoe UI" panose="020B0502040204020203" pitchFamily="34" charset="0"/>
                        <a:ea typeface="Segoe UI" panose="020B0502040204020203" pitchFamily="34" charset="0"/>
                        <a:cs typeface="Segoe UI" panose="020B0502040204020203"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fontAlgn="b"/>
                      <a:r>
                        <a:rPr lang="is-IS" sz="1200" kern="1200" dirty="0">
                          <a:solidFill>
                            <a:schemeClr val="tx1"/>
                          </a:solidFill>
                          <a:latin typeface="Segoe UI" panose="020B0502040204020203" pitchFamily="34" charset="0"/>
                          <a:ea typeface="Segoe UI" panose="020B0502040204020203" pitchFamily="34" charset="0"/>
                          <a:cs typeface="Segoe UI" panose="020B0502040204020203" pitchFamily="34" charset="0"/>
                        </a:rPr>
                        <a:t>$4 060</a:t>
                      </a:r>
                    </a:p>
                  </a:txBody>
                  <a:tcPr marL="12700" marR="12700" marT="1270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endParaRPr lang="en-US" sz="1100" dirty="0"/>
                    </a:p>
                  </a:txBody>
                  <a:tcP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64821819"/>
                  </a:ext>
                </a:extLst>
              </a:tr>
              <a:tr h="296378">
                <a:tc>
                  <a:txBody>
                    <a:bodyPr/>
                    <a:lstStyle/>
                    <a:p>
                      <a:pPr algn="r"/>
                      <a:r>
                        <a:rPr lang="en-US" sz="1200" kern="1200" dirty="0">
                          <a:solidFill>
                            <a:schemeClr val="tx1"/>
                          </a:solidFill>
                          <a:latin typeface="Segoe UI Semibold" panose="020B0702040204020203" pitchFamily="34" charset="0"/>
                          <a:ea typeface="Segoe UI" panose="020B0502040204020203" pitchFamily="34" charset="0"/>
                          <a:cs typeface="Segoe UI" panose="020B0502040204020203" pitchFamily="34" charset="0"/>
                        </a:rPr>
                        <a:t>Total:</a:t>
                      </a:r>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Semibold" panose="020B0702040204020203" pitchFamily="34" charset="0"/>
                          <a:ea typeface="Segoe UI" panose="020B0502040204020203" pitchFamily="34" charset="0"/>
                          <a:cs typeface="Segoe UI" panose="020B0502040204020203" pitchFamily="34" charset="0"/>
                        </a:rPr>
                        <a:t>$ 5 420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r>
                        <a:rPr lang="en-US" sz="1200" kern="1200" dirty="0">
                          <a:solidFill>
                            <a:schemeClr val="tx1"/>
                          </a:solidFill>
                          <a:latin typeface="Segoe UI Semibold" panose="020B0702040204020203" pitchFamily="34" charset="0"/>
                          <a:ea typeface="Segoe UI" panose="020B0502040204020203" pitchFamily="34" charset="0"/>
                          <a:cs typeface="Segoe UI" panose="020B0502040204020203" pitchFamily="34" charset="0"/>
                        </a:rPr>
                        <a:t>$ 5 055*</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200" dirty="0">
                        <a:latin typeface="Segoe UI Semibold" panose="020B0702040204020203" pitchFamily="34" charset="0"/>
                        <a:ea typeface="Segoe UI" panose="020B0502040204020203" pitchFamily="34" charset="0"/>
                        <a:cs typeface="Segoe UI" panose="020B0502040204020203"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r"/>
                      <a:r>
                        <a:rPr lang="en-US" sz="1200" kern="1200" dirty="0">
                          <a:solidFill>
                            <a:schemeClr val="tx1"/>
                          </a:solidFill>
                          <a:latin typeface="Segoe UI Semibold" panose="020B0702040204020203" pitchFamily="34" charset="0"/>
                          <a:ea typeface="Segoe UI" panose="020B0502040204020203" pitchFamily="34" charset="0"/>
                          <a:cs typeface="Segoe UI" panose="020B0502040204020203" pitchFamily="34" charset="0"/>
                        </a:rPr>
                        <a:t>$ 101 610</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a:endParaRPr lang="en-US" sz="1100" dirty="0">
                        <a:latin typeface="Segoe UI" panose="020B0502040204020203" pitchFamily="34" charset="0"/>
                        <a:ea typeface="Segoe UI" panose="020B0502040204020203" pitchFamily="34" charset="0"/>
                        <a:cs typeface="Segoe UI" panose="020B0502040204020203" pitchFamily="34" charset="0"/>
                      </a:endParaRPr>
                    </a:p>
                  </a:txBody>
                  <a:tcPr marB="36000">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0933746"/>
                  </a:ext>
                </a:extLst>
              </a:tr>
            </a:tbl>
          </a:graphicData>
        </a:graphic>
      </p:graphicFrame>
    </p:spTree>
    <p:extLst>
      <p:ext uri="{BB962C8B-B14F-4D97-AF65-F5344CB8AC3E}">
        <p14:creationId xmlns:p14="http://schemas.microsoft.com/office/powerpoint/2010/main" val="5143935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Largest banks in Myanmar: Domestic remittance</a:t>
            </a: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graphicFrame>
        <p:nvGraphicFramePr>
          <p:cNvPr id="13" name="Table 6"/>
          <p:cNvGraphicFramePr>
            <a:graphicFrameLocks noGrp="1"/>
          </p:cNvGraphicFramePr>
          <p:nvPr>
            <p:extLst>
              <p:ext uri="{D42A27DB-BD31-4B8C-83A1-F6EECF244321}">
                <p14:modId xmlns:p14="http://schemas.microsoft.com/office/powerpoint/2010/main" val="2571522031"/>
              </p:ext>
            </p:extLst>
          </p:nvPr>
        </p:nvGraphicFramePr>
        <p:xfrm>
          <a:off x="368968" y="1509564"/>
          <a:ext cx="8845369" cy="2107494"/>
        </p:xfrm>
        <a:graphic>
          <a:graphicData uri="http://schemas.openxmlformats.org/drawingml/2006/table">
            <a:tbl>
              <a:tblPr/>
              <a:tblGrid>
                <a:gridCol w="2076112">
                  <a:extLst>
                    <a:ext uri="{9D8B030D-6E8A-4147-A177-3AD203B41FA5}">
                      <a16:colId xmlns:a16="http://schemas.microsoft.com/office/drawing/2014/main" val="4139805946"/>
                    </a:ext>
                  </a:extLst>
                </a:gridCol>
                <a:gridCol w="899262">
                  <a:extLst>
                    <a:ext uri="{9D8B030D-6E8A-4147-A177-3AD203B41FA5}">
                      <a16:colId xmlns:a16="http://schemas.microsoft.com/office/drawing/2014/main" val="3658677688"/>
                    </a:ext>
                  </a:extLst>
                </a:gridCol>
                <a:gridCol w="1182102">
                  <a:extLst>
                    <a:ext uri="{9D8B030D-6E8A-4147-A177-3AD203B41FA5}">
                      <a16:colId xmlns:a16="http://schemas.microsoft.com/office/drawing/2014/main" val="3150603150"/>
                    </a:ext>
                  </a:extLst>
                </a:gridCol>
                <a:gridCol w="1182102">
                  <a:extLst>
                    <a:ext uri="{9D8B030D-6E8A-4147-A177-3AD203B41FA5}">
                      <a16:colId xmlns:a16="http://schemas.microsoft.com/office/drawing/2014/main" val="3870642849"/>
                    </a:ext>
                  </a:extLst>
                </a:gridCol>
                <a:gridCol w="1125691">
                  <a:extLst>
                    <a:ext uri="{9D8B030D-6E8A-4147-A177-3AD203B41FA5}">
                      <a16:colId xmlns:a16="http://schemas.microsoft.com/office/drawing/2014/main" val="3891287677"/>
                    </a:ext>
                  </a:extLst>
                </a:gridCol>
                <a:gridCol w="1190050">
                  <a:extLst>
                    <a:ext uri="{9D8B030D-6E8A-4147-A177-3AD203B41FA5}">
                      <a16:colId xmlns:a16="http://schemas.microsoft.com/office/drawing/2014/main" val="3059680388"/>
                    </a:ext>
                  </a:extLst>
                </a:gridCol>
                <a:gridCol w="1190050">
                  <a:extLst>
                    <a:ext uri="{9D8B030D-6E8A-4147-A177-3AD203B41FA5}">
                      <a16:colId xmlns:a16="http://schemas.microsoft.com/office/drawing/2014/main" val="359110912"/>
                    </a:ext>
                  </a:extLst>
                </a:gridCol>
              </a:tblGrid>
              <a:tr h="429748">
                <a:tc>
                  <a:txBody>
                    <a:bodyPr/>
                    <a:lstStyle/>
                    <a:p>
                      <a:pPr marL="0" algn="l" defTabSz="914400" rtl="0" eaLnBrk="1" fontAlgn="ctr" latinLnBrk="0" hangingPunct="1"/>
                      <a:r>
                        <a:rPr lang="en-US" sz="1400" b="1" kern="1200" dirty="0">
                          <a:solidFill>
                            <a:schemeClr val="lt1"/>
                          </a:solidFill>
                          <a:latin typeface="Segoe UI Semibold" panose="020B0702040204020203" pitchFamily="34" charset="0"/>
                          <a:ea typeface="+mn-ea"/>
                          <a:cs typeface="+mn-cs"/>
                        </a:rPr>
                        <a:t>Bank</a:t>
                      </a: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marL="0" algn="ctr" defTabSz="914400" rtl="0" eaLnBrk="1" fontAlgn="b" latinLnBrk="0" hangingPunct="1"/>
                      <a:r>
                        <a:rPr lang="en-US" sz="1400" b="1" kern="1200" dirty="0">
                          <a:solidFill>
                            <a:schemeClr val="lt1"/>
                          </a:solidFill>
                          <a:latin typeface="Segoe UI Semibold" panose="020B0702040204020203" pitchFamily="34" charset="0"/>
                          <a:ea typeface="+mn-ea"/>
                          <a:cs typeface="+mn-cs"/>
                        </a:rPr>
                        <a:t>YANGON</a:t>
                      </a:r>
                    </a:p>
                    <a:p>
                      <a:pPr marL="0" algn="ctr" defTabSz="914400" rtl="0" eaLnBrk="1" fontAlgn="b" latinLnBrk="0" hangingPunct="1"/>
                      <a:r>
                        <a:rPr lang="en-US" sz="1400" b="1" kern="1200" dirty="0">
                          <a:solidFill>
                            <a:schemeClr val="lt1"/>
                          </a:solidFill>
                          <a:latin typeface="Segoe UI Semibold" panose="020B0702040204020203" pitchFamily="34" charset="0"/>
                          <a:ea typeface="+mn-ea"/>
                          <a:cs typeface="+mn-cs"/>
                        </a:rPr>
                        <a:t>branches</a:t>
                      </a:r>
                    </a:p>
                  </a:txBody>
                  <a:tcPr marL="5809" marR="5809" marT="5809"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marL="0" algn="ctr" defTabSz="914400" rtl="0" eaLnBrk="1" fontAlgn="b" latinLnBrk="0" hangingPunct="1"/>
                      <a:r>
                        <a:rPr lang="en-US" sz="1400" b="1" kern="1200" dirty="0">
                          <a:solidFill>
                            <a:schemeClr val="lt1"/>
                          </a:solidFill>
                          <a:latin typeface="Segoe UI Semibold" panose="020B0702040204020203" pitchFamily="34" charset="0"/>
                          <a:ea typeface="+mn-ea"/>
                          <a:cs typeface="+mn-cs"/>
                        </a:rPr>
                        <a:t>MANDALAY</a:t>
                      </a:r>
                    </a:p>
                    <a:p>
                      <a:pPr marL="0" algn="ctr" defTabSz="914400" rtl="0" eaLnBrk="1" fontAlgn="b" latinLnBrk="0" hangingPunct="1"/>
                      <a:r>
                        <a:rPr lang="en-US" sz="1400" b="1" kern="1200" dirty="0">
                          <a:solidFill>
                            <a:schemeClr val="lt1"/>
                          </a:solidFill>
                          <a:latin typeface="Segoe UI Semibold" panose="020B0702040204020203" pitchFamily="34" charset="0"/>
                          <a:ea typeface="+mn-ea"/>
                          <a:cs typeface="+mn-cs"/>
                        </a:rPr>
                        <a:t>branches</a:t>
                      </a:r>
                    </a:p>
                  </a:txBody>
                  <a:tcPr marL="5809" marR="5809" marT="5809"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marL="0" algn="ctr" defTabSz="914400" rtl="0" eaLnBrk="1" fontAlgn="b" latinLnBrk="0" hangingPunct="1"/>
                      <a:r>
                        <a:rPr lang="en-US" sz="1400" b="1" kern="1200" dirty="0">
                          <a:solidFill>
                            <a:schemeClr val="lt1"/>
                          </a:solidFill>
                          <a:latin typeface="Segoe UI Semibold" panose="020B0702040204020203" pitchFamily="34" charset="0"/>
                          <a:ea typeface="+mn-ea"/>
                          <a:cs typeface="+mn-cs"/>
                        </a:rPr>
                        <a:t>Naypyidaw </a:t>
                      </a:r>
                    </a:p>
                    <a:p>
                      <a:pPr marL="0" algn="ctr" defTabSz="914400" rtl="0" eaLnBrk="1" fontAlgn="b" latinLnBrk="0" hangingPunct="1"/>
                      <a:r>
                        <a:rPr lang="en-US" sz="1400" b="1" kern="1200" dirty="0">
                          <a:solidFill>
                            <a:schemeClr val="lt1"/>
                          </a:solidFill>
                          <a:latin typeface="Segoe UI Semibold" panose="020B0702040204020203" pitchFamily="34" charset="0"/>
                          <a:ea typeface="+mn-ea"/>
                          <a:cs typeface="+mn-cs"/>
                        </a:rPr>
                        <a:t>branches</a:t>
                      </a:r>
                    </a:p>
                  </a:txBody>
                  <a:tcPr marL="5809" marR="5809" marT="5809"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marL="0" algn="ctr" defTabSz="914400" rtl="0" eaLnBrk="1" fontAlgn="b" latinLnBrk="0" hangingPunct="1"/>
                      <a:r>
                        <a:rPr lang="en-US" sz="1400" b="1" kern="1200" dirty="0">
                          <a:solidFill>
                            <a:schemeClr val="lt1"/>
                          </a:solidFill>
                          <a:latin typeface="Segoe UI Semibold" panose="020B0702040204020203" pitchFamily="34" charset="0"/>
                          <a:ea typeface="+mn-ea"/>
                          <a:cs typeface="+mn-cs"/>
                        </a:rPr>
                        <a:t>Total</a:t>
                      </a:r>
                    </a:p>
                  </a:txBody>
                  <a:tcPr marL="5809" marR="5809" marT="5809"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marL="0" algn="ctr" defTabSz="914400" rtl="0" eaLnBrk="1" fontAlgn="b" latinLnBrk="0" hangingPunct="1"/>
                      <a:r>
                        <a:rPr lang="en-US" sz="1400" b="1" kern="1200" dirty="0">
                          <a:solidFill>
                            <a:schemeClr val="lt1"/>
                          </a:solidFill>
                          <a:latin typeface="Segoe UI Semibold" panose="020B0702040204020203" pitchFamily="34" charset="0"/>
                          <a:ea typeface="+mn-ea"/>
                          <a:cs typeface="+mn-cs"/>
                        </a:rPr>
                        <a:t>% of total </a:t>
                      </a:r>
                    </a:p>
                    <a:p>
                      <a:pPr marL="0" algn="ctr" defTabSz="914400" rtl="0" eaLnBrk="1" fontAlgn="b" latinLnBrk="0" hangingPunct="1"/>
                      <a:r>
                        <a:rPr lang="en-US" sz="1400" b="1" kern="1200" dirty="0">
                          <a:solidFill>
                            <a:schemeClr val="lt1"/>
                          </a:solidFill>
                          <a:latin typeface="Segoe UI Semibold" panose="020B0702040204020203" pitchFamily="34" charset="0"/>
                          <a:ea typeface="+mn-ea"/>
                          <a:cs typeface="+mn-cs"/>
                        </a:rPr>
                        <a:t>branches</a:t>
                      </a:r>
                    </a:p>
                  </a:txBody>
                  <a:tcPr marL="5809" marR="5809" marT="5809"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marL="0" algn="ctr" defTabSz="914400" rtl="0" eaLnBrk="1" fontAlgn="b" latinLnBrk="0" hangingPunct="1"/>
                      <a:r>
                        <a:rPr lang="en-US" sz="1400" b="1" kern="1200" dirty="0">
                          <a:solidFill>
                            <a:schemeClr val="lt1"/>
                          </a:solidFill>
                          <a:latin typeface="Segoe UI Semibold" panose="020B0702040204020203" pitchFamily="34" charset="0"/>
                          <a:ea typeface="+mn-ea"/>
                          <a:cs typeface="+mn-cs"/>
                        </a:rPr>
                        <a:t>Total network branches across the country</a:t>
                      </a:r>
                    </a:p>
                  </a:txBody>
                  <a:tcPr marL="5809" marR="5809" marT="5809"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3908483348"/>
                  </a:ext>
                </a:extLst>
              </a:tr>
              <a:tr h="216327">
                <a:tc>
                  <a:txBody>
                    <a:bodyPr/>
                    <a:lstStyle/>
                    <a:p>
                      <a:pPr marL="0" algn="l" defTabSz="914400" rtl="0" eaLnBrk="1" fontAlgn="b" latinLnBrk="0" hangingPunct="1"/>
                      <a:r>
                        <a:rPr lang="en-US" sz="1600" b="0" kern="1200" dirty="0">
                          <a:solidFill>
                            <a:schemeClr val="dk1"/>
                          </a:solidFill>
                          <a:latin typeface="Segoe UI Semibold" panose="020B0702040204020203" pitchFamily="34" charset="0"/>
                          <a:ea typeface="+mn-ea"/>
                          <a:cs typeface="+mn-cs"/>
                        </a:rPr>
                        <a:t>KBZ Bank</a:t>
                      </a:r>
                    </a:p>
                  </a:txBody>
                  <a:tcPr marL="5809" marR="5809" marT="5809"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146</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95</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8</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249</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64%</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391</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759830375"/>
                  </a:ext>
                </a:extLst>
              </a:tr>
              <a:tr h="216327">
                <a:tc>
                  <a:txBody>
                    <a:bodyPr/>
                    <a:lstStyle/>
                    <a:p>
                      <a:pPr marL="0" algn="l" defTabSz="914400" rtl="0" eaLnBrk="1" fontAlgn="b" latinLnBrk="0" hangingPunct="1"/>
                      <a:r>
                        <a:rPr lang="en-US" sz="1600" b="0" kern="1200" dirty="0">
                          <a:solidFill>
                            <a:schemeClr val="dk1"/>
                          </a:solidFill>
                          <a:latin typeface="Segoe UI Semibold" panose="020B0702040204020203" pitchFamily="34" charset="0"/>
                          <a:ea typeface="+mn-ea"/>
                          <a:cs typeface="+mn-cs"/>
                        </a:rPr>
                        <a:t>CB Bank</a:t>
                      </a:r>
                    </a:p>
                  </a:txBody>
                  <a:tcPr marL="5809" marR="5809" marT="5809"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74</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36</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7</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117</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73%</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161</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32950556"/>
                  </a:ext>
                </a:extLst>
              </a:tr>
              <a:tr h="216327">
                <a:tc>
                  <a:txBody>
                    <a:bodyPr/>
                    <a:lstStyle/>
                    <a:p>
                      <a:pPr marL="0" algn="l" defTabSz="914400" rtl="0" eaLnBrk="1" fontAlgn="b" latinLnBrk="0" hangingPunct="1"/>
                      <a:r>
                        <a:rPr lang="en-US" sz="1600" b="0" kern="1200" dirty="0">
                          <a:solidFill>
                            <a:schemeClr val="dk1"/>
                          </a:solidFill>
                          <a:latin typeface="Segoe UI Semibold" panose="020B0702040204020203" pitchFamily="34" charset="0"/>
                          <a:ea typeface="+mn-ea"/>
                          <a:cs typeface="+mn-cs"/>
                        </a:rPr>
                        <a:t>AYA Bank</a:t>
                      </a:r>
                    </a:p>
                  </a:txBody>
                  <a:tcPr marL="5809" marR="5809" marT="5809"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66</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25</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5</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96</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61%</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157</a:t>
                      </a: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36399750"/>
                  </a:ext>
                </a:extLst>
              </a:tr>
              <a:tr h="216327">
                <a:tc>
                  <a:txBody>
                    <a:bodyPr/>
                    <a:lstStyle/>
                    <a:p>
                      <a:pPr marL="0" algn="l" defTabSz="914400" rtl="0" eaLnBrk="1" fontAlgn="b" latinLnBrk="0" hangingPunct="1"/>
                      <a:r>
                        <a:rPr lang="en-US" sz="1600" b="0" kern="1200" dirty="0">
                          <a:solidFill>
                            <a:schemeClr val="dk1"/>
                          </a:solidFill>
                          <a:latin typeface="Segoe UI Semibold" panose="020B0702040204020203" pitchFamily="34" charset="0"/>
                          <a:ea typeface="+mn-ea"/>
                          <a:cs typeface="+mn-cs"/>
                        </a:rPr>
                        <a:t>MAB Bank</a:t>
                      </a:r>
                    </a:p>
                  </a:txBody>
                  <a:tcPr marL="5809" marR="5809" marT="5809"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21</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8</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3</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32</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42%</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77</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180512037"/>
                  </a:ext>
                </a:extLst>
              </a:tr>
              <a:tr h="216327">
                <a:tc>
                  <a:txBody>
                    <a:bodyPr/>
                    <a:lstStyle/>
                    <a:p>
                      <a:pPr marL="0" algn="l" defTabSz="914400" rtl="0" eaLnBrk="1" fontAlgn="b" latinLnBrk="0" hangingPunct="1"/>
                      <a:r>
                        <a:rPr lang="en-US" sz="1600" b="0" kern="1200" dirty="0">
                          <a:solidFill>
                            <a:schemeClr val="dk1"/>
                          </a:solidFill>
                          <a:latin typeface="Segoe UI Semibold" panose="020B0702040204020203" pitchFamily="34" charset="0"/>
                          <a:ea typeface="+mn-ea"/>
                          <a:cs typeface="+mn-cs"/>
                        </a:rPr>
                        <a:t>GT Bank</a:t>
                      </a:r>
                    </a:p>
                  </a:txBody>
                  <a:tcPr marL="5809" marR="5809" marT="5809"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22</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10</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4</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36</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30%</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rPr>
                        <a:t>120</a:t>
                      </a:r>
                      <a:endParaRPr lang="ru-RU" sz="1600" kern="1200" dirty="0">
                        <a:solidFill>
                          <a:schemeClr val="dk1"/>
                        </a:solidFill>
                        <a:latin typeface="Segoe UI" panose="020B0502040204020203" pitchFamily="34" charset="0"/>
                        <a:ea typeface="Segoe UI" panose="020B0502040204020203" pitchFamily="34" charset="0"/>
                        <a:cs typeface="Segoe UI" panose="020B0502040204020203" pitchFamily="34" charset="0"/>
                      </a:endParaRPr>
                    </a:p>
                  </a:txBody>
                  <a:tcPr marL="5809" marR="5809" marT="5809"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45656154"/>
                  </a:ext>
                </a:extLst>
              </a:tr>
            </a:tbl>
          </a:graphicData>
        </a:graphic>
      </p:graphicFrame>
      <p:sp>
        <p:nvSpPr>
          <p:cNvPr id="8" name="Прямоугольник 3"/>
          <p:cNvSpPr/>
          <p:nvPr/>
        </p:nvSpPr>
        <p:spPr>
          <a:xfrm>
            <a:off x="368968" y="3891380"/>
            <a:ext cx="9647229" cy="2800767"/>
          </a:xfrm>
          <a:prstGeom prst="rect">
            <a:avLst/>
          </a:prstGeom>
        </p:spPr>
        <p:txBody>
          <a:bodyPr wrap="square">
            <a:spAutoFit/>
          </a:bodyPr>
          <a:lstStyle/>
          <a:p>
            <a:r>
              <a:rPr lang="en-US" sz="1600" dirty="0">
                <a:latin typeface="Segoe UI Semibold" panose="020B0702040204020203" pitchFamily="34" charset="0"/>
                <a:ea typeface="Segoe UI" panose="020B0502040204020203" pitchFamily="34" charset="0"/>
                <a:cs typeface="Segoe UI" panose="020B0502040204020203" pitchFamily="34" charset="0"/>
              </a:rPr>
              <a:t>Bank`s domestic remittance: </a:t>
            </a:r>
          </a:p>
          <a:p>
            <a:pPr marL="285750" indent="-285750">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possible to send money to an individual without opening an account</a:t>
            </a:r>
          </a:p>
          <a:p>
            <a:pPr marL="285750" indent="-285750">
              <a:buFont typeface="Arial" panose="020B0604020202020204" pitchFamily="34" charset="0"/>
              <a:buChar char="•"/>
            </a:pPr>
            <a:r>
              <a:rPr lang="en-US" sz="1600" dirty="0">
                <a:latin typeface="Segoe UI" panose="020B0502040204020203" pitchFamily="34" charset="0"/>
                <a:ea typeface="Segoe UI" panose="020B0502040204020203" pitchFamily="34" charset="0"/>
                <a:cs typeface="Segoe UI" panose="020B0502040204020203" pitchFamily="34" charset="0"/>
              </a:rPr>
              <a:t>possible to send money to any branch of bank (average time to open bank account – 30 minutes )</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If there was now withdrawal, the money can be </a:t>
            </a:r>
            <a:r>
              <a:rPr lang="en-US" sz="1600" dirty="0">
                <a:latin typeface="Segoe UI" panose="020B0502040204020203" pitchFamily="34" charset="0"/>
                <a:ea typeface="Segoe UI" panose="020B0502040204020203" pitchFamily="34" charset="0"/>
                <a:cs typeface="Segoe UI" panose="020B0502040204020203" pitchFamily="34" charset="0"/>
              </a:rPr>
              <a:t>return back to sender</a:t>
            </a:r>
          </a:p>
          <a:p>
            <a:pPr marL="285750" indent="-285750">
              <a:buFontTx/>
              <a:buChar char="-"/>
            </a:pPr>
            <a:endParaRPr lang="en-US" sz="1600" dirty="0">
              <a:latin typeface="Segoe UI" panose="020B0502040204020203" pitchFamily="34" charset="0"/>
              <a:ea typeface="Segoe UI" panose="020B0502040204020203" pitchFamily="34" charset="0"/>
              <a:cs typeface="Segoe UI" panose="020B0502040204020203" pitchFamily="34" charset="0"/>
            </a:endParaRPr>
          </a:p>
          <a:p>
            <a:r>
              <a:rPr lang="en-US" sz="1600" dirty="0">
                <a:latin typeface="Segoe UI Semibold" panose="020B0702040204020203" pitchFamily="34" charset="0"/>
                <a:ea typeface="Segoe UI" panose="020B0502040204020203" pitchFamily="34" charset="0"/>
                <a:cs typeface="Segoe UI" panose="020B0502040204020203" pitchFamily="34" charset="0"/>
              </a:rPr>
              <a:t>KYC: </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Full Name of receiver</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Home address </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NRC number (passport)</a:t>
            </a:r>
          </a:p>
          <a:p>
            <a:pPr marL="285750" indent="-285750">
              <a:buFont typeface="Arial" panose="020B0604020202020204" pitchFamily="34" charset="0"/>
              <a:buChar char="•"/>
            </a:pPr>
            <a:r>
              <a:rPr lang="en-US" sz="1600" dirty="0">
                <a:solidFill>
                  <a:srgbClr val="000000"/>
                </a:solidFill>
                <a:latin typeface="Segoe UI" panose="020B0502040204020203" pitchFamily="34" charset="0"/>
                <a:ea typeface="Segoe UI" panose="020B0502040204020203" pitchFamily="34" charset="0"/>
                <a:cs typeface="Segoe UI" panose="020B0502040204020203" pitchFamily="34" charset="0"/>
              </a:rPr>
              <a:t>Phone number</a:t>
            </a:r>
            <a:r>
              <a:rPr lang="en-US" sz="1600" dirty="0">
                <a:latin typeface="Segoe UI" panose="020B0502040204020203" pitchFamily="34" charset="0"/>
                <a:ea typeface="Segoe UI" panose="020B0502040204020203" pitchFamily="34" charset="0"/>
                <a:cs typeface="Segoe UI" panose="020B0502040204020203" pitchFamily="34" charset="0"/>
              </a:rPr>
              <a:t> </a:t>
            </a:r>
          </a:p>
          <a:p>
            <a:endParaRPr lang="en-US" sz="1600" dirty="0">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3"/>
          <a:stretch>
            <a:fillRect/>
          </a:stretch>
        </p:blipFill>
        <p:spPr>
          <a:xfrm>
            <a:off x="9362104" y="1411786"/>
            <a:ext cx="2109096" cy="4613647"/>
          </a:xfrm>
          <a:prstGeom prst="rect">
            <a:avLst/>
          </a:prstGeom>
        </p:spPr>
      </p:pic>
    </p:spTree>
    <p:extLst>
      <p:ext uri="{BB962C8B-B14F-4D97-AF65-F5344CB8AC3E}">
        <p14:creationId xmlns:p14="http://schemas.microsoft.com/office/powerpoint/2010/main" val="24789679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Governing bodies in Myanmar | Structure</a:t>
            </a: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sp>
        <p:nvSpPr>
          <p:cNvPr id="11" name="Rectangle 14"/>
          <p:cNvSpPr/>
          <p:nvPr/>
        </p:nvSpPr>
        <p:spPr>
          <a:xfrm>
            <a:off x="2970793" y="6262972"/>
            <a:ext cx="3182426" cy="4661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MFIs</a:t>
            </a:r>
          </a:p>
        </p:txBody>
      </p:sp>
      <p:sp>
        <p:nvSpPr>
          <p:cNvPr id="12" name="Rectangle 14"/>
          <p:cNvSpPr/>
          <p:nvPr/>
        </p:nvSpPr>
        <p:spPr>
          <a:xfrm>
            <a:off x="9045526" y="1944708"/>
            <a:ext cx="1828347"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Prime Minister of Yangon region</a:t>
            </a:r>
          </a:p>
        </p:txBody>
      </p:sp>
      <p:sp>
        <p:nvSpPr>
          <p:cNvPr id="14" name="Rectangle 14"/>
          <p:cNvSpPr/>
          <p:nvPr/>
        </p:nvSpPr>
        <p:spPr>
          <a:xfrm>
            <a:off x="7482802" y="3111769"/>
            <a:ext cx="1242440" cy="6841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Financial companies</a:t>
            </a:r>
          </a:p>
        </p:txBody>
      </p:sp>
      <p:sp>
        <p:nvSpPr>
          <p:cNvPr id="15" name="Rectangle 14"/>
          <p:cNvSpPr/>
          <p:nvPr/>
        </p:nvSpPr>
        <p:spPr>
          <a:xfrm>
            <a:off x="6473502" y="3111769"/>
            <a:ext cx="861884" cy="6841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Banks</a:t>
            </a:r>
          </a:p>
        </p:txBody>
      </p:sp>
      <p:sp>
        <p:nvSpPr>
          <p:cNvPr id="16" name="Rectangle 14"/>
          <p:cNvSpPr/>
          <p:nvPr/>
        </p:nvSpPr>
        <p:spPr>
          <a:xfrm>
            <a:off x="6473502" y="1944708"/>
            <a:ext cx="2251740" cy="9939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Central bank of Myanmar</a:t>
            </a:r>
          </a:p>
        </p:txBody>
      </p:sp>
      <p:sp>
        <p:nvSpPr>
          <p:cNvPr id="17" name="Rectangle 14"/>
          <p:cNvSpPr/>
          <p:nvPr/>
        </p:nvSpPr>
        <p:spPr>
          <a:xfrm>
            <a:off x="2970791" y="1944708"/>
            <a:ext cx="3182428"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Ministry of planning and Finance</a:t>
            </a:r>
          </a:p>
        </p:txBody>
      </p:sp>
      <p:sp>
        <p:nvSpPr>
          <p:cNvPr id="18" name="Rectangle 14"/>
          <p:cNvSpPr/>
          <p:nvPr/>
        </p:nvSpPr>
        <p:spPr>
          <a:xfrm>
            <a:off x="886265" y="1410621"/>
            <a:ext cx="9987608" cy="389355"/>
          </a:xfrm>
          <a:prstGeom prst="rect">
            <a:avLst/>
          </a:prstGeom>
          <a:gradFill flip="none" rotWithShape="1">
            <a:gsLst>
              <a:gs pos="0">
                <a:srgbClr val="2172BD"/>
              </a:gs>
              <a:gs pos="100000">
                <a:srgbClr val="40A8EE"/>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Segoe UI Semibold" panose="020B0702040204020203" pitchFamily="34" charset="0"/>
              </a:rPr>
              <a:t>President</a:t>
            </a:r>
          </a:p>
        </p:txBody>
      </p:sp>
      <p:sp>
        <p:nvSpPr>
          <p:cNvPr id="19" name="Rectangle 14"/>
          <p:cNvSpPr/>
          <p:nvPr/>
        </p:nvSpPr>
        <p:spPr>
          <a:xfrm>
            <a:off x="2970790" y="3111768"/>
            <a:ext cx="3182428" cy="6841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Segoe UI Semibold" panose="020B0702040204020203" pitchFamily="34" charset="0"/>
              </a:rPr>
              <a:t>Financial Regulatory Department (FRD)</a:t>
            </a:r>
            <a:endParaRPr lang="en-US" sz="1400" dirty="0">
              <a:latin typeface="Segoe UI Semibold" panose="020B0702040204020203" pitchFamily="34" charset="0"/>
            </a:endParaRPr>
          </a:p>
        </p:txBody>
      </p:sp>
      <p:sp>
        <p:nvSpPr>
          <p:cNvPr id="20" name="Rectangle 19"/>
          <p:cNvSpPr/>
          <p:nvPr/>
        </p:nvSpPr>
        <p:spPr>
          <a:xfrm>
            <a:off x="2970790" y="5107598"/>
            <a:ext cx="3182428"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Segoe UI Semibold" panose="020B0702040204020203" pitchFamily="34" charset="0"/>
              </a:rPr>
              <a:t>Microfinance Supervisory committee</a:t>
            </a:r>
            <a:endParaRPr lang="en-US" sz="1400" dirty="0">
              <a:solidFill>
                <a:schemeClr val="tx1"/>
              </a:solidFill>
              <a:latin typeface="Segoe UI Semibold" panose="020B0702040204020203" pitchFamily="34" charset="0"/>
            </a:endParaRPr>
          </a:p>
        </p:txBody>
      </p:sp>
      <p:sp>
        <p:nvSpPr>
          <p:cNvPr id="21" name="Rectangle 14"/>
          <p:cNvSpPr/>
          <p:nvPr/>
        </p:nvSpPr>
        <p:spPr>
          <a:xfrm>
            <a:off x="4888218" y="3952224"/>
            <a:ext cx="1265000"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Segoe UI Semibold" panose="020B0702040204020203" pitchFamily="34" charset="0"/>
              </a:rPr>
              <a:t>Microfinance Supervisory Bureau</a:t>
            </a:r>
          </a:p>
        </p:txBody>
      </p:sp>
      <p:sp>
        <p:nvSpPr>
          <p:cNvPr id="22" name="Rectangle 14"/>
          <p:cNvSpPr/>
          <p:nvPr/>
        </p:nvSpPr>
        <p:spPr>
          <a:xfrm>
            <a:off x="888382" y="3111768"/>
            <a:ext cx="1762126" cy="6841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Segoe UI Semibold" panose="020B0702040204020203" pitchFamily="34" charset="0"/>
              </a:rPr>
              <a:t>Co-op department</a:t>
            </a:r>
          </a:p>
        </p:txBody>
      </p:sp>
      <p:sp>
        <p:nvSpPr>
          <p:cNvPr id="23" name="Rectangle 14"/>
          <p:cNvSpPr/>
          <p:nvPr/>
        </p:nvSpPr>
        <p:spPr>
          <a:xfrm>
            <a:off x="2970791" y="3952224"/>
            <a:ext cx="1803794"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0000"/>
                </a:solidFill>
                <a:latin typeface="Segoe UI Semibold" panose="020B0702040204020203" pitchFamily="34" charset="0"/>
              </a:rPr>
              <a:t>Rural Development and Poverty Reduction Working Committee </a:t>
            </a:r>
            <a:endParaRPr lang="en-US" sz="1400" dirty="0">
              <a:latin typeface="Segoe UI Semibold" panose="020B0702040204020203" pitchFamily="34" charset="0"/>
            </a:endParaRPr>
          </a:p>
        </p:txBody>
      </p:sp>
      <p:sp>
        <p:nvSpPr>
          <p:cNvPr id="24" name="Rectangle 14"/>
          <p:cNvSpPr/>
          <p:nvPr/>
        </p:nvSpPr>
        <p:spPr>
          <a:xfrm>
            <a:off x="9045526" y="3111769"/>
            <a:ext cx="1829463" cy="68412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Yangon mayor</a:t>
            </a:r>
          </a:p>
        </p:txBody>
      </p:sp>
      <p:sp>
        <p:nvSpPr>
          <p:cNvPr id="25" name="Rectangle 14"/>
          <p:cNvSpPr/>
          <p:nvPr/>
        </p:nvSpPr>
        <p:spPr>
          <a:xfrm>
            <a:off x="9040780" y="3952224"/>
            <a:ext cx="1833093"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Yangon City Development Committee (YCDC)</a:t>
            </a:r>
          </a:p>
        </p:txBody>
      </p:sp>
      <p:sp>
        <p:nvSpPr>
          <p:cNvPr id="26" name="Rectangle 14"/>
          <p:cNvSpPr/>
          <p:nvPr/>
        </p:nvSpPr>
        <p:spPr>
          <a:xfrm>
            <a:off x="9045526" y="5119285"/>
            <a:ext cx="1834209" cy="6127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Pawnshops</a:t>
            </a:r>
          </a:p>
        </p:txBody>
      </p:sp>
      <p:sp>
        <p:nvSpPr>
          <p:cNvPr id="27" name="Rectangle 14"/>
          <p:cNvSpPr/>
          <p:nvPr/>
        </p:nvSpPr>
        <p:spPr>
          <a:xfrm>
            <a:off x="886265" y="1944708"/>
            <a:ext cx="1764243" cy="101073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Agricultural, Livestock and Irrigation Ministry</a:t>
            </a:r>
          </a:p>
        </p:txBody>
      </p:sp>
      <p:sp>
        <p:nvSpPr>
          <p:cNvPr id="28" name="Rectangle 14"/>
          <p:cNvSpPr/>
          <p:nvPr/>
        </p:nvSpPr>
        <p:spPr>
          <a:xfrm>
            <a:off x="888382" y="3952222"/>
            <a:ext cx="1762126" cy="46615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Segoe UI Semibold" panose="020B0702040204020203" pitchFamily="34" charset="0"/>
              </a:rPr>
              <a:t>Co-operatives</a:t>
            </a:r>
          </a:p>
        </p:txBody>
      </p:sp>
    </p:spTree>
    <p:extLst>
      <p:ext uri="{BB962C8B-B14F-4D97-AF65-F5344CB8AC3E}">
        <p14:creationId xmlns:p14="http://schemas.microsoft.com/office/powerpoint/2010/main" val="1870654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Online marketing toolkit: Local Display network</a:t>
            </a: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sp>
        <p:nvSpPr>
          <p:cNvPr id="6" name="Rectangle 5"/>
          <p:cNvSpPr/>
          <p:nvPr/>
        </p:nvSpPr>
        <p:spPr>
          <a:xfrm>
            <a:off x="5976095" y="1581758"/>
            <a:ext cx="5121395" cy="4339650"/>
          </a:xfrm>
          <a:prstGeom prst="rect">
            <a:avLst/>
          </a:prstGeom>
        </p:spPr>
        <p:txBody>
          <a:bodyPr wrap="square" anchor="t">
            <a:spAutoFit/>
          </a:bodyPr>
          <a:lstStyle/>
          <a:p>
            <a:r>
              <a:rPr lang="en-US" sz="2000" dirty="0">
                <a:latin typeface="Segoe UI Semibold" panose="020B0702040204020203" pitchFamily="34" charset="0"/>
                <a:ea typeface="Segoe UI" panose="020B0502040204020203" pitchFamily="34" charset="0"/>
                <a:cs typeface="Segoe UI" panose="020B0502040204020203" pitchFamily="34" charset="0"/>
              </a:rPr>
              <a:t>Text &amp; Banner Ad Targeting Opportunitie</a:t>
            </a:r>
            <a:r>
              <a:rPr lang="en-US" sz="2000" b="1" dirty="0">
                <a:latin typeface="Segoe UI" panose="020B0502040204020203" pitchFamily="34" charset="0"/>
                <a:ea typeface="Segoe UI" panose="020B0502040204020203" pitchFamily="34" charset="0"/>
                <a:cs typeface="Segoe UI" panose="020B0502040204020203" pitchFamily="34" charset="0"/>
              </a:rPr>
              <a:t>s</a:t>
            </a:r>
          </a:p>
          <a:p>
            <a:r>
              <a:rPr lang="en-US" sz="1400" dirty="0">
                <a:latin typeface="Segoe UI" panose="020B0502040204020203" pitchFamily="34" charset="0"/>
                <a:ea typeface="Segoe UI" panose="020B0502040204020203" pitchFamily="34" charset="0"/>
                <a:cs typeface="Segoe UI" panose="020B0502040204020203" pitchFamily="34" charset="0"/>
              </a:rPr>
              <a:t>Audiences on the </a:t>
            </a:r>
            <a:r>
              <a:rPr lang="en-US" sz="1400" dirty="0">
                <a:solidFill>
                  <a:srgbClr val="40A8EE"/>
                </a:solidFill>
                <a:latin typeface="Segoe UI Semibold" panose="020B0702040204020203" pitchFamily="34" charset="0"/>
                <a:ea typeface="Segoe UI" panose="020B0502040204020203" pitchFamily="34" charset="0"/>
                <a:cs typeface="Segoe UI" panose="020B0502040204020203" pitchFamily="34" charset="0"/>
              </a:rPr>
              <a:t>Local Display Network </a:t>
            </a:r>
            <a:r>
              <a:rPr lang="en-US" sz="1400" dirty="0">
                <a:latin typeface="Segoe UI" panose="020B0502040204020203" pitchFamily="34" charset="0"/>
                <a:ea typeface="Segoe UI" panose="020B0502040204020203" pitchFamily="34" charset="0"/>
                <a:cs typeface="Segoe UI" panose="020B0502040204020203" pitchFamily="34" charset="0"/>
              </a:rPr>
              <a:t>are targeted using:</a:t>
            </a:r>
          </a:p>
          <a:p>
            <a:r>
              <a:rPr lang="en-US" sz="1600" dirty="0">
                <a:latin typeface="Segoe UI" panose="020B0502040204020203" pitchFamily="34" charset="0"/>
                <a:ea typeface="Segoe UI" panose="020B0502040204020203" pitchFamily="34" charset="0"/>
                <a:cs typeface="Segoe UI" panose="020B0502040204020203" pitchFamily="34" charset="0"/>
              </a:rPr>
              <a:t>• Keywords</a:t>
            </a:r>
          </a:p>
          <a:p>
            <a:r>
              <a:rPr lang="en-US" sz="1600" dirty="0">
                <a:latin typeface="Segoe UI" panose="020B0502040204020203" pitchFamily="34" charset="0"/>
                <a:ea typeface="Segoe UI" panose="020B0502040204020203" pitchFamily="34" charset="0"/>
                <a:cs typeface="Segoe UI" panose="020B0502040204020203" pitchFamily="34" charset="0"/>
              </a:rPr>
              <a:t>• Topics</a:t>
            </a:r>
          </a:p>
          <a:p>
            <a:r>
              <a:rPr lang="en-US" sz="1600" dirty="0">
                <a:latin typeface="Segoe UI" panose="020B0502040204020203" pitchFamily="34" charset="0"/>
                <a:ea typeface="Segoe UI" panose="020B0502040204020203" pitchFamily="34" charset="0"/>
                <a:cs typeface="Segoe UI" panose="020B0502040204020203" pitchFamily="34" charset="0"/>
              </a:rPr>
              <a:t>• Interests</a:t>
            </a:r>
          </a:p>
          <a:p>
            <a:r>
              <a:rPr lang="en-US" sz="1600" dirty="0">
                <a:latin typeface="Segoe UI" panose="020B0502040204020203" pitchFamily="34" charset="0"/>
                <a:ea typeface="Segoe UI" panose="020B0502040204020203" pitchFamily="34" charset="0"/>
                <a:cs typeface="Segoe UI" panose="020B0502040204020203" pitchFamily="34" charset="0"/>
              </a:rPr>
              <a:t>• Age</a:t>
            </a:r>
          </a:p>
          <a:p>
            <a:r>
              <a:rPr lang="en-US" sz="1600" dirty="0">
                <a:latin typeface="Segoe UI" panose="020B0502040204020203" pitchFamily="34" charset="0"/>
                <a:ea typeface="Segoe UI" panose="020B0502040204020203" pitchFamily="34" charset="0"/>
                <a:cs typeface="Segoe UI" panose="020B0502040204020203" pitchFamily="34" charset="0"/>
              </a:rPr>
              <a:t>• Gender</a:t>
            </a:r>
          </a:p>
          <a:p>
            <a:r>
              <a:rPr lang="en-US" sz="1600" dirty="0">
                <a:latin typeface="Segoe UI" panose="020B0502040204020203" pitchFamily="34" charset="0"/>
                <a:ea typeface="Segoe UI" panose="020B0502040204020203" pitchFamily="34" charset="0"/>
                <a:cs typeface="Segoe UI" panose="020B0502040204020203" pitchFamily="34" charset="0"/>
              </a:rPr>
              <a:t>• Devices</a:t>
            </a:r>
          </a:p>
          <a:p>
            <a:r>
              <a:rPr lang="en-US" sz="1600" dirty="0">
                <a:latin typeface="Segoe UI" panose="020B0502040204020203" pitchFamily="34" charset="0"/>
                <a:ea typeface="Segoe UI" panose="020B0502040204020203" pitchFamily="34" charset="0"/>
                <a:cs typeface="Segoe UI" panose="020B0502040204020203" pitchFamily="34" charset="0"/>
              </a:rPr>
              <a:t>• Language</a:t>
            </a:r>
          </a:p>
          <a:p>
            <a:r>
              <a:rPr lang="en-US" sz="1600" dirty="0">
                <a:latin typeface="Segoe UI" panose="020B0502040204020203" pitchFamily="34" charset="0"/>
                <a:ea typeface="Segoe UI" panose="020B0502040204020203" pitchFamily="34" charset="0"/>
                <a:cs typeface="Segoe UI" panose="020B0502040204020203" pitchFamily="34" charset="0"/>
              </a:rPr>
              <a:t>• Location (Country, State, City)</a:t>
            </a:r>
          </a:p>
          <a:p>
            <a:endParaRPr lang="en-US" sz="1400" b="1" dirty="0">
              <a:latin typeface="Segoe UI" panose="020B0502040204020203" pitchFamily="34" charset="0"/>
              <a:ea typeface="Segoe UI" panose="020B0502040204020203" pitchFamily="34" charset="0"/>
              <a:cs typeface="Segoe UI" panose="020B0502040204020203" pitchFamily="34" charset="0"/>
            </a:endParaRPr>
          </a:p>
          <a:p>
            <a:r>
              <a:rPr lang="en-US" sz="2000" dirty="0">
                <a:latin typeface="Segoe UI Semibold" panose="020B0702040204020203" pitchFamily="34" charset="0"/>
                <a:ea typeface="Segoe UI" panose="020B0502040204020203" pitchFamily="34" charset="0"/>
                <a:cs typeface="Segoe UI" panose="020B0502040204020203" pitchFamily="34" charset="0"/>
              </a:rPr>
              <a:t>Category Targeting</a:t>
            </a:r>
          </a:p>
          <a:p>
            <a:r>
              <a:rPr lang="en-US" sz="1400" dirty="0">
                <a:latin typeface="Segoe UI" panose="020B0502040204020203" pitchFamily="34" charset="0"/>
                <a:ea typeface="Segoe UI" panose="020B0502040204020203" pitchFamily="34" charset="0"/>
                <a:cs typeface="Segoe UI" panose="020B0502040204020203" pitchFamily="34" charset="0"/>
              </a:rPr>
              <a:t>• </a:t>
            </a:r>
            <a:r>
              <a:rPr lang="en-US" sz="1600" dirty="0">
                <a:latin typeface="Segoe UI" panose="020B0502040204020203" pitchFamily="34" charset="0"/>
                <a:ea typeface="Segoe UI" panose="020B0502040204020203" pitchFamily="34" charset="0"/>
                <a:cs typeface="Segoe UI" panose="020B0502040204020203" pitchFamily="34" charset="0"/>
              </a:rPr>
              <a:t>Finance</a:t>
            </a:r>
          </a:p>
          <a:p>
            <a:r>
              <a:rPr lang="en-US" sz="1600" dirty="0">
                <a:latin typeface="Segoe UI" panose="020B0502040204020203" pitchFamily="34" charset="0"/>
                <a:ea typeface="Segoe UI" panose="020B0502040204020203" pitchFamily="34" charset="0"/>
                <a:cs typeface="Segoe UI" panose="020B0502040204020203" pitchFamily="34" charset="0"/>
              </a:rPr>
              <a:t>• Travel</a:t>
            </a:r>
          </a:p>
          <a:p>
            <a:r>
              <a:rPr lang="en-US" sz="1600" dirty="0">
                <a:latin typeface="Segoe UI" panose="020B0502040204020203" pitchFamily="34" charset="0"/>
                <a:ea typeface="Segoe UI" panose="020B0502040204020203" pitchFamily="34" charset="0"/>
                <a:cs typeface="Segoe UI" panose="020B0502040204020203" pitchFamily="34" charset="0"/>
              </a:rPr>
              <a:t>• Health</a:t>
            </a:r>
          </a:p>
          <a:p>
            <a:r>
              <a:rPr lang="en-US" sz="1600" dirty="0">
                <a:latin typeface="Segoe UI" panose="020B0502040204020203" pitchFamily="34" charset="0"/>
                <a:ea typeface="Segoe UI" panose="020B0502040204020203" pitchFamily="34" charset="0"/>
                <a:cs typeface="Segoe UI" panose="020B0502040204020203" pitchFamily="34" charset="0"/>
              </a:rPr>
              <a:t>• Loan Specific</a:t>
            </a:r>
          </a:p>
          <a:p>
            <a:r>
              <a:rPr lang="en-US" sz="1600" dirty="0">
                <a:latin typeface="Segoe UI" panose="020B0502040204020203" pitchFamily="34" charset="0"/>
                <a:ea typeface="Segoe UI" panose="020B0502040204020203" pitchFamily="34" charset="0"/>
                <a:cs typeface="Segoe UI" panose="020B0502040204020203" pitchFamily="34" charset="0"/>
              </a:rPr>
              <a:t>• Competitor Specific</a:t>
            </a:r>
          </a:p>
        </p:txBody>
      </p:sp>
      <p:pic>
        <p:nvPicPr>
          <p:cNvPr id="8" name="Рисунок 4"/>
          <p:cNvPicPr>
            <a:picLocks noChangeAspect="1"/>
          </p:cNvPicPr>
          <p:nvPr/>
        </p:nvPicPr>
        <p:blipFill rotWithShape="1">
          <a:blip r:embed="rId3"/>
          <a:srcRect l="21651" t="5253" r="21650" b="3236"/>
          <a:stretch/>
        </p:blipFill>
        <p:spPr>
          <a:xfrm>
            <a:off x="368968" y="1478484"/>
            <a:ext cx="5347883" cy="4405101"/>
          </a:xfrm>
          <a:prstGeom prst="rect">
            <a:avLst/>
          </a:prstGeom>
          <a:effectLst>
            <a:outerShdw blurRad="50800" dist="38100" dir="2700000" algn="tl" rotWithShape="0">
              <a:prstClr val="black">
                <a:alpha val="40000"/>
              </a:prstClr>
            </a:outerShdw>
          </a:effectLst>
        </p:spPr>
      </p:pic>
      <p:sp>
        <p:nvSpPr>
          <p:cNvPr id="10" name="TextBox 12"/>
          <p:cNvSpPr txBox="1">
            <a:spLocks/>
          </p:cNvSpPr>
          <p:nvPr/>
        </p:nvSpPr>
        <p:spPr>
          <a:xfrm>
            <a:off x="368968" y="6041568"/>
            <a:ext cx="8725279" cy="584775"/>
          </a:xfrm>
          <a:prstGeom prst="rect">
            <a:avLst/>
          </a:prstGeom>
          <a:no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dirty="0">
                <a:latin typeface="Segoe UI Light" panose="020B0502040204020203" pitchFamily="34" charset="0"/>
              </a:rPr>
              <a:t>Digital Market </a:t>
            </a:r>
            <a:r>
              <a:rPr lang="en-US" sz="1600" dirty="0">
                <a:solidFill>
                  <a:srgbClr val="40A8EE"/>
                </a:solidFill>
                <a:latin typeface="Segoe UI Semibold" panose="020B0702040204020203" pitchFamily="34" charset="0"/>
              </a:rPr>
              <a:t>is developing very fast. </a:t>
            </a:r>
          </a:p>
          <a:p>
            <a:r>
              <a:rPr lang="en-US" sz="1600" dirty="0">
                <a:latin typeface="Segoe UI Light" panose="020B0502040204020203" pitchFamily="34" charset="0"/>
              </a:rPr>
              <a:t>We will use the same marketing strategy as in other APAC markets.</a:t>
            </a:r>
          </a:p>
        </p:txBody>
      </p:sp>
    </p:spTree>
    <p:extLst>
      <p:ext uri="{BB962C8B-B14F-4D97-AF65-F5344CB8AC3E}">
        <p14:creationId xmlns:p14="http://schemas.microsoft.com/office/powerpoint/2010/main" val="54851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801979" y="2710099"/>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14275" y="2821885"/>
            <a:ext cx="6015786"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Market Overview</a:t>
            </a:r>
            <a:endParaRPr lang="ru-RU" sz="4000" dirty="0">
              <a:latin typeface="Segoe UI Semibold" panose="020B0702040204020203" pitchFamily="34" charset="0"/>
              <a:ea typeface="Helvetica" charset="0"/>
              <a:cs typeface="Helvetica" charset="0"/>
            </a:endParaRPr>
          </a:p>
        </p:txBody>
      </p:sp>
    </p:spTree>
    <p:extLst>
      <p:ext uri="{BB962C8B-B14F-4D97-AF65-F5344CB8AC3E}">
        <p14:creationId xmlns:p14="http://schemas.microsoft.com/office/powerpoint/2010/main" val="9139579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Markets comparison</a:t>
            </a: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graphicFrame>
        <p:nvGraphicFramePr>
          <p:cNvPr id="11" name="Таблица 9"/>
          <p:cNvGraphicFramePr>
            <a:graphicFrameLocks noGrp="1"/>
          </p:cNvGraphicFramePr>
          <p:nvPr>
            <p:extLst>
              <p:ext uri="{D42A27DB-BD31-4B8C-83A1-F6EECF244321}">
                <p14:modId xmlns:p14="http://schemas.microsoft.com/office/powerpoint/2010/main" val="1386279474"/>
              </p:ext>
            </p:extLst>
          </p:nvPr>
        </p:nvGraphicFramePr>
        <p:xfrm>
          <a:off x="368968" y="1340142"/>
          <a:ext cx="10617688" cy="1749287"/>
        </p:xfrm>
        <a:graphic>
          <a:graphicData uri="http://schemas.openxmlformats.org/drawingml/2006/table">
            <a:tbl>
              <a:tblPr firstRow="1" bandRow="1">
                <a:tableStyleId>{5C22544A-7EE6-4342-B048-85BDC9FD1C3A}</a:tableStyleId>
              </a:tblPr>
              <a:tblGrid>
                <a:gridCol w="3571403">
                  <a:extLst>
                    <a:ext uri="{9D8B030D-6E8A-4147-A177-3AD203B41FA5}">
                      <a16:colId xmlns:a16="http://schemas.microsoft.com/office/drawing/2014/main" val="2281888314"/>
                    </a:ext>
                  </a:extLst>
                </a:gridCol>
                <a:gridCol w="1351342">
                  <a:extLst>
                    <a:ext uri="{9D8B030D-6E8A-4147-A177-3AD203B41FA5}">
                      <a16:colId xmlns:a16="http://schemas.microsoft.com/office/drawing/2014/main" val="3378128975"/>
                    </a:ext>
                  </a:extLst>
                </a:gridCol>
                <a:gridCol w="1061769">
                  <a:extLst>
                    <a:ext uri="{9D8B030D-6E8A-4147-A177-3AD203B41FA5}">
                      <a16:colId xmlns:a16="http://schemas.microsoft.com/office/drawing/2014/main" val="83751250"/>
                    </a:ext>
                  </a:extLst>
                </a:gridCol>
                <a:gridCol w="1061769">
                  <a:extLst>
                    <a:ext uri="{9D8B030D-6E8A-4147-A177-3AD203B41FA5}">
                      <a16:colId xmlns:a16="http://schemas.microsoft.com/office/drawing/2014/main" val="2060045126"/>
                    </a:ext>
                  </a:extLst>
                </a:gridCol>
                <a:gridCol w="1061769">
                  <a:extLst>
                    <a:ext uri="{9D8B030D-6E8A-4147-A177-3AD203B41FA5}">
                      <a16:colId xmlns:a16="http://schemas.microsoft.com/office/drawing/2014/main" val="3888865286"/>
                    </a:ext>
                  </a:extLst>
                </a:gridCol>
                <a:gridCol w="1254818">
                  <a:extLst>
                    <a:ext uri="{9D8B030D-6E8A-4147-A177-3AD203B41FA5}">
                      <a16:colId xmlns:a16="http://schemas.microsoft.com/office/drawing/2014/main" val="654634787"/>
                    </a:ext>
                  </a:extLst>
                </a:gridCol>
                <a:gridCol w="1254818">
                  <a:extLst>
                    <a:ext uri="{9D8B030D-6E8A-4147-A177-3AD203B41FA5}">
                      <a16:colId xmlns:a16="http://schemas.microsoft.com/office/drawing/2014/main" val="3566856393"/>
                    </a:ext>
                  </a:extLst>
                </a:gridCol>
              </a:tblGrid>
              <a:tr h="21438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u="none" strike="noStrike" dirty="0">
                          <a:effectLst/>
                          <a:latin typeface="Segoe UI Semibold" panose="020B0702040204020203" pitchFamily="34" charset="0"/>
                        </a:rPr>
                        <a:t>Country statistics</a:t>
                      </a:r>
                      <a:endParaRPr lang="en-US" sz="1600" b="0" i="0" u="none" strike="noStrike" dirty="0">
                        <a:solidFill>
                          <a:srgbClr val="000000"/>
                        </a:solidFill>
                        <a:effectLst/>
                        <a:latin typeface="Segoe UI Semibold" panose="020B0702040204020203" pitchFamily="34" charset="0"/>
                      </a:endParaRPr>
                    </a:p>
                  </a:txBody>
                  <a:tcPr anchor="ctr">
                    <a:solidFill>
                      <a:srgbClr val="2172BD"/>
                    </a:solidFill>
                  </a:tcPr>
                </a:tc>
                <a:tc>
                  <a:txBody>
                    <a:bodyPr/>
                    <a:lstStyle/>
                    <a:p>
                      <a:pPr algn="ctr" fontAlgn="b"/>
                      <a:r>
                        <a:rPr lang="en-US" sz="1600" b="0" u="none" strike="noStrike" dirty="0">
                          <a:effectLst/>
                          <a:latin typeface="Segoe UI Semibold" panose="020B0702040204020203" pitchFamily="34" charset="0"/>
                        </a:rPr>
                        <a:t>VN</a:t>
                      </a:r>
                    </a:p>
                  </a:txBody>
                  <a:tcPr marL="7436" marR="7436" marT="7436" marB="0" anchor="ctr">
                    <a:solidFill>
                      <a:srgbClr val="2172BD"/>
                    </a:solidFill>
                  </a:tcPr>
                </a:tc>
                <a:tc>
                  <a:txBody>
                    <a:bodyPr/>
                    <a:lstStyle/>
                    <a:p>
                      <a:pPr algn="ctr" fontAlgn="b"/>
                      <a:r>
                        <a:rPr lang="en-US" sz="1600" b="0" u="none" strike="noStrike" dirty="0">
                          <a:effectLst/>
                          <a:latin typeface="Segoe UI Semibold" panose="020B0702040204020203" pitchFamily="34" charset="0"/>
                        </a:rPr>
                        <a:t>PH</a:t>
                      </a:r>
                    </a:p>
                  </a:txBody>
                  <a:tcPr marL="7436" marR="7436" marT="7436" marB="0" anchor="ctr">
                    <a:solidFill>
                      <a:srgbClr val="2172BD"/>
                    </a:solidFill>
                  </a:tcPr>
                </a:tc>
                <a:tc>
                  <a:txBody>
                    <a:bodyPr/>
                    <a:lstStyle/>
                    <a:p>
                      <a:pPr algn="ctr" fontAlgn="b"/>
                      <a:r>
                        <a:rPr lang="en-US" sz="1600" b="0" u="none" strike="noStrike" dirty="0">
                          <a:effectLst/>
                          <a:latin typeface="Segoe UI Semibold" panose="020B0702040204020203" pitchFamily="34" charset="0"/>
                        </a:rPr>
                        <a:t>ID</a:t>
                      </a:r>
                    </a:p>
                  </a:txBody>
                  <a:tcPr marL="7436" marR="7436" marT="7436" marB="0" anchor="ctr">
                    <a:solidFill>
                      <a:srgbClr val="2172BD"/>
                    </a:solidFill>
                  </a:tcPr>
                </a:tc>
                <a:tc>
                  <a:txBody>
                    <a:bodyPr/>
                    <a:lstStyle/>
                    <a:p>
                      <a:pPr algn="ctr" fontAlgn="b"/>
                      <a:r>
                        <a:rPr lang="en-US" sz="1600" b="0" u="none" strike="noStrike" dirty="0">
                          <a:effectLst/>
                          <a:latin typeface="Segoe UI Semibold" panose="020B0702040204020203" pitchFamily="34" charset="0"/>
                        </a:rPr>
                        <a:t>MM</a:t>
                      </a:r>
                    </a:p>
                  </a:txBody>
                  <a:tcPr marL="7436" marR="7436" marT="7436" marB="0" anchor="ctr">
                    <a:solidFill>
                      <a:srgbClr val="2172BD"/>
                    </a:solidFill>
                  </a:tcPr>
                </a:tc>
                <a:tc>
                  <a:txBody>
                    <a:bodyPr/>
                    <a:lstStyle/>
                    <a:p>
                      <a:pPr algn="ctr" fontAlgn="b"/>
                      <a:r>
                        <a:rPr lang="en-US" sz="1600" b="0" u="none" strike="noStrike" dirty="0">
                          <a:effectLst/>
                          <a:latin typeface="Segoe UI Semibold" panose="020B0702040204020203" pitchFamily="34" charset="0"/>
                        </a:rPr>
                        <a:t>CN</a:t>
                      </a:r>
                    </a:p>
                  </a:txBody>
                  <a:tcPr marL="7436" marR="7436" marT="7436" marB="0" anchor="ctr">
                    <a:solidFill>
                      <a:srgbClr val="2172BD"/>
                    </a:solidFill>
                  </a:tcPr>
                </a:tc>
                <a:tc>
                  <a:txBody>
                    <a:bodyPr/>
                    <a:lstStyle/>
                    <a:p>
                      <a:pPr algn="ctr" fontAlgn="b"/>
                      <a:r>
                        <a:rPr lang="en-US" sz="1600" b="0" u="none" strike="noStrike" dirty="0">
                          <a:effectLst/>
                          <a:latin typeface="Segoe UI Semibold" panose="020B0702040204020203" pitchFamily="34" charset="0"/>
                        </a:rPr>
                        <a:t>MY</a:t>
                      </a:r>
                    </a:p>
                  </a:txBody>
                  <a:tcPr marL="7436" marR="7436" marT="7436" marB="0" anchor="ctr">
                    <a:solidFill>
                      <a:srgbClr val="2172BD"/>
                    </a:solidFill>
                  </a:tcPr>
                </a:tc>
                <a:extLst>
                  <a:ext uri="{0D108BD9-81ED-4DB2-BD59-A6C34878D82A}">
                    <a16:rowId xmlns:a16="http://schemas.microsoft.com/office/drawing/2014/main" val="1993637635"/>
                  </a:ext>
                </a:extLst>
              </a:tr>
              <a:tr h="158102">
                <a:tc>
                  <a:txBody>
                    <a:bodyPr/>
                    <a:lstStyle/>
                    <a:p>
                      <a:pPr algn="l" fontAlgn="b"/>
                      <a:r>
                        <a:rPr lang="en-US" sz="1400" b="0" u="none" strike="noStrike" dirty="0">
                          <a:effectLst/>
                          <a:latin typeface="Segoe UI" panose="020B0502040204020203" pitchFamily="34" charset="0"/>
                          <a:ea typeface="Segoe UI" panose="020B0502040204020203" pitchFamily="34" charset="0"/>
                          <a:cs typeface="Segoe UI" panose="020B0502040204020203" pitchFamily="34" charset="0"/>
                        </a:rPr>
                        <a:t>Population, mln</a:t>
                      </a:r>
                      <a:endPar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b"/>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91</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a:effectLst/>
                          <a:latin typeface="Segoe UI" panose="020B0502040204020203" pitchFamily="34" charset="0"/>
                          <a:ea typeface="Segoe UI" panose="020B0502040204020203" pitchFamily="34" charset="0"/>
                          <a:cs typeface="Segoe UI" panose="020B0502040204020203" pitchFamily="34" charset="0"/>
                        </a:rPr>
                        <a:t>101,9</a:t>
                      </a:r>
                      <a:endParaRPr lang="ru-RU"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a:effectLst/>
                          <a:latin typeface="Segoe UI" panose="020B0502040204020203" pitchFamily="34" charset="0"/>
                          <a:ea typeface="Segoe UI" panose="020B0502040204020203" pitchFamily="34" charset="0"/>
                          <a:cs typeface="Segoe UI" panose="020B0502040204020203" pitchFamily="34" charset="0"/>
                        </a:rPr>
                        <a:t>255</a:t>
                      </a:r>
                      <a:endParaRPr lang="ru-RU"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b="1" u="none" strike="noStrike" dirty="0">
                          <a:effectLst/>
                          <a:latin typeface="Segoe UI" panose="020B0502040204020203" pitchFamily="34" charset="0"/>
                          <a:ea typeface="Segoe UI" panose="020B0502040204020203" pitchFamily="34" charset="0"/>
                          <a:cs typeface="Segoe UI" panose="020B0502040204020203" pitchFamily="34" charset="0"/>
                        </a:rPr>
                        <a:t>51</a:t>
                      </a:r>
                      <a:endParaRPr lang="ru-RU" sz="14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a:t>
                      </a:r>
                      <a:r>
                        <a:rPr lang="en-US" sz="1400" b="0" i="0" u="none" strike="noStrike" baseline="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376</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31</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extLst>
                  <a:ext uri="{0D108BD9-81ED-4DB2-BD59-A6C34878D82A}">
                    <a16:rowId xmlns:a16="http://schemas.microsoft.com/office/drawing/2014/main" val="2949019873"/>
                  </a:ext>
                </a:extLst>
              </a:tr>
              <a:tr h="310027">
                <a:tc>
                  <a:txBody>
                    <a:bodyPr/>
                    <a:lstStyle/>
                    <a:p>
                      <a:pPr algn="l" fontAlgn="b"/>
                      <a:r>
                        <a:rPr lang="it-IT" sz="1400" b="0" u="none" strike="noStrike" dirty="0">
                          <a:effectLst/>
                          <a:latin typeface="Segoe UI" panose="020B0502040204020203" pitchFamily="34" charset="0"/>
                          <a:ea typeface="Segoe UI" panose="020B0502040204020203" pitchFamily="34" charset="0"/>
                          <a:cs typeface="Segoe UI" panose="020B0502040204020203" pitchFamily="34" charset="0"/>
                        </a:rPr>
                        <a:t>GDP per capita (nominal), thsd USD</a:t>
                      </a:r>
                      <a:endParaRPr lang="it-IT"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b"/>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2,3</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3,2</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3,5</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1" u="none" strike="noStrike" dirty="0">
                          <a:effectLst/>
                          <a:latin typeface="Segoe UI" panose="020B0502040204020203" pitchFamily="34" charset="0"/>
                          <a:ea typeface="Segoe UI" panose="020B0502040204020203" pitchFamily="34" charset="0"/>
                          <a:cs typeface="Segoe UI" panose="020B0502040204020203" pitchFamily="34" charset="0"/>
                        </a:rPr>
                        <a:t>1</a:t>
                      </a:r>
                      <a:r>
                        <a:rPr lang="ru-RU" sz="1400" b="1" u="none" strike="noStrike" dirty="0">
                          <a:effectLst/>
                          <a:latin typeface="Segoe UI" panose="020B0502040204020203" pitchFamily="34" charset="0"/>
                          <a:ea typeface="Segoe UI" panose="020B0502040204020203" pitchFamily="34" charset="0"/>
                          <a:cs typeface="Segoe UI" panose="020B0502040204020203" pitchFamily="34" charset="0"/>
                        </a:rPr>
                        <a:t>,</a:t>
                      </a:r>
                      <a:r>
                        <a:rPr lang="en-US" sz="1400" b="1" u="none" strike="noStrike" dirty="0">
                          <a:effectLst/>
                          <a:latin typeface="Segoe UI" panose="020B0502040204020203" pitchFamily="34" charset="0"/>
                          <a:ea typeface="Segoe UI" panose="020B0502040204020203" pitchFamily="34" charset="0"/>
                          <a:cs typeface="Segoe UI" panose="020B0502040204020203" pitchFamily="34" charset="0"/>
                        </a:rPr>
                        <a:t>4</a:t>
                      </a:r>
                      <a:endParaRPr lang="ru-RU" sz="14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8,8</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12,2</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extLst>
                  <a:ext uri="{0D108BD9-81ED-4DB2-BD59-A6C34878D82A}">
                    <a16:rowId xmlns:a16="http://schemas.microsoft.com/office/drawing/2014/main" val="989315610"/>
                  </a:ext>
                </a:extLst>
              </a:tr>
              <a:tr h="191876">
                <a:tc>
                  <a:txBody>
                    <a:bodyPr/>
                    <a:lstStyle/>
                    <a:p>
                      <a:pPr algn="l" fontAlgn="b"/>
                      <a:r>
                        <a:rPr lang="en-US" sz="1400" b="0" u="none" strike="noStrike" dirty="0">
                          <a:effectLst/>
                          <a:latin typeface="Segoe UI" panose="020B0502040204020203" pitchFamily="34" charset="0"/>
                          <a:ea typeface="Segoe UI" panose="020B0502040204020203" pitchFamily="34" charset="0"/>
                          <a:cs typeface="Segoe UI" panose="020B0502040204020203" pitchFamily="34" charset="0"/>
                        </a:rPr>
                        <a:t>Labor force ratio</a:t>
                      </a:r>
                      <a:endPar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b"/>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62%</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63%</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a:effectLst/>
                          <a:latin typeface="Segoe UI" panose="020B0502040204020203" pitchFamily="34" charset="0"/>
                          <a:ea typeface="Segoe UI" panose="020B0502040204020203" pitchFamily="34" charset="0"/>
                          <a:cs typeface="Segoe UI" panose="020B0502040204020203" pitchFamily="34" charset="0"/>
                        </a:rPr>
                        <a:t>67%</a:t>
                      </a:r>
                      <a:endParaRPr lang="ru-RU"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1" u="none" strike="noStrike" dirty="0">
                          <a:effectLst/>
                          <a:latin typeface="Segoe UI" panose="020B0502040204020203" pitchFamily="34" charset="0"/>
                          <a:ea typeface="Segoe UI" panose="020B0502040204020203" pitchFamily="34" charset="0"/>
                          <a:cs typeface="Segoe UI" panose="020B0502040204020203" pitchFamily="34" charset="0"/>
                        </a:rPr>
                        <a:t>68</a:t>
                      </a:r>
                      <a:r>
                        <a:rPr lang="ru-RU" sz="1400" b="1" u="none" strike="noStrike" dirty="0">
                          <a:effectLst/>
                          <a:latin typeface="Segoe UI" panose="020B0502040204020203" pitchFamily="34" charset="0"/>
                          <a:ea typeface="Segoe UI" panose="020B0502040204020203" pitchFamily="34" charset="0"/>
                          <a:cs typeface="Segoe UI" panose="020B0502040204020203" pitchFamily="34" charset="0"/>
                        </a:rPr>
                        <a:t>%</a:t>
                      </a:r>
                      <a:endParaRPr lang="ru-RU" sz="14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58,3</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66%</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extLst>
                  <a:ext uri="{0D108BD9-81ED-4DB2-BD59-A6C34878D82A}">
                    <a16:rowId xmlns:a16="http://schemas.microsoft.com/office/drawing/2014/main" val="426034262"/>
                  </a:ext>
                </a:extLst>
              </a:tr>
              <a:tr h="191876">
                <a:tc>
                  <a:txBody>
                    <a:bodyPr/>
                    <a:lstStyle/>
                    <a:p>
                      <a:pPr algn="l" fontAlgn="b"/>
                      <a:r>
                        <a:rPr lang="en-US" sz="1400" b="0" u="none" strike="noStrike" dirty="0">
                          <a:effectLst/>
                          <a:latin typeface="Segoe UI" panose="020B0502040204020203" pitchFamily="34" charset="0"/>
                          <a:ea typeface="Segoe UI" panose="020B0502040204020203" pitchFamily="34" charset="0"/>
                          <a:cs typeface="Segoe UI" panose="020B0502040204020203" pitchFamily="34" charset="0"/>
                        </a:rPr>
                        <a:t>Average monthly salary, USD</a:t>
                      </a:r>
                      <a:endPar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b"/>
                </a:tc>
                <a:tc>
                  <a:txBody>
                    <a:bodyPr/>
                    <a:lstStyle/>
                    <a:p>
                      <a:pPr algn="ctr" fontAlgn="b"/>
                      <a:r>
                        <a:rPr lang="ru-RU" sz="1400" u="none" strike="noStrike">
                          <a:effectLst/>
                          <a:latin typeface="Segoe UI" panose="020B0502040204020203" pitchFamily="34" charset="0"/>
                          <a:ea typeface="Segoe UI" panose="020B0502040204020203" pitchFamily="34" charset="0"/>
                          <a:cs typeface="Segoe UI" panose="020B0502040204020203" pitchFamily="34" charset="0"/>
                        </a:rPr>
                        <a:t>200</a:t>
                      </a:r>
                      <a:endParaRPr lang="ru-RU"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208</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a:effectLst/>
                          <a:latin typeface="Segoe UI" panose="020B0502040204020203" pitchFamily="34" charset="0"/>
                          <a:ea typeface="Segoe UI" panose="020B0502040204020203" pitchFamily="34" charset="0"/>
                          <a:cs typeface="Segoe UI" panose="020B0502040204020203" pitchFamily="34" charset="0"/>
                        </a:rPr>
                        <a:t>250</a:t>
                      </a:r>
                      <a:endParaRPr lang="ru-RU"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1" i="0" u="none" strike="noStrike"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120</a:t>
                      </a:r>
                      <a:endParaRPr lang="ru-RU" sz="14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730</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961</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extLst>
                  <a:ext uri="{0D108BD9-81ED-4DB2-BD59-A6C34878D82A}">
                    <a16:rowId xmlns:a16="http://schemas.microsoft.com/office/drawing/2014/main" val="2179026190"/>
                  </a:ext>
                </a:extLst>
              </a:tr>
              <a:tr h="191876">
                <a:tc>
                  <a:txBody>
                    <a:bodyPr/>
                    <a:lstStyle/>
                    <a:p>
                      <a:pPr algn="l" fontAlgn="b"/>
                      <a:r>
                        <a:rPr lang="en-US" sz="1400" b="0" u="none" strike="noStrike" dirty="0">
                          <a:effectLst/>
                          <a:latin typeface="Segoe UI" panose="020B0502040204020203" pitchFamily="34" charset="0"/>
                          <a:ea typeface="Segoe UI" panose="020B0502040204020203" pitchFamily="34" charset="0"/>
                          <a:cs typeface="Segoe UI" panose="020B0502040204020203" pitchFamily="34" charset="0"/>
                        </a:rPr>
                        <a:t>Smartphone penetration</a:t>
                      </a:r>
                      <a:endPar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b"/>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20%</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50%</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25%</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1" u="none" strike="noStrike" dirty="0">
                          <a:effectLst/>
                          <a:latin typeface="Segoe UI" panose="020B0502040204020203" pitchFamily="34" charset="0"/>
                          <a:ea typeface="Segoe UI" panose="020B0502040204020203" pitchFamily="34" charset="0"/>
                          <a:cs typeface="Segoe UI" panose="020B0502040204020203" pitchFamily="34" charset="0"/>
                        </a:rPr>
                        <a:t>58</a:t>
                      </a:r>
                      <a:r>
                        <a:rPr lang="ru-RU" sz="1400" b="1" u="none" strike="noStrike" dirty="0">
                          <a:effectLst/>
                          <a:latin typeface="Segoe UI" panose="020B0502040204020203" pitchFamily="34" charset="0"/>
                          <a:ea typeface="Segoe UI" panose="020B0502040204020203" pitchFamily="34" charset="0"/>
                          <a:cs typeface="Segoe UI" panose="020B0502040204020203" pitchFamily="34" charset="0"/>
                        </a:rPr>
                        <a:t>%</a:t>
                      </a:r>
                      <a:endParaRPr lang="ru-RU" sz="14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56%</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63%</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extLst>
                  <a:ext uri="{0D108BD9-81ED-4DB2-BD59-A6C34878D82A}">
                    <a16:rowId xmlns:a16="http://schemas.microsoft.com/office/drawing/2014/main" val="1863503376"/>
                  </a:ext>
                </a:extLst>
              </a:tr>
              <a:tr h="155297">
                <a:tc>
                  <a:txBody>
                    <a:bodyPr/>
                    <a:lstStyle/>
                    <a:p>
                      <a:pPr algn="l" fontAlgn="b"/>
                      <a:r>
                        <a:rPr lang="en-US" sz="1400" b="0" u="none" strike="noStrike" dirty="0">
                          <a:effectLst/>
                          <a:latin typeface="Segoe UI" panose="020B0502040204020203" pitchFamily="34" charset="0"/>
                          <a:ea typeface="Segoe UI" panose="020B0502040204020203" pitchFamily="34" charset="0"/>
                          <a:cs typeface="Segoe UI" panose="020B0502040204020203" pitchFamily="34" charset="0"/>
                        </a:rPr>
                        <a:t>Bank account penetration</a:t>
                      </a:r>
                      <a:endPar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b"/>
                </a:tc>
                <a:tc>
                  <a:txBody>
                    <a:bodyPr/>
                    <a:lstStyle/>
                    <a:p>
                      <a:pPr algn="ctr" fontAlgn="b"/>
                      <a:r>
                        <a:rPr lang="ru-RU" sz="1400" u="none" strike="noStrike">
                          <a:effectLst/>
                          <a:latin typeface="Segoe UI" panose="020B0502040204020203" pitchFamily="34" charset="0"/>
                          <a:ea typeface="Segoe UI" panose="020B0502040204020203" pitchFamily="34" charset="0"/>
                          <a:cs typeface="Segoe UI" panose="020B0502040204020203" pitchFamily="34" charset="0"/>
                        </a:rPr>
                        <a:t>21%</a:t>
                      </a:r>
                      <a:endParaRPr lang="ru-RU"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a:effectLst/>
                          <a:latin typeface="Segoe UI" panose="020B0502040204020203" pitchFamily="34" charset="0"/>
                          <a:ea typeface="Segoe UI" panose="020B0502040204020203" pitchFamily="34" charset="0"/>
                          <a:cs typeface="Segoe UI" panose="020B0502040204020203" pitchFamily="34" charset="0"/>
                        </a:rPr>
                        <a:t>27%</a:t>
                      </a:r>
                      <a:endParaRPr lang="ru-RU"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20%</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1" u="none" strike="noStrike" dirty="0">
                          <a:effectLst/>
                          <a:latin typeface="Segoe UI" panose="020B0502040204020203" pitchFamily="34" charset="0"/>
                          <a:ea typeface="Segoe UI" panose="020B0502040204020203" pitchFamily="34" charset="0"/>
                          <a:cs typeface="Segoe UI" panose="020B0502040204020203" pitchFamily="34" charset="0"/>
                        </a:rPr>
                        <a:t>5</a:t>
                      </a:r>
                      <a:r>
                        <a:rPr lang="ru-RU" sz="1400" b="1" u="none" strike="noStrike" dirty="0">
                          <a:effectLst/>
                          <a:latin typeface="Segoe UI" panose="020B0502040204020203" pitchFamily="34" charset="0"/>
                          <a:ea typeface="Segoe UI" panose="020B0502040204020203" pitchFamily="34" charset="0"/>
                          <a:cs typeface="Segoe UI" panose="020B0502040204020203" pitchFamily="34" charset="0"/>
                        </a:rPr>
                        <a:t>%</a:t>
                      </a:r>
                      <a:endParaRPr lang="ru-RU" sz="1400" b="1"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64,7%</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u="none" strike="noStrike" dirty="0">
                          <a:effectLst/>
                          <a:latin typeface="Segoe UI" panose="020B0502040204020203" pitchFamily="34" charset="0"/>
                          <a:ea typeface="Segoe UI" panose="020B0502040204020203" pitchFamily="34" charset="0"/>
                          <a:cs typeface="Segoe UI" panose="020B0502040204020203" pitchFamily="34" charset="0"/>
                        </a:rPr>
                        <a:t>66%</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extLst>
                  <a:ext uri="{0D108BD9-81ED-4DB2-BD59-A6C34878D82A}">
                    <a16:rowId xmlns:a16="http://schemas.microsoft.com/office/drawing/2014/main" val="1728901623"/>
                  </a:ext>
                </a:extLst>
              </a:tr>
            </a:tbl>
          </a:graphicData>
        </a:graphic>
      </p:graphicFrame>
      <p:graphicFrame>
        <p:nvGraphicFramePr>
          <p:cNvPr id="12" name="Таблица 10"/>
          <p:cNvGraphicFramePr>
            <a:graphicFrameLocks noGrp="1"/>
          </p:cNvGraphicFramePr>
          <p:nvPr>
            <p:extLst>
              <p:ext uri="{D42A27DB-BD31-4B8C-83A1-F6EECF244321}">
                <p14:modId xmlns:p14="http://schemas.microsoft.com/office/powerpoint/2010/main" val="1869121053"/>
              </p:ext>
            </p:extLst>
          </p:nvPr>
        </p:nvGraphicFramePr>
        <p:xfrm>
          <a:off x="364057" y="4618674"/>
          <a:ext cx="10617684" cy="1881772"/>
        </p:xfrm>
        <a:graphic>
          <a:graphicData uri="http://schemas.openxmlformats.org/drawingml/2006/table">
            <a:tbl>
              <a:tblPr firstRow="1" bandRow="1">
                <a:tableStyleId>{5C22544A-7EE6-4342-B048-85BDC9FD1C3A}</a:tableStyleId>
              </a:tblPr>
              <a:tblGrid>
                <a:gridCol w="3571402">
                  <a:extLst>
                    <a:ext uri="{9D8B030D-6E8A-4147-A177-3AD203B41FA5}">
                      <a16:colId xmlns:a16="http://schemas.microsoft.com/office/drawing/2014/main" val="2281888314"/>
                    </a:ext>
                  </a:extLst>
                </a:gridCol>
                <a:gridCol w="1351341">
                  <a:extLst>
                    <a:ext uri="{9D8B030D-6E8A-4147-A177-3AD203B41FA5}">
                      <a16:colId xmlns:a16="http://schemas.microsoft.com/office/drawing/2014/main" val="3378128975"/>
                    </a:ext>
                  </a:extLst>
                </a:gridCol>
                <a:gridCol w="1158293">
                  <a:extLst>
                    <a:ext uri="{9D8B030D-6E8A-4147-A177-3AD203B41FA5}">
                      <a16:colId xmlns:a16="http://schemas.microsoft.com/office/drawing/2014/main" val="83751250"/>
                    </a:ext>
                  </a:extLst>
                </a:gridCol>
                <a:gridCol w="1061769">
                  <a:extLst>
                    <a:ext uri="{9D8B030D-6E8A-4147-A177-3AD203B41FA5}">
                      <a16:colId xmlns:a16="http://schemas.microsoft.com/office/drawing/2014/main" val="2060045126"/>
                    </a:ext>
                  </a:extLst>
                </a:gridCol>
                <a:gridCol w="1158293">
                  <a:extLst>
                    <a:ext uri="{9D8B030D-6E8A-4147-A177-3AD203B41FA5}">
                      <a16:colId xmlns:a16="http://schemas.microsoft.com/office/drawing/2014/main" val="3888865286"/>
                    </a:ext>
                  </a:extLst>
                </a:gridCol>
                <a:gridCol w="1158293">
                  <a:extLst>
                    <a:ext uri="{9D8B030D-6E8A-4147-A177-3AD203B41FA5}">
                      <a16:colId xmlns:a16="http://schemas.microsoft.com/office/drawing/2014/main" val="628547097"/>
                    </a:ext>
                  </a:extLst>
                </a:gridCol>
                <a:gridCol w="1158293">
                  <a:extLst>
                    <a:ext uri="{9D8B030D-6E8A-4147-A177-3AD203B41FA5}">
                      <a16:colId xmlns:a16="http://schemas.microsoft.com/office/drawing/2014/main" val="3566856393"/>
                    </a:ext>
                  </a:extLst>
                </a:gridCol>
              </a:tblGrid>
              <a:tr h="19822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Investment parameters</a:t>
                      </a:r>
                    </a:p>
                  </a:txBody>
                  <a:tcPr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VN</a:t>
                      </a:r>
                    </a:p>
                  </a:txBody>
                  <a:tcPr marL="7436" marR="7436" marT="7436" marB="0"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PH</a:t>
                      </a:r>
                    </a:p>
                  </a:txBody>
                  <a:tcPr marL="7436" marR="7436" marT="7436" marB="0"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ID</a:t>
                      </a:r>
                    </a:p>
                  </a:txBody>
                  <a:tcPr marL="7436" marR="7436" marT="7436" marB="0"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MM</a:t>
                      </a:r>
                    </a:p>
                  </a:txBody>
                  <a:tcPr marL="7436" marR="7436" marT="7436" marB="0"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CN</a:t>
                      </a:r>
                    </a:p>
                  </a:txBody>
                  <a:tcPr marL="7436" marR="7436" marT="7436" marB="0"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MY</a:t>
                      </a:r>
                    </a:p>
                  </a:txBody>
                  <a:tcPr marL="7436" marR="7436" marT="7436" marB="0" anchor="ctr">
                    <a:solidFill>
                      <a:srgbClr val="2172BD"/>
                    </a:solidFill>
                  </a:tcPr>
                </a:tc>
                <a:extLst>
                  <a:ext uri="{0D108BD9-81ED-4DB2-BD59-A6C34878D82A}">
                    <a16:rowId xmlns:a16="http://schemas.microsoft.com/office/drawing/2014/main" val="1993637635"/>
                  </a:ext>
                </a:extLst>
              </a:tr>
              <a:tr h="177419">
                <a:tc>
                  <a:txBody>
                    <a:bodyPr/>
                    <a:lstStyle/>
                    <a:p>
                      <a:pPr marL="0" algn="l" defTabSz="914400" rtl="0" eaLnBrk="1" fontAlgn="b" latinLnBrk="0" hangingPunct="1"/>
                      <a:r>
                        <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Investment, mln USD</a:t>
                      </a:r>
                    </a:p>
                  </a:txBody>
                  <a:tcPr marL="7436" marR="7436" marT="7436" marB="0" anchor="b"/>
                </a:tc>
                <a:tc>
                  <a:txBody>
                    <a:bodyPr/>
                    <a:lstStyle/>
                    <a:p>
                      <a:pPr algn="ctr" fontAlgn="b"/>
                      <a:r>
                        <a:rPr lang="ru-RU" sz="1400" i="0" u="none" strike="noStrike" dirty="0">
                          <a:effectLst/>
                          <a:latin typeface="Segoe UI" panose="020B0502040204020203" pitchFamily="34" charset="0"/>
                          <a:ea typeface="Segoe UI" panose="020B0502040204020203" pitchFamily="34" charset="0"/>
                          <a:cs typeface="Segoe UI" panose="020B0502040204020203" pitchFamily="34" charset="0"/>
                        </a:rPr>
                        <a:t>15,7</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i="0" u="none" strike="noStrike" dirty="0">
                          <a:effectLst/>
                          <a:latin typeface="Segoe UI" panose="020B0502040204020203" pitchFamily="34" charset="0"/>
                          <a:ea typeface="Segoe UI" panose="020B0502040204020203" pitchFamily="34" charset="0"/>
                          <a:cs typeface="Segoe UI" panose="020B0502040204020203" pitchFamily="34" charset="0"/>
                        </a:rPr>
                        <a:t>8,8</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i="0" u="none" strike="noStrike" dirty="0">
                          <a:effectLst/>
                          <a:latin typeface="Segoe UI" panose="020B0502040204020203" pitchFamily="34" charset="0"/>
                          <a:ea typeface="Segoe UI" panose="020B0502040204020203" pitchFamily="34" charset="0"/>
                          <a:cs typeface="Segoe UI" panose="020B0502040204020203" pitchFamily="34" charset="0"/>
                        </a:rPr>
                        <a:t>11,0</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4,5</a:t>
                      </a:r>
                      <a:endPar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i="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31,4/15,8*</a:t>
                      </a:r>
                      <a:endParaRPr lang="ru-RU" sz="1400" i="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tc>
                <a:tc>
                  <a:txBody>
                    <a:bodyPr/>
                    <a:lstStyle/>
                    <a:p>
                      <a:pPr algn="ctr" fontAlgn="b"/>
                      <a:r>
                        <a:rPr lang="ru-RU" sz="1400" i="0" u="none" strike="noStrike" dirty="0">
                          <a:effectLst/>
                          <a:latin typeface="Segoe UI" panose="020B0502040204020203" pitchFamily="34" charset="0"/>
                          <a:ea typeface="Segoe UI" panose="020B0502040204020203" pitchFamily="34" charset="0"/>
                          <a:cs typeface="Segoe UI" panose="020B0502040204020203" pitchFamily="34" charset="0"/>
                        </a:rPr>
                        <a:t>8,6</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extLst>
                  <a:ext uri="{0D108BD9-81ED-4DB2-BD59-A6C34878D82A}">
                    <a16:rowId xmlns:a16="http://schemas.microsoft.com/office/drawing/2014/main" val="4187875610"/>
                  </a:ext>
                </a:extLst>
              </a:tr>
              <a:tr h="177419">
                <a:tc>
                  <a:txBody>
                    <a:bodyPr/>
                    <a:lstStyle/>
                    <a:p>
                      <a:pPr marL="0" algn="l" defTabSz="914400" rtl="0" eaLnBrk="1" fontAlgn="b" latinLnBrk="0" hangingPunct="1"/>
                      <a:r>
                        <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capex + </a:t>
                      </a:r>
                      <a:r>
                        <a:rPr lang="en-US" sz="1400" b="0" u="none" strike="noStrike"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opex</a:t>
                      </a:r>
                      <a:endPar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b"/>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5,1</a:t>
                      </a:r>
                    </a:p>
                  </a:txBody>
                  <a:tcPr marL="7620" marR="7620" marT="7620" marB="0" anchor="ctr"/>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4,1</a:t>
                      </a:r>
                    </a:p>
                  </a:txBody>
                  <a:tcPr marL="7620" marR="7620" marT="7620" marB="0" anchor="ctr"/>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4,4</a:t>
                      </a:r>
                    </a:p>
                  </a:txBody>
                  <a:tcPr marL="7620" marR="7620" marT="7620" marB="0" anchor="ctr"/>
                </a:tc>
                <a:tc>
                  <a:txBody>
                    <a:bodyPr/>
                    <a:lstStyle/>
                    <a:p>
                      <a:pPr algn="ctr" fontAlgn="b"/>
                      <a:r>
                        <a:rPr lang="en-US"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3,3</a:t>
                      </a:r>
                      <a:endPar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marL="0" algn="ctr" defTabSz="914400" rtl="0" eaLnBrk="1" fontAlgn="b" latinLnBrk="0" hangingPunct="1"/>
                      <a:r>
                        <a:rPr lang="en-US"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12</a:t>
                      </a:r>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r>
                        <a:rPr lang="en-US"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a:t>
                      </a:r>
                      <a:endPar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4,7</a:t>
                      </a:r>
                    </a:p>
                  </a:txBody>
                  <a:tcPr marL="7620" marR="7620" marT="7620" marB="0" anchor="ctr"/>
                </a:tc>
                <a:extLst>
                  <a:ext uri="{0D108BD9-81ED-4DB2-BD59-A6C34878D82A}">
                    <a16:rowId xmlns:a16="http://schemas.microsoft.com/office/drawing/2014/main" val="1335797798"/>
                  </a:ext>
                </a:extLst>
              </a:tr>
              <a:tr h="177419">
                <a:tc>
                  <a:txBody>
                    <a:bodyPr/>
                    <a:lstStyle/>
                    <a:p>
                      <a:pPr marL="0" algn="l" defTabSz="914400" rtl="0" eaLnBrk="1" fontAlgn="b" latinLnBrk="0" hangingPunct="1"/>
                      <a:r>
                        <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portfolio financing</a:t>
                      </a:r>
                    </a:p>
                  </a:txBody>
                  <a:tcPr marL="7436" marR="7436" marT="7436" marB="0" anchor="b"/>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10,6</a:t>
                      </a:r>
                    </a:p>
                  </a:txBody>
                  <a:tcPr marL="7620" marR="7620" marT="7620" marB="0" anchor="ctr"/>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4,8</a:t>
                      </a:r>
                    </a:p>
                  </a:txBody>
                  <a:tcPr marL="7620" marR="7620" marT="7620" marB="0" anchor="ctr"/>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6,6</a:t>
                      </a:r>
                    </a:p>
                  </a:txBody>
                  <a:tcPr marL="7620" marR="7620" marT="7620" marB="0" anchor="ctr"/>
                </a:tc>
                <a:tc>
                  <a:txBody>
                    <a:bodyPr/>
                    <a:lstStyle/>
                    <a:p>
                      <a:pPr algn="ctr" fontAlgn="b"/>
                      <a:r>
                        <a:rPr lang="en-US"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1,1</a:t>
                      </a:r>
                      <a:endPar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marL="0" algn="ctr" defTabSz="914400" rtl="0" eaLnBrk="1" fontAlgn="b" latinLnBrk="0" hangingPunct="1"/>
                      <a:r>
                        <a:rPr lang="en-US"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a:t>
                      </a:r>
                      <a:r>
                        <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r>
                        <a:rPr lang="en-US"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a:t>
                      </a:r>
                      <a:endParaRPr lang="ru-RU" sz="14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3,9</a:t>
                      </a:r>
                    </a:p>
                  </a:txBody>
                  <a:tcPr marL="7620" marR="7620" marT="7620" marB="0" anchor="ctr"/>
                </a:tc>
                <a:extLst>
                  <a:ext uri="{0D108BD9-81ED-4DB2-BD59-A6C34878D82A}">
                    <a16:rowId xmlns:a16="http://schemas.microsoft.com/office/drawing/2014/main" val="3121311790"/>
                  </a:ext>
                </a:extLst>
              </a:tr>
              <a:tr h="177419">
                <a:tc>
                  <a:txBody>
                    <a:bodyPr/>
                    <a:lstStyle/>
                    <a:p>
                      <a:pPr marL="0" algn="l" defTabSz="914400" rtl="0" eaLnBrk="1" fontAlgn="b" latinLnBrk="0" hangingPunct="1"/>
                      <a:r>
                        <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Break-even period, months</a:t>
                      </a:r>
                    </a:p>
                  </a:txBody>
                  <a:tcPr marL="7436" marR="7436" marT="7436" marB="0" anchor="b"/>
                </a:tc>
                <a:tc>
                  <a:txBody>
                    <a:bodyPr/>
                    <a:lstStyle/>
                    <a:p>
                      <a:pPr algn="ctr" fontAlgn="b"/>
                      <a:r>
                        <a:rPr lang="ru-RU" sz="1400" i="0" u="none" strike="noStrike">
                          <a:effectLst/>
                          <a:latin typeface="Segoe UI" panose="020B0502040204020203" pitchFamily="34" charset="0"/>
                          <a:ea typeface="Segoe UI" panose="020B0502040204020203" pitchFamily="34" charset="0"/>
                          <a:cs typeface="Segoe UI" panose="020B0502040204020203" pitchFamily="34" charset="0"/>
                        </a:rPr>
                        <a:t>15</a:t>
                      </a:r>
                      <a:endParaRPr lang="ru-RU"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i="0" u="none" strike="noStrike" dirty="0">
                          <a:effectLst/>
                          <a:latin typeface="Segoe UI" panose="020B0502040204020203" pitchFamily="34" charset="0"/>
                          <a:ea typeface="Segoe UI" panose="020B0502040204020203" pitchFamily="34" charset="0"/>
                          <a:cs typeface="Segoe UI" panose="020B0502040204020203" pitchFamily="34" charset="0"/>
                        </a:rPr>
                        <a:t>20</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i="0" u="none" strike="noStrike" dirty="0">
                          <a:effectLst/>
                          <a:latin typeface="Segoe UI" panose="020B0502040204020203" pitchFamily="34" charset="0"/>
                          <a:ea typeface="Segoe UI" panose="020B0502040204020203" pitchFamily="34" charset="0"/>
                          <a:cs typeface="Segoe UI" panose="020B0502040204020203" pitchFamily="34" charset="0"/>
                        </a:rPr>
                        <a:t>20</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22</a:t>
                      </a:r>
                      <a:endPar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i="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25</a:t>
                      </a:r>
                      <a:endParaRPr lang="ru-RU" sz="1400" i="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i="0" u="none" strike="noStrike" dirty="0">
                          <a:effectLst/>
                          <a:latin typeface="Segoe UI" panose="020B0502040204020203" pitchFamily="34" charset="0"/>
                          <a:ea typeface="Segoe UI" panose="020B0502040204020203" pitchFamily="34" charset="0"/>
                          <a:cs typeface="Segoe UI" panose="020B0502040204020203" pitchFamily="34" charset="0"/>
                        </a:rPr>
                        <a:t>18</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extLst>
                  <a:ext uri="{0D108BD9-81ED-4DB2-BD59-A6C34878D82A}">
                    <a16:rowId xmlns:a16="http://schemas.microsoft.com/office/drawing/2014/main" val="2454024174"/>
                  </a:ext>
                </a:extLst>
              </a:tr>
              <a:tr h="177419">
                <a:tc>
                  <a:txBody>
                    <a:bodyPr/>
                    <a:lstStyle/>
                    <a:p>
                      <a:pPr marL="0" algn="l" defTabSz="914400" rtl="0" eaLnBrk="1" fontAlgn="b" latinLnBrk="0" hangingPunct="1"/>
                      <a:r>
                        <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Payback period, months</a:t>
                      </a:r>
                    </a:p>
                  </a:txBody>
                  <a:tcPr marL="7436" marR="7436" marT="7436" marB="0" anchor="b"/>
                </a:tc>
                <a:tc>
                  <a:txBody>
                    <a:bodyPr/>
                    <a:lstStyle/>
                    <a:p>
                      <a:pPr algn="ctr" fontAlgn="b"/>
                      <a:r>
                        <a:rPr lang="ru-RU" sz="1400" i="0" u="none" strike="noStrike" dirty="0">
                          <a:effectLst/>
                          <a:latin typeface="Segoe UI" panose="020B0502040204020203" pitchFamily="34" charset="0"/>
                          <a:ea typeface="Segoe UI" panose="020B0502040204020203" pitchFamily="34" charset="0"/>
                          <a:cs typeface="Segoe UI" panose="020B0502040204020203" pitchFamily="34" charset="0"/>
                        </a:rPr>
                        <a:t>19</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i="0" u="none" strike="noStrike" dirty="0">
                          <a:effectLst/>
                          <a:latin typeface="Segoe UI" panose="020B0502040204020203" pitchFamily="34" charset="0"/>
                          <a:ea typeface="Segoe UI" panose="020B0502040204020203" pitchFamily="34" charset="0"/>
                          <a:cs typeface="Segoe UI" panose="020B0502040204020203" pitchFamily="34" charset="0"/>
                        </a:rPr>
                        <a:t>49</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i="0" u="none" strike="noStrike" dirty="0">
                          <a:effectLst/>
                          <a:latin typeface="Segoe UI" panose="020B0502040204020203" pitchFamily="34" charset="0"/>
                          <a:ea typeface="Segoe UI" panose="020B0502040204020203" pitchFamily="34" charset="0"/>
                          <a:cs typeface="Segoe UI" panose="020B0502040204020203" pitchFamily="34" charset="0"/>
                        </a:rPr>
                        <a:t>50</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31</a:t>
                      </a:r>
                      <a:endPar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en-US" sz="1400" i="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45</a:t>
                      </a:r>
                      <a:endParaRPr lang="ru-RU" sz="1400" i="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tc>
                  <a:txBody>
                    <a:bodyPr/>
                    <a:lstStyle/>
                    <a:p>
                      <a:pPr algn="ctr" fontAlgn="b"/>
                      <a:r>
                        <a:rPr lang="ru-RU" sz="1400" i="0" u="none" strike="noStrike" dirty="0">
                          <a:effectLst/>
                          <a:latin typeface="Segoe UI" panose="020B0502040204020203" pitchFamily="34" charset="0"/>
                          <a:ea typeface="Segoe UI" panose="020B0502040204020203" pitchFamily="34" charset="0"/>
                          <a:cs typeface="Segoe UI" panose="020B0502040204020203" pitchFamily="34" charset="0"/>
                        </a:rPr>
                        <a:t>51</a:t>
                      </a:r>
                      <a:endPar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436" marR="7436" marT="7436" marB="0" anchor="ctr"/>
                </a:tc>
                <a:extLst>
                  <a:ext uri="{0D108BD9-81ED-4DB2-BD59-A6C34878D82A}">
                    <a16:rowId xmlns:a16="http://schemas.microsoft.com/office/drawing/2014/main" val="1920449680"/>
                  </a:ext>
                </a:extLst>
              </a:tr>
              <a:tr h="177419">
                <a:tc>
                  <a:txBody>
                    <a:bodyPr/>
                    <a:lstStyle/>
                    <a:p>
                      <a:pPr marL="0" algn="l" defTabSz="914400" rtl="0" eaLnBrk="1" fontAlgn="b" latinLnBrk="0" hangingPunct="1"/>
                      <a:r>
                        <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Revenue, (Year 5), mln USD</a:t>
                      </a:r>
                    </a:p>
                  </a:txBody>
                  <a:tcPr marL="7620" marR="7620" marT="7620" marB="0" anchor="b"/>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71</a:t>
                      </a:r>
                    </a:p>
                  </a:txBody>
                  <a:tcPr marL="7620" marR="7620" marT="7620" marB="0" anchor="ctr"/>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42,2</a:t>
                      </a:r>
                    </a:p>
                  </a:txBody>
                  <a:tcPr marL="7620" marR="7620" marT="7620" marB="0" anchor="ctr"/>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53,9</a:t>
                      </a:r>
                    </a:p>
                  </a:txBody>
                  <a:tcPr marL="7620" marR="7620" marT="7620" marB="0" anchor="ctr"/>
                </a:tc>
                <a:tc>
                  <a:txBody>
                    <a:bodyPr/>
                    <a:lstStyle/>
                    <a:p>
                      <a:pPr algn="ctr" fontAlgn="b"/>
                      <a:r>
                        <a:rPr lang="en-US"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18,5</a:t>
                      </a:r>
                      <a:endPar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tc>
                <a:tc>
                  <a:txBody>
                    <a:bodyPr/>
                    <a:lstStyle/>
                    <a:p>
                      <a:pPr algn="ctr" fontAlgn="b"/>
                      <a:r>
                        <a:rPr lang="en-US" sz="1400" i="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130</a:t>
                      </a:r>
                      <a:endParaRPr lang="ru-RU" sz="1400" i="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37,3</a:t>
                      </a:r>
                    </a:p>
                  </a:txBody>
                  <a:tcPr marL="7620" marR="7620" marT="7620" marB="0" anchor="ctr"/>
                </a:tc>
                <a:extLst>
                  <a:ext uri="{0D108BD9-81ED-4DB2-BD59-A6C34878D82A}">
                    <a16:rowId xmlns:a16="http://schemas.microsoft.com/office/drawing/2014/main" val="2537470237"/>
                  </a:ext>
                </a:extLst>
              </a:tr>
              <a:tr h="177419">
                <a:tc>
                  <a:txBody>
                    <a:bodyPr/>
                    <a:lstStyle/>
                    <a:p>
                      <a:pPr marL="0" algn="l" defTabSz="914400" rtl="0" eaLnBrk="1" fontAlgn="b" latinLnBrk="0" hangingPunct="1"/>
                      <a:r>
                        <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Profit before taxes, (Year 5), mln USD</a:t>
                      </a:r>
                    </a:p>
                  </a:txBody>
                  <a:tcPr marL="7620" marR="7620" marT="7620" marB="0" anchor="b"/>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19</a:t>
                      </a:r>
                    </a:p>
                  </a:txBody>
                  <a:tcPr marL="7620" marR="7620" marT="7620" marB="0" anchor="ctr"/>
                </a:tc>
                <a:tc>
                  <a:txBody>
                    <a:bodyPr/>
                    <a:lstStyle/>
                    <a:p>
                      <a:pPr algn="ctr" fontAlgn="b"/>
                      <a:r>
                        <a:rPr lang="ru-RU"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15,5</a:t>
                      </a:r>
                    </a:p>
                  </a:txBody>
                  <a:tcPr marL="7620" marR="7620" marT="7620" marB="0" anchor="ctr"/>
                </a:tc>
                <a:tc>
                  <a:txBody>
                    <a:bodyPr/>
                    <a:lstStyle/>
                    <a:p>
                      <a:pPr algn="ctr" fontAlgn="b"/>
                      <a:r>
                        <a:rPr lang="ru-RU" sz="14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rPr>
                        <a:t>16,8</a:t>
                      </a:r>
                    </a:p>
                  </a:txBody>
                  <a:tcPr marL="7620" marR="7620" marT="7620" marB="0" anchor="ctr"/>
                </a:tc>
                <a:tc>
                  <a:txBody>
                    <a:bodyPr/>
                    <a:lstStyle/>
                    <a:p>
                      <a:pPr algn="ctr" fontAlgn="b"/>
                      <a:r>
                        <a:rPr lang="en-US"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5,5</a:t>
                      </a:r>
                      <a:endPar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tc>
                <a:tc>
                  <a:txBody>
                    <a:bodyPr/>
                    <a:lstStyle/>
                    <a:p>
                      <a:pPr algn="ctr" fontAlgn="b"/>
                      <a:r>
                        <a:rPr lang="en-US" sz="1400" i="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42</a:t>
                      </a:r>
                      <a:endParaRPr lang="ru-RU" sz="1400" i="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tc>
                <a:tc>
                  <a:txBody>
                    <a:bodyPr/>
                    <a:lstStyle/>
                    <a:p>
                      <a:pPr algn="ctr" fontAlgn="b"/>
                      <a:r>
                        <a:rPr lang="ru-RU" sz="14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15,3</a:t>
                      </a:r>
                    </a:p>
                  </a:txBody>
                  <a:tcPr marL="7620" marR="7620" marT="7620" marB="0" anchor="ctr"/>
                </a:tc>
                <a:extLst>
                  <a:ext uri="{0D108BD9-81ED-4DB2-BD59-A6C34878D82A}">
                    <a16:rowId xmlns:a16="http://schemas.microsoft.com/office/drawing/2014/main" val="1076933539"/>
                  </a:ext>
                </a:extLst>
              </a:tr>
            </a:tbl>
          </a:graphicData>
        </a:graphic>
      </p:graphicFrame>
      <p:graphicFrame>
        <p:nvGraphicFramePr>
          <p:cNvPr id="13" name="Таблица 1"/>
          <p:cNvGraphicFramePr>
            <a:graphicFrameLocks noGrp="1"/>
          </p:cNvGraphicFramePr>
          <p:nvPr>
            <p:extLst>
              <p:ext uri="{D42A27DB-BD31-4B8C-83A1-F6EECF244321}">
                <p14:modId xmlns:p14="http://schemas.microsoft.com/office/powerpoint/2010/main" val="1595653283"/>
              </p:ext>
            </p:extLst>
          </p:nvPr>
        </p:nvGraphicFramePr>
        <p:xfrm>
          <a:off x="368968" y="3234768"/>
          <a:ext cx="10612773" cy="1203960"/>
        </p:xfrm>
        <a:graphic>
          <a:graphicData uri="http://schemas.openxmlformats.org/drawingml/2006/table">
            <a:tbl>
              <a:tblPr firstRow="1" bandRow="1">
                <a:tableStyleId>{5C22544A-7EE6-4342-B048-85BDC9FD1C3A}</a:tableStyleId>
              </a:tblPr>
              <a:tblGrid>
                <a:gridCol w="3569751">
                  <a:extLst>
                    <a:ext uri="{9D8B030D-6E8A-4147-A177-3AD203B41FA5}">
                      <a16:colId xmlns:a16="http://schemas.microsoft.com/office/drawing/2014/main" val="2141455373"/>
                    </a:ext>
                  </a:extLst>
                </a:gridCol>
                <a:gridCol w="1350717">
                  <a:extLst>
                    <a:ext uri="{9D8B030D-6E8A-4147-A177-3AD203B41FA5}">
                      <a16:colId xmlns:a16="http://schemas.microsoft.com/office/drawing/2014/main" val="2147213297"/>
                    </a:ext>
                  </a:extLst>
                </a:gridCol>
                <a:gridCol w="1157757">
                  <a:extLst>
                    <a:ext uri="{9D8B030D-6E8A-4147-A177-3AD203B41FA5}">
                      <a16:colId xmlns:a16="http://schemas.microsoft.com/office/drawing/2014/main" val="1245391915"/>
                    </a:ext>
                  </a:extLst>
                </a:gridCol>
                <a:gridCol w="1061277">
                  <a:extLst>
                    <a:ext uri="{9D8B030D-6E8A-4147-A177-3AD203B41FA5}">
                      <a16:colId xmlns:a16="http://schemas.microsoft.com/office/drawing/2014/main" val="3514802909"/>
                    </a:ext>
                  </a:extLst>
                </a:gridCol>
                <a:gridCol w="1157757">
                  <a:extLst>
                    <a:ext uri="{9D8B030D-6E8A-4147-A177-3AD203B41FA5}">
                      <a16:colId xmlns:a16="http://schemas.microsoft.com/office/drawing/2014/main" val="2813723084"/>
                    </a:ext>
                  </a:extLst>
                </a:gridCol>
                <a:gridCol w="1157757">
                  <a:extLst>
                    <a:ext uri="{9D8B030D-6E8A-4147-A177-3AD203B41FA5}">
                      <a16:colId xmlns:a16="http://schemas.microsoft.com/office/drawing/2014/main" val="3037152684"/>
                    </a:ext>
                  </a:extLst>
                </a:gridCol>
                <a:gridCol w="1157757">
                  <a:extLst>
                    <a:ext uri="{9D8B030D-6E8A-4147-A177-3AD203B41FA5}">
                      <a16:colId xmlns:a16="http://schemas.microsoft.com/office/drawing/2014/main" val="467017187"/>
                    </a:ext>
                  </a:extLst>
                </a:gridCol>
              </a:tblGrid>
              <a:tr h="26560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Volume indicators (year 5)</a:t>
                      </a:r>
                    </a:p>
                  </a:txBody>
                  <a:tcPr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VN</a:t>
                      </a:r>
                    </a:p>
                  </a:txBody>
                  <a:tcPr marL="7436" marR="7436" marT="7436" marB="0"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PH</a:t>
                      </a:r>
                    </a:p>
                  </a:txBody>
                  <a:tcPr marL="7436" marR="7436" marT="7436" marB="0"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ID</a:t>
                      </a:r>
                    </a:p>
                  </a:txBody>
                  <a:tcPr marL="7436" marR="7436" marT="7436" marB="0"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MM</a:t>
                      </a:r>
                    </a:p>
                  </a:txBody>
                  <a:tcPr marL="7436" marR="7436" marT="7436" marB="0"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CN</a:t>
                      </a:r>
                    </a:p>
                  </a:txBody>
                  <a:tcPr marL="7436" marR="7436" marT="7436" marB="0" anchor="ctr">
                    <a:solidFill>
                      <a:srgbClr val="2172BD"/>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600" b="0" u="none" strike="noStrike" kern="1200" dirty="0">
                          <a:solidFill>
                            <a:schemeClr val="lt1"/>
                          </a:solidFill>
                          <a:effectLst/>
                          <a:latin typeface="Segoe UI Semibold" panose="020B0702040204020203" pitchFamily="34" charset="0"/>
                          <a:ea typeface="+mn-ea"/>
                          <a:cs typeface="+mn-cs"/>
                        </a:rPr>
                        <a:t>MY</a:t>
                      </a:r>
                    </a:p>
                  </a:txBody>
                  <a:tcPr marL="7436" marR="7436" marT="7436" marB="0" anchor="ctr">
                    <a:solidFill>
                      <a:srgbClr val="2172BD"/>
                    </a:solidFill>
                  </a:tcPr>
                </a:tc>
                <a:extLst>
                  <a:ext uri="{0D108BD9-81ED-4DB2-BD59-A6C34878D82A}">
                    <a16:rowId xmlns:a16="http://schemas.microsoft.com/office/drawing/2014/main" val="3828360853"/>
                  </a:ext>
                </a:extLst>
              </a:tr>
              <a:tr h="277653">
                <a:tc>
                  <a:txBody>
                    <a:bodyPr/>
                    <a:lstStyle/>
                    <a:p>
                      <a:pPr marL="0" algn="l" defTabSz="914400" rtl="0" eaLnBrk="1" fontAlgn="b" latinLnBrk="0" hangingPunct="1"/>
                      <a:r>
                        <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Loans issued in year 5, </a:t>
                      </a:r>
                      <a:r>
                        <a:rPr lang="en-US" sz="1400" b="0" u="none" strike="noStrike"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thsd</a:t>
                      </a:r>
                      <a:endPar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p>
                      <a:pPr marL="0" algn="l" defTabSz="914400" rtl="0" eaLnBrk="1" fontAlgn="b" latinLnBrk="0" hangingPunct="1"/>
                      <a:r>
                        <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including prolongations</a:t>
                      </a:r>
                    </a:p>
                  </a:txBody>
                  <a:tcPr marL="7620" marR="7620" marT="7620" marB="0" anchor="b"/>
                </a:tc>
                <a:tc>
                  <a:txBody>
                    <a:bodyPr/>
                    <a:lstStyle/>
                    <a:p>
                      <a:pPr algn="ctr" fontAlgn="b"/>
                      <a:r>
                        <a:rPr lang="ru-RU" sz="1400" b="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1 291</a:t>
                      </a:r>
                    </a:p>
                  </a:txBody>
                  <a:tcPr marL="7620" marR="7620" marT="7620" marB="0" anchor="ctr"/>
                </a:tc>
                <a:tc>
                  <a:txBody>
                    <a:bodyPr/>
                    <a:lstStyle/>
                    <a:p>
                      <a:pPr algn="ctr" fontAlgn="b"/>
                      <a:r>
                        <a:rPr lang="ru-RU" sz="1400" b="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441</a:t>
                      </a:r>
                    </a:p>
                  </a:txBody>
                  <a:tcPr marL="7620" marR="7620" marT="7620" marB="0" anchor="ctr"/>
                </a:tc>
                <a:tc>
                  <a:txBody>
                    <a:bodyPr/>
                    <a:lstStyle/>
                    <a:p>
                      <a:pPr algn="ctr" fontAlgn="b"/>
                      <a:r>
                        <a:rPr lang="ru-RU" sz="1400" b="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464</a:t>
                      </a:r>
                    </a:p>
                  </a:txBody>
                  <a:tcPr marL="7620" marR="7620" marT="7620" marB="0" anchor="ctr"/>
                </a:tc>
                <a:tc>
                  <a:txBody>
                    <a:bodyPr/>
                    <a:lstStyle/>
                    <a:p>
                      <a:pPr algn="ctr" fontAlgn="b"/>
                      <a:r>
                        <a:rPr lang="en-US" sz="1400" b="1"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620</a:t>
                      </a:r>
                      <a:endParaRPr lang="ru-RU" sz="1400" b="1"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tc>
                <a:tc>
                  <a:txBody>
                    <a:bodyPr/>
                    <a:lstStyle/>
                    <a:p>
                      <a:pPr algn="ctr" fontAlgn="b"/>
                      <a:r>
                        <a:rPr lang="en-US" sz="1400" b="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1154</a:t>
                      </a:r>
                      <a:endParaRPr lang="ru-RU" sz="1400" b="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tc>
                <a:tc>
                  <a:txBody>
                    <a:bodyPr/>
                    <a:lstStyle/>
                    <a:p>
                      <a:pPr algn="ctr" fontAlgn="b"/>
                      <a:r>
                        <a:rPr lang="ru-RU" sz="1400" b="0" u="none" strike="noStrike"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198</a:t>
                      </a:r>
                    </a:p>
                  </a:txBody>
                  <a:tcPr marL="7620" marR="7620" marT="7620" marB="0" anchor="ctr"/>
                </a:tc>
                <a:extLst>
                  <a:ext uri="{0D108BD9-81ED-4DB2-BD59-A6C34878D82A}">
                    <a16:rowId xmlns:a16="http://schemas.microsoft.com/office/drawing/2014/main" val="4124415651"/>
                  </a:ext>
                </a:extLst>
              </a:tr>
              <a:tr h="277653">
                <a:tc>
                  <a:txBody>
                    <a:bodyPr/>
                    <a:lstStyle/>
                    <a:p>
                      <a:pPr marL="0" algn="l" defTabSz="914400" rtl="0" eaLnBrk="1" fontAlgn="b" latinLnBrk="0" hangingPunct="1"/>
                      <a:r>
                        <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Loans issued per day in year 5</a:t>
                      </a:r>
                    </a:p>
                    <a:p>
                      <a:pPr marL="0" algn="l" defTabSz="914400" rtl="0" eaLnBrk="1" fontAlgn="b" latinLnBrk="0" hangingPunct="1"/>
                      <a:r>
                        <a:rPr lang="en-US" sz="1400" b="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including prolongations</a:t>
                      </a:r>
                    </a:p>
                  </a:txBody>
                  <a:tcPr marL="7620" marR="7620" marT="7620" marB="0" anchor="b"/>
                </a:tc>
                <a:tc>
                  <a:txBody>
                    <a:bodyPr/>
                    <a:lstStyle/>
                    <a:p>
                      <a:pPr algn="ctr" fontAlgn="b"/>
                      <a:r>
                        <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3537</a:t>
                      </a:r>
                    </a:p>
                  </a:txBody>
                  <a:tcPr marL="7620" marR="7620" marT="7620" marB="0" anchor="ctr"/>
                </a:tc>
                <a:tc>
                  <a:txBody>
                    <a:bodyPr/>
                    <a:lstStyle/>
                    <a:p>
                      <a:pPr algn="ctr" fontAlgn="b"/>
                      <a:r>
                        <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1208</a:t>
                      </a:r>
                    </a:p>
                  </a:txBody>
                  <a:tcPr marL="7620" marR="7620" marT="7620" marB="0" anchor="ctr"/>
                </a:tc>
                <a:tc>
                  <a:txBody>
                    <a:bodyPr/>
                    <a:lstStyle/>
                    <a:p>
                      <a:pPr algn="ctr" fontAlgn="b"/>
                      <a:r>
                        <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1271</a:t>
                      </a:r>
                    </a:p>
                  </a:txBody>
                  <a:tcPr marL="7620" marR="7620" marT="7620" marB="0" anchor="ctr"/>
                </a:tc>
                <a:tc>
                  <a:txBody>
                    <a:bodyPr/>
                    <a:lstStyle/>
                    <a:p>
                      <a:pPr algn="ctr" fontAlgn="b"/>
                      <a:r>
                        <a:rPr lang="en-US" sz="1400" b="1"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1698</a:t>
                      </a:r>
                      <a:endParaRPr lang="ru-RU" sz="1400" b="1"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tc>
                <a:tc>
                  <a:txBody>
                    <a:bodyPr/>
                    <a:lstStyle/>
                    <a:p>
                      <a:pPr algn="ctr" fontAlgn="b"/>
                      <a:r>
                        <a:rPr lang="en-US"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3160</a:t>
                      </a:r>
                      <a:endPar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tc>
                <a:tc>
                  <a:txBody>
                    <a:bodyPr/>
                    <a:lstStyle/>
                    <a:p>
                      <a:pPr algn="ctr" fontAlgn="b"/>
                      <a:r>
                        <a:rPr lang="ru-RU" sz="1400" b="0" i="0" u="none" strike="noStrike"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542</a:t>
                      </a:r>
                    </a:p>
                  </a:txBody>
                  <a:tcPr marL="7620" marR="7620" marT="7620" marB="0" anchor="ctr"/>
                </a:tc>
                <a:extLst>
                  <a:ext uri="{0D108BD9-81ED-4DB2-BD59-A6C34878D82A}">
                    <a16:rowId xmlns:a16="http://schemas.microsoft.com/office/drawing/2014/main" val="3328770768"/>
                  </a:ext>
                </a:extLst>
              </a:tr>
            </a:tbl>
          </a:graphicData>
        </a:graphic>
      </p:graphicFrame>
      <p:sp>
        <p:nvSpPr>
          <p:cNvPr id="14" name="Прямоугольник 2"/>
          <p:cNvSpPr/>
          <p:nvPr/>
        </p:nvSpPr>
        <p:spPr>
          <a:xfrm>
            <a:off x="364057" y="6541892"/>
            <a:ext cx="5770106" cy="276999"/>
          </a:xfrm>
          <a:prstGeom prst="rect">
            <a:avLst/>
          </a:prstGeom>
        </p:spPr>
        <p:txBody>
          <a:bodyPr wrap="none">
            <a:spAutoFit/>
          </a:bodyPr>
          <a:lstStyle/>
          <a:p>
            <a:pPr fontAlgn="b"/>
            <a:r>
              <a:rPr lang="en-US" sz="1200" dirty="0">
                <a:solidFill>
                  <a:schemeClr val="dk1"/>
                </a:solidFill>
              </a:rPr>
              <a:t>*China investments total $31,4 mln (15,8 </a:t>
            </a:r>
            <a:r>
              <a:rPr lang="en-US" sz="1200" dirty="0" err="1">
                <a:solidFill>
                  <a:schemeClr val="dk1"/>
                </a:solidFill>
              </a:rPr>
              <a:t>Micromoney</a:t>
            </a:r>
            <a:r>
              <a:rPr lang="en-US" sz="1200" dirty="0">
                <a:solidFill>
                  <a:schemeClr val="dk1"/>
                </a:solidFill>
              </a:rPr>
              <a:t> investments + 15,5 debt financing)</a:t>
            </a:r>
            <a:endParaRPr lang="ru-RU" sz="1200" dirty="0">
              <a:solidFill>
                <a:schemeClr val="dk1"/>
              </a:solidFill>
            </a:endParaRPr>
          </a:p>
        </p:txBody>
      </p:sp>
    </p:spTree>
    <p:extLst>
      <p:ext uri="{BB962C8B-B14F-4D97-AF65-F5344CB8AC3E}">
        <p14:creationId xmlns:p14="http://schemas.microsoft.com/office/powerpoint/2010/main" val="38067334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Salaries comparison. APAC survey</a:t>
            </a: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graphicFrame>
        <p:nvGraphicFramePr>
          <p:cNvPr id="6" name="Таблица 3"/>
          <p:cNvGraphicFramePr>
            <a:graphicFrameLocks noGrp="1"/>
          </p:cNvGraphicFramePr>
          <p:nvPr>
            <p:extLst>
              <p:ext uri="{D42A27DB-BD31-4B8C-83A1-F6EECF244321}">
                <p14:modId xmlns:p14="http://schemas.microsoft.com/office/powerpoint/2010/main" val="2670451030"/>
              </p:ext>
            </p:extLst>
          </p:nvPr>
        </p:nvGraphicFramePr>
        <p:xfrm>
          <a:off x="359504" y="1235242"/>
          <a:ext cx="10514373" cy="2560320"/>
        </p:xfrm>
        <a:graphic>
          <a:graphicData uri="http://schemas.openxmlformats.org/drawingml/2006/table">
            <a:tbl>
              <a:tblPr>
                <a:tableStyleId>{B301B821-A1FF-4177-AEE7-76D212191A09}</a:tableStyleId>
              </a:tblPr>
              <a:tblGrid>
                <a:gridCol w="1230780">
                  <a:extLst>
                    <a:ext uri="{9D8B030D-6E8A-4147-A177-3AD203B41FA5}">
                      <a16:colId xmlns:a16="http://schemas.microsoft.com/office/drawing/2014/main" val="2794373879"/>
                    </a:ext>
                  </a:extLst>
                </a:gridCol>
                <a:gridCol w="843963">
                  <a:extLst>
                    <a:ext uri="{9D8B030D-6E8A-4147-A177-3AD203B41FA5}">
                      <a16:colId xmlns:a16="http://schemas.microsoft.com/office/drawing/2014/main" val="2827052696"/>
                    </a:ext>
                  </a:extLst>
                </a:gridCol>
                <a:gridCol w="843963">
                  <a:extLst>
                    <a:ext uri="{9D8B030D-6E8A-4147-A177-3AD203B41FA5}">
                      <a16:colId xmlns:a16="http://schemas.microsoft.com/office/drawing/2014/main" val="124824741"/>
                    </a:ext>
                  </a:extLst>
                </a:gridCol>
                <a:gridCol w="843963">
                  <a:extLst>
                    <a:ext uri="{9D8B030D-6E8A-4147-A177-3AD203B41FA5}">
                      <a16:colId xmlns:a16="http://schemas.microsoft.com/office/drawing/2014/main" val="953172127"/>
                    </a:ext>
                  </a:extLst>
                </a:gridCol>
                <a:gridCol w="843963">
                  <a:extLst>
                    <a:ext uri="{9D8B030D-6E8A-4147-A177-3AD203B41FA5}">
                      <a16:colId xmlns:a16="http://schemas.microsoft.com/office/drawing/2014/main" val="493602844"/>
                    </a:ext>
                  </a:extLst>
                </a:gridCol>
                <a:gridCol w="843963">
                  <a:extLst>
                    <a:ext uri="{9D8B030D-6E8A-4147-A177-3AD203B41FA5}">
                      <a16:colId xmlns:a16="http://schemas.microsoft.com/office/drawing/2014/main" val="1487896207"/>
                    </a:ext>
                  </a:extLst>
                </a:gridCol>
                <a:gridCol w="843963">
                  <a:extLst>
                    <a:ext uri="{9D8B030D-6E8A-4147-A177-3AD203B41FA5}">
                      <a16:colId xmlns:a16="http://schemas.microsoft.com/office/drawing/2014/main" val="3580721186"/>
                    </a:ext>
                  </a:extLst>
                </a:gridCol>
                <a:gridCol w="843963">
                  <a:extLst>
                    <a:ext uri="{9D8B030D-6E8A-4147-A177-3AD203B41FA5}">
                      <a16:colId xmlns:a16="http://schemas.microsoft.com/office/drawing/2014/main" val="1710073803"/>
                    </a:ext>
                  </a:extLst>
                </a:gridCol>
                <a:gridCol w="843963">
                  <a:extLst>
                    <a:ext uri="{9D8B030D-6E8A-4147-A177-3AD203B41FA5}">
                      <a16:colId xmlns:a16="http://schemas.microsoft.com/office/drawing/2014/main" val="4101495170"/>
                    </a:ext>
                  </a:extLst>
                </a:gridCol>
                <a:gridCol w="843963">
                  <a:extLst>
                    <a:ext uri="{9D8B030D-6E8A-4147-A177-3AD203B41FA5}">
                      <a16:colId xmlns:a16="http://schemas.microsoft.com/office/drawing/2014/main" val="3288760904"/>
                    </a:ext>
                  </a:extLst>
                </a:gridCol>
                <a:gridCol w="843963">
                  <a:extLst>
                    <a:ext uri="{9D8B030D-6E8A-4147-A177-3AD203B41FA5}">
                      <a16:colId xmlns:a16="http://schemas.microsoft.com/office/drawing/2014/main" val="2940105666"/>
                    </a:ext>
                  </a:extLst>
                </a:gridCol>
                <a:gridCol w="843963">
                  <a:extLst>
                    <a:ext uri="{9D8B030D-6E8A-4147-A177-3AD203B41FA5}">
                      <a16:colId xmlns:a16="http://schemas.microsoft.com/office/drawing/2014/main" val="3735852798"/>
                    </a:ext>
                  </a:extLst>
                </a:gridCol>
              </a:tblGrid>
              <a:tr h="731520">
                <a:tc>
                  <a:txBody>
                    <a:bodyPr/>
                    <a:lstStyle/>
                    <a:p>
                      <a:pPr algn="ctr" fontAlgn="ctr"/>
                      <a:r>
                        <a:rPr lang="en-US" sz="1100" b="0" u="none" strike="noStrike" dirty="0">
                          <a:solidFill>
                            <a:schemeClr val="bg1"/>
                          </a:solidFill>
                          <a:effectLst/>
                          <a:latin typeface="Segoe UI Semibold" panose="020B0702040204020203" pitchFamily="34" charset="0"/>
                        </a:rPr>
                        <a:t>Job Title</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dirty="0">
                          <a:solidFill>
                            <a:schemeClr val="bg1"/>
                          </a:solidFill>
                          <a:effectLst/>
                          <a:latin typeface="Segoe UI Semibold" panose="020B0702040204020203" pitchFamily="34" charset="0"/>
                        </a:rPr>
                        <a:t>Head of Accounting and Finance</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dirty="0">
                          <a:solidFill>
                            <a:schemeClr val="bg1"/>
                          </a:solidFill>
                          <a:effectLst/>
                          <a:latin typeface="Segoe UI Semibold" panose="020B0702040204020203" pitchFamily="34" charset="0"/>
                        </a:rPr>
                        <a:t>HR Manager</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dirty="0">
                          <a:solidFill>
                            <a:schemeClr val="bg1"/>
                          </a:solidFill>
                          <a:effectLst/>
                          <a:latin typeface="Segoe UI Semibold" panose="020B0702040204020203" pitchFamily="34" charset="0"/>
                        </a:rPr>
                        <a:t>IT Manager</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dirty="0">
                          <a:solidFill>
                            <a:schemeClr val="bg1"/>
                          </a:solidFill>
                          <a:effectLst/>
                          <a:latin typeface="Segoe UI Semibold" panose="020B0702040204020203" pitchFamily="34" charset="0"/>
                        </a:rPr>
                        <a:t>Digital Marketing Manager</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dirty="0">
                          <a:solidFill>
                            <a:schemeClr val="bg1"/>
                          </a:solidFill>
                          <a:effectLst/>
                          <a:latin typeface="Segoe UI Semibold" panose="020B0702040204020203" pitchFamily="34" charset="0"/>
                        </a:rPr>
                        <a:t>Head of Operations</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dirty="0">
                          <a:solidFill>
                            <a:schemeClr val="bg1"/>
                          </a:solidFill>
                          <a:effectLst/>
                          <a:latin typeface="Segoe UI Semibold" panose="020B0702040204020203" pitchFamily="34" charset="0"/>
                        </a:rPr>
                        <a:t>Quality Control Head</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dirty="0">
                          <a:solidFill>
                            <a:schemeClr val="bg1"/>
                          </a:solidFill>
                          <a:effectLst/>
                          <a:latin typeface="Segoe UI Semibold" panose="020B0702040204020203" pitchFamily="34" charset="0"/>
                        </a:rPr>
                        <a:t>Telemarketing Head</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dirty="0">
                          <a:solidFill>
                            <a:schemeClr val="bg1"/>
                          </a:solidFill>
                          <a:effectLst/>
                          <a:latin typeface="Segoe UI Semibold" panose="020B0702040204020203" pitchFamily="34" charset="0"/>
                        </a:rPr>
                        <a:t>Senior Telemarketing Specialist</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dirty="0">
                          <a:solidFill>
                            <a:schemeClr val="bg1"/>
                          </a:solidFill>
                          <a:effectLst/>
                          <a:latin typeface="Segoe UI Semibold" panose="020B0702040204020203" pitchFamily="34" charset="0"/>
                        </a:rPr>
                        <a:t>Telemarketing Specialist</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dirty="0">
                          <a:solidFill>
                            <a:schemeClr val="bg1"/>
                          </a:solidFill>
                          <a:effectLst/>
                          <a:latin typeface="Segoe UI Semibold" panose="020B0702040204020203" pitchFamily="34" charset="0"/>
                        </a:rPr>
                        <a:t>Customer Service Team Leader</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dirty="0">
                          <a:solidFill>
                            <a:schemeClr val="bg1"/>
                          </a:solidFill>
                          <a:effectLst/>
                          <a:latin typeface="Segoe UI Semibold" panose="020B0702040204020203" pitchFamily="34" charset="0"/>
                        </a:rPr>
                        <a:t>CSR</a:t>
                      </a:r>
                      <a:endParaRPr lang="en-US" sz="1100" b="0" i="0" u="none" strike="noStrike" dirty="0">
                        <a:solidFill>
                          <a:schemeClr val="bg1"/>
                        </a:solidFill>
                        <a:effectLst/>
                        <a:latin typeface="Segoe UI Semibold" panose="020B07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3819488114"/>
                  </a:ext>
                </a:extLst>
              </a:tr>
              <a:tr h="182880">
                <a:tc>
                  <a:txBody>
                    <a:bodyPr/>
                    <a:lstStyle/>
                    <a:p>
                      <a:pPr algn="ctr" fontAlgn="ctr"/>
                      <a:r>
                        <a:rPr lang="en-US" sz="1100" b="0" i="0" u="none" strike="noStrike" dirty="0">
                          <a:solidFill>
                            <a:srgbClr val="000000"/>
                          </a:solidFill>
                          <a:effectLst/>
                          <a:latin typeface="Segoe UI Semibold" panose="020B0702040204020203" pitchFamily="34" charset="0"/>
                        </a:rPr>
                        <a:t>Job Title</a:t>
                      </a:r>
                    </a:p>
                  </a:txBody>
                  <a:tcPr marL="7620" marR="7620" marT="7620"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5</a:t>
                      </a:r>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4</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5</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4</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3</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3</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25</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3</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5</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696555057"/>
                  </a:ext>
                </a:extLst>
              </a:tr>
              <a:tr h="182880">
                <a:tc>
                  <a:txBody>
                    <a:bodyPr/>
                    <a:lstStyle/>
                    <a:p>
                      <a:pPr algn="l" fontAlgn="b"/>
                      <a:r>
                        <a:rPr lang="en-US" sz="1100" b="0" i="0" u="none" strike="noStrike" dirty="0">
                          <a:solidFill>
                            <a:srgbClr val="000000"/>
                          </a:solidFill>
                          <a:effectLst/>
                          <a:latin typeface="Segoe UI Semibold" panose="020B0702040204020203" pitchFamily="34" charset="0"/>
                        </a:rPr>
                        <a:t># Incumbents</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$3 239</a:t>
                      </a:r>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$1 905</a:t>
                      </a:r>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$1 811</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$4 775</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$1 059</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$1 059</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$338</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$258</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$631</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$270</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6751838"/>
                  </a:ext>
                </a:extLst>
              </a:tr>
              <a:tr h="182880">
                <a:tc>
                  <a:txBody>
                    <a:bodyPr/>
                    <a:lstStyle/>
                    <a:p>
                      <a:pPr algn="l" fontAlgn="b"/>
                      <a:r>
                        <a:rPr lang="en-US" sz="1100" b="0" i="0" u="none" strike="noStrike" dirty="0">
                          <a:solidFill>
                            <a:srgbClr val="000000"/>
                          </a:solidFill>
                          <a:effectLst/>
                          <a:latin typeface="Segoe UI Semibold" panose="020B0702040204020203" pitchFamily="34" charset="0"/>
                        </a:rPr>
                        <a:t>VN</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$5 090</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$2 134</a:t>
                      </a:r>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$2 560</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$2 560</a:t>
                      </a:r>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$4 171</a:t>
                      </a:r>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$1 067</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$294</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$640</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$293</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320262938"/>
                  </a:ext>
                </a:extLst>
              </a:tr>
              <a:tr h="182880">
                <a:tc>
                  <a:txBody>
                    <a:bodyPr/>
                    <a:lstStyle/>
                    <a:p>
                      <a:pPr algn="l" fontAlgn="b"/>
                      <a:r>
                        <a:rPr lang="en-US" sz="1100" b="0" i="0" u="none" strike="noStrike" dirty="0">
                          <a:solidFill>
                            <a:srgbClr val="000000"/>
                          </a:solidFill>
                          <a:effectLst/>
                          <a:latin typeface="Segoe UI Semibold" panose="020B0702040204020203" pitchFamily="34" charset="0"/>
                        </a:rPr>
                        <a:t>PH</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$1 918</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$1 723</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$2 401</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$2 068</a:t>
                      </a:r>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$752</a:t>
                      </a:r>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$508</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$376</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49514414"/>
                  </a:ext>
                </a:extLst>
              </a:tr>
              <a:tr h="182880">
                <a:tc>
                  <a:txBody>
                    <a:bodyPr/>
                    <a:lstStyle/>
                    <a:p>
                      <a:pPr algn="l" fontAlgn="b"/>
                      <a:r>
                        <a:rPr lang="en-US" sz="1100" b="0" i="0" u="none" strike="noStrike" dirty="0">
                          <a:solidFill>
                            <a:srgbClr val="000000"/>
                          </a:solidFill>
                          <a:effectLst/>
                          <a:latin typeface="Segoe UI Semibold" panose="020B0702040204020203" pitchFamily="34" charset="0"/>
                        </a:rPr>
                        <a:t>ID</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$4 625</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$3 250</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$1 625</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$1 625</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$500</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79176269"/>
                  </a:ext>
                </a:extLst>
              </a:tr>
              <a:tr h="182880">
                <a:tc>
                  <a:txBody>
                    <a:bodyPr/>
                    <a:lstStyle/>
                    <a:p>
                      <a:pPr algn="l" fontAlgn="b"/>
                      <a:r>
                        <a:rPr lang="en-US" sz="1100" b="0" i="0" u="none" strike="noStrike" dirty="0">
                          <a:solidFill>
                            <a:srgbClr val="000000"/>
                          </a:solidFill>
                          <a:effectLst/>
                          <a:latin typeface="Segoe UI Semibold" panose="020B0702040204020203" pitchFamily="34" charset="0"/>
                        </a:rPr>
                        <a:t>MY</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$12 207</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$2 102</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$2 628</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$2 553</a:t>
                      </a:r>
                      <a:endParaRPr lang="ru-RU"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100" u="none" strike="noStrike" dirty="0" err="1">
                          <a:effectLst/>
                          <a:latin typeface="Segoe UI" panose="020B0502040204020203" pitchFamily="34" charset="0"/>
                          <a:ea typeface="Segoe UI" panose="020B0502040204020203" pitchFamily="34" charset="0"/>
                          <a:cs typeface="Segoe UI" panose="020B0502040204020203" pitchFamily="34" charset="0"/>
                        </a:rPr>
                        <a:t>na</a:t>
                      </a:r>
                      <a:endParaRPr lang="en-US"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$901</a:t>
                      </a:r>
                      <a:endParaRPr lang="ru-RU" sz="11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05135463"/>
                  </a:ext>
                </a:extLst>
              </a:tr>
              <a:tr h="182880">
                <a:tc>
                  <a:txBody>
                    <a:bodyPr/>
                    <a:lstStyle/>
                    <a:p>
                      <a:pPr algn="l" fontAlgn="b"/>
                      <a:r>
                        <a:rPr lang="en-US" sz="1100" b="0" i="0" u="none" strike="noStrike" dirty="0">
                          <a:solidFill>
                            <a:srgbClr val="000000"/>
                          </a:solidFill>
                          <a:effectLst/>
                          <a:latin typeface="Segoe UI Semibold" panose="020B0702040204020203" pitchFamily="34" charset="0"/>
                        </a:rPr>
                        <a:t>CN</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$1 918</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$1 723</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$1 625</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$1 625</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$2 068</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$752</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 </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 </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 </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$508</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$293</a:t>
                      </a:r>
                      <a:endParaRPr lang="ru-RU" sz="1100" b="1" i="1"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71625693"/>
                  </a:ext>
                </a:extLst>
              </a:tr>
              <a:tr h="182880">
                <a:tc>
                  <a:txBody>
                    <a:bodyPr/>
                    <a:lstStyle/>
                    <a:p>
                      <a:pPr algn="r" fontAlgn="b"/>
                      <a:r>
                        <a:rPr lang="en-US" sz="1100" b="0" i="0" u="none" strike="noStrike" dirty="0">
                          <a:solidFill>
                            <a:srgbClr val="000000"/>
                          </a:solidFill>
                          <a:effectLst/>
                          <a:latin typeface="Segoe UI Semibold" panose="020B0702040204020203" pitchFamily="34" charset="0"/>
                        </a:rPr>
                        <a:t>Min</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$12 207</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$3 250</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$2 628</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$2 560</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$4 775</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$1 067</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 </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 </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 </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$640</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$901</a:t>
                      </a:r>
                      <a:endParaRPr lang="ru-RU" sz="1100" b="1" i="1"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72016396"/>
                  </a:ext>
                </a:extLst>
              </a:tr>
              <a:tr h="182880">
                <a:tc>
                  <a:txBody>
                    <a:bodyPr/>
                    <a:lstStyle/>
                    <a:p>
                      <a:pPr algn="r" fontAlgn="b"/>
                      <a:r>
                        <a:rPr lang="en-US" sz="1100" b="0" i="0" u="none" strike="noStrike" dirty="0">
                          <a:solidFill>
                            <a:srgbClr val="000000"/>
                          </a:solidFill>
                          <a:effectLst/>
                          <a:latin typeface="Segoe UI Semibold" panose="020B0702040204020203" pitchFamily="34" charset="0"/>
                        </a:rPr>
                        <a:t>Max</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$5 416</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$2 302</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$2 224</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$2 137</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$3 671</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$959</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$1 059</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$338</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$276</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$593</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$468</a:t>
                      </a:r>
                      <a:endParaRPr lang="ru-RU" sz="1100" b="1" i="1"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37132706"/>
                  </a:ext>
                </a:extLst>
              </a:tr>
              <a:tr h="182880">
                <a:tc>
                  <a:txBody>
                    <a:bodyPr/>
                    <a:lstStyle/>
                    <a:p>
                      <a:pPr algn="r" fontAlgn="b"/>
                      <a:r>
                        <a:rPr lang="en-US" sz="1100" b="0" i="0" u="none" strike="noStrike" dirty="0">
                          <a:solidFill>
                            <a:srgbClr val="000000"/>
                          </a:solidFill>
                          <a:effectLst/>
                          <a:latin typeface="Segoe UI Semibold" panose="020B0702040204020203" pitchFamily="34" charset="0"/>
                        </a:rPr>
                        <a:t>Average</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$4 625</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$2 118</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$2 401</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$2 182</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$4 171</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$1 059</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$1 059</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$338</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$276</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ru-RU" sz="1100" u="none" strike="noStrike">
                          <a:effectLst/>
                          <a:latin typeface="Segoe UI" panose="020B0502040204020203" pitchFamily="34" charset="0"/>
                          <a:ea typeface="Segoe UI" panose="020B0502040204020203" pitchFamily="34" charset="0"/>
                          <a:cs typeface="Segoe UI" panose="020B0502040204020203" pitchFamily="34" charset="0"/>
                        </a:rPr>
                        <a:t>$631</a:t>
                      </a:r>
                      <a:endParaRPr lang="ru-RU" sz="1100" b="1" i="1" u="none" strike="noStrike">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b"/>
                      <a:r>
                        <a:rPr lang="ru-RU" sz="1100" u="none" strike="noStrike" dirty="0">
                          <a:effectLst/>
                          <a:latin typeface="Segoe UI" panose="020B0502040204020203" pitchFamily="34" charset="0"/>
                          <a:ea typeface="Segoe UI" panose="020B0502040204020203" pitchFamily="34" charset="0"/>
                          <a:cs typeface="Segoe UI" panose="020B0502040204020203" pitchFamily="34" charset="0"/>
                        </a:rPr>
                        <a:t>$376</a:t>
                      </a:r>
                      <a:endParaRPr lang="ru-RU" sz="1100" b="1" i="1"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endParaRPr>
                    </a:p>
                  </a:txBody>
                  <a:tcPr marL="7620" marR="7620" marT="7620"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625592459"/>
                  </a:ext>
                </a:extLst>
              </a:tr>
            </a:tbl>
          </a:graphicData>
        </a:graphic>
      </p:graphicFrame>
      <p:graphicFrame>
        <p:nvGraphicFramePr>
          <p:cNvPr id="8" name="Таблица 7"/>
          <p:cNvGraphicFramePr>
            <a:graphicFrameLocks noGrp="1"/>
          </p:cNvGraphicFramePr>
          <p:nvPr>
            <p:extLst>
              <p:ext uri="{D42A27DB-BD31-4B8C-83A1-F6EECF244321}">
                <p14:modId xmlns:p14="http://schemas.microsoft.com/office/powerpoint/2010/main" val="3449624407"/>
              </p:ext>
            </p:extLst>
          </p:nvPr>
        </p:nvGraphicFramePr>
        <p:xfrm>
          <a:off x="345399" y="3899538"/>
          <a:ext cx="10528476" cy="2782982"/>
        </p:xfrm>
        <a:graphic>
          <a:graphicData uri="http://schemas.openxmlformats.org/drawingml/2006/table">
            <a:tbl>
              <a:tblPr>
                <a:tableStyleId>{B301B821-A1FF-4177-AEE7-76D212191A09}</a:tableStyleId>
              </a:tblPr>
              <a:tblGrid>
                <a:gridCol w="1219994">
                  <a:extLst>
                    <a:ext uri="{9D8B030D-6E8A-4147-A177-3AD203B41FA5}">
                      <a16:colId xmlns:a16="http://schemas.microsoft.com/office/drawing/2014/main" val="3893687840"/>
                    </a:ext>
                  </a:extLst>
                </a:gridCol>
                <a:gridCol w="607762">
                  <a:extLst>
                    <a:ext uri="{9D8B030D-6E8A-4147-A177-3AD203B41FA5}">
                      <a16:colId xmlns:a16="http://schemas.microsoft.com/office/drawing/2014/main" val="4211708721"/>
                    </a:ext>
                  </a:extLst>
                </a:gridCol>
                <a:gridCol w="725060">
                  <a:extLst>
                    <a:ext uri="{9D8B030D-6E8A-4147-A177-3AD203B41FA5}">
                      <a16:colId xmlns:a16="http://schemas.microsoft.com/office/drawing/2014/main" val="1558316208"/>
                    </a:ext>
                  </a:extLst>
                </a:gridCol>
                <a:gridCol w="725060">
                  <a:extLst>
                    <a:ext uri="{9D8B030D-6E8A-4147-A177-3AD203B41FA5}">
                      <a16:colId xmlns:a16="http://schemas.microsoft.com/office/drawing/2014/main" val="2866342334"/>
                    </a:ext>
                  </a:extLst>
                </a:gridCol>
                <a:gridCol w="725060">
                  <a:extLst>
                    <a:ext uri="{9D8B030D-6E8A-4147-A177-3AD203B41FA5}">
                      <a16:colId xmlns:a16="http://schemas.microsoft.com/office/drawing/2014/main" val="3033937230"/>
                    </a:ext>
                  </a:extLst>
                </a:gridCol>
                <a:gridCol w="725060">
                  <a:extLst>
                    <a:ext uri="{9D8B030D-6E8A-4147-A177-3AD203B41FA5}">
                      <a16:colId xmlns:a16="http://schemas.microsoft.com/office/drawing/2014/main" val="3902280647"/>
                    </a:ext>
                  </a:extLst>
                </a:gridCol>
                <a:gridCol w="725060">
                  <a:extLst>
                    <a:ext uri="{9D8B030D-6E8A-4147-A177-3AD203B41FA5}">
                      <a16:colId xmlns:a16="http://schemas.microsoft.com/office/drawing/2014/main" val="128454075"/>
                    </a:ext>
                  </a:extLst>
                </a:gridCol>
                <a:gridCol w="725060">
                  <a:extLst>
                    <a:ext uri="{9D8B030D-6E8A-4147-A177-3AD203B41FA5}">
                      <a16:colId xmlns:a16="http://schemas.microsoft.com/office/drawing/2014/main" val="2070522600"/>
                    </a:ext>
                  </a:extLst>
                </a:gridCol>
                <a:gridCol w="725060">
                  <a:extLst>
                    <a:ext uri="{9D8B030D-6E8A-4147-A177-3AD203B41FA5}">
                      <a16:colId xmlns:a16="http://schemas.microsoft.com/office/drawing/2014/main" val="3799431177"/>
                    </a:ext>
                  </a:extLst>
                </a:gridCol>
                <a:gridCol w="725060">
                  <a:extLst>
                    <a:ext uri="{9D8B030D-6E8A-4147-A177-3AD203B41FA5}">
                      <a16:colId xmlns:a16="http://schemas.microsoft.com/office/drawing/2014/main" val="14916207"/>
                    </a:ext>
                  </a:extLst>
                </a:gridCol>
                <a:gridCol w="725060">
                  <a:extLst>
                    <a:ext uri="{9D8B030D-6E8A-4147-A177-3AD203B41FA5}">
                      <a16:colId xmlns:a16="http://schemas.microsoft.com/office/drawing/2014/main" val="3211433239"/>
                    </a:ext>
                  </a:extLst>
                </a:gridCol>
                <a:gridCol w="725060">
                  <a:extLst>
                    <a:ext uri="{9D8B030D-6E8A-4147-A177-3AD203B41FA5}">
                      <a16:colId xmlns:a16="http://schemas.microsoft.com/office/drawing/2014/main" val="3905876978"/>
                    </a:ext>
                  </a:extLst>
                </a:gridCol>
                <a:gridCol w="725060">
                  <a:extLst>
                    <a:ext uri="{9D8B030D-6E8A-4147-A177-3AD203B41FA5}">
                      <a16:colId xmlns:a16="http://schemas.microsoft.com/office/drawing/2014/main" val="3759074432"/>
                    </a:ext>
                  </a:extLst>
                </a:gridCol>
                <a:gridCol w="725060">
                  <a:extLst>
                    <a:ext uri="{9D8B030D-6E8A-4147-A177-3AD203B41FA5}">
                      <a16:colId xmlns:a16="http://schemas.microsoft.com/office/drawing/2014/main" val="3625284378"/>
                    </a:ext>
                  </a:extLst>
                </a:gridCol>
              </a:tblGrid>
              <a:tr h="802376">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Job Title</a:t>
                      </a:r>
                    </a:p>
                  </a:txBody>
                  <a:tcPr marL="7620" marR="7620" marT="7620" marB="0"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Phone Verification Manager</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Phone Verification Team Leader</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Phone Verifier</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Assistant Phone Verifier</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Data Checking Team Leader</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Data Checker</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Head of Risk Management</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Head of Collection</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Field Collection Team Leader</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Senior Field Collector</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Field Collector</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Phone Collection Team Leader</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tc>
                  <a:txBody>
                    <a:bodyPr/>
                    <a:lstStyle/>
                    <a:p>
                      <a:pPr algn="ctr" fontAlgn="ctr"/>
                      <a:r>
                        <a:rPr lang="en-US" sz="1100" b="0" u="none" strike="noStrike" kern="1200" dirty="0">
                          <a:solidFill>
                            <a:schemeClr val="bg1"/>
                          </a:solidFill>
                          <a:effectLst/>
                          <a:latin typeface="Segoe UI Semibold" panose="020B0702040204020203" pitchFamily="34" charset="0"/>
                          <a:ea typeface="+mn-ea"/>
                          <a:cs typeface="+mn-cs"/>
                        </a:rPr>
                        <a:t>Phone Collector</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2172BD"/>
                    </a:solidFill>
                  </a:tcPr>
                </a:tc>
                <a:extLst>
                  <a:ext uri="{0D108BD9-81ED-4DB2-BD59-A6C34878D82A}">
                    <a16:rowId xmlns:a16="http://schemas.microsoft.com/office/drawing/2014/main" val="3054596185"/>
                  </a:ext>
                </a:extLst>
              </a:tr>
              <a:tr h="0">
                <a:tc>
                  <a:txBody>
                    <a:bodyPr/>
                    <a:lstStyle/>
                    <a:p>
                      <a:pPr marL="0" algn="l" defTabSz="914400" rtl="0" eaLnBrk="1" fontAlgn="ctr" latinLnBrk="0" hangingPunct="1"/>
                      <a:r>
                        <a:rPr lang="en-US" sz="1100" b="0" i="0" u="none" strike="noStrike" kern="1200" dirty="0">
                          <a:solidFill>
                            <a:srgbClr val="000000"/>
                          </a:solidFill>
                          <a:effectLst/>
                          <a:latin typeface="Segoe UI Semibold" panose="020B0702040204020203" pitchFamily="34" charset="0"/>
                          <a:ea typeface="+mn-ea"/>
                          <a:cs typeface="+mn-cs"/>
                        </a:rPr>
                        <a:t># Incumbents</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54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1</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13</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32</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369484934"/>
                  </a:ext>
                </a:extLst>
              </a:tr>
              <a:tr h="200594">
                <a:tc>
                  <a:txBody>
                    <a:bodyPr/>
                    <a:lstStyle/>
                    <a:p>
                      <a:pPr marL="0" algn="l" defTabSz="914400" rtl="0" eaLnBrk="1" fontAlgn="ctr" latinLnBrk="0" hangingPunct="1"/>
                      <a:r>
                        <a:rPr lang="en-US" sz="1100" b="0" i="0" u="none" strike="noStrike" kern="1200" dirty="0">
                          <a:solidFill>
                            <a:srgbClr val="000000"/>
                          </a:solidFill>
                          <a:effectLst/>
                          <a:latin typeface="Segoe UI Semibold" panose="020B0702040204020203" pitchFamily="34" charset="0"/>
                          <a:ea typeface="+mn-ea"/>
                          <a:cs typeface="+mn-cs"/>
                        </a:rPr>
                        <a:t>VN</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$1 505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$374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$270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$225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$338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$285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$3 829</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$2 297</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$450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$315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$216</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$720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$283</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39606926"/>
                  </a:ext>
                </a:extLst>
              </a:tr>
              <a:tr h="200594">
                <a:tc>
                  <a:txBody>
                    <a:bodyPr/>
                    <a:lstStyle/>
                    <a:p>
                      <a:pPr marL="0" algn="l" defTabSz="914400" rtl="0" eaLnBrk="1" fontAlgn="ctr" latinLnBrk="0" hangingPunct="1"/>
                      <a:r>
                        <a:rPr lang="en-US" sz="1100" b="0" i="0" u="none" strike="noStrike" kern="1200" dirty="0">
                          <a:solidFill>
                            <a:srgbClr val="000000"/>
                          </a:solidFill>
                          <a:effectLst/>
                          <a:latin typeface="Segoe UI Semibold" panose="020B0702040204020203" pitchFamily="34" charset="0"/>
                          <a:ea typeface="+mn-ea"/>
                          <a:cs typeface="+mn-cs"/>
                        </a:rPr>
                        <a:t>PH</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$533</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$277</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$288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endParaRPr lang="en-US"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$1 707</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$277</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$512</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$288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888343001"/>
                  </a:ext>
                </a:extLst>
              </a:tr>
              <a:tr h="200594">
                <a:tc>
                  <a:txBody>
                    <a:bodyPr/>
                    <a:lstStyle/>
                    <a:p>
                      <a:pPr marL="0" algn="l" defTabSz="914400" rtl="0" eaLnBrk="1" fontAlgn="ctr" latinLnBrk="0" hangingPunct="1"/>
                      <a:r>
                        <a:rPr lang="en-US" sz="1100" b="0" i="0" u="none" strike="noStrike" kern="1200" dirty="0">
                          <a:solidFill>
                            <a:srgbClr val="000000"/>
                          </a:solidFill>
                          <a:effectLst/>
                          <a:latin typeface="Segoe UI Semibold" panose="020B0702040204020203" pitchFamily="34" charset="0"/>
                          <a:ea typeface="+mn-ea"/>
                          <a:cs typeface="+mn-cs"/>
                        </a:rPr>
                        <a:t>ID</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endParaRPr lang="en-US"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$526</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$368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endParaRPr lang="en-US"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endParaRPr lang="en-US"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$3 910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$1 654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$677</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$375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$301</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$508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$366</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06830923"/>
                  </a:ext>
                </a:extLst>
              </a:tr>
              <a:tr h="200594">
                <a:tc>
                  <a:txBody>
                    <a:bodyPr/>
                    <a:lstStyle/>
                    <a:p>
                      <a:pPr marL="0" algn="l" defTabSz="914400" rtl="0" eaLnBrk="1" fontAlgn="ctr" latinLnBrk="0" hangingPunct="1"/>
                      <a:r>
                        <a:rPr lang="en-US" sz="1100" b="0" i="0" u="none" strike="noStrike" kern="1200" dirty="0">
                          <a:solidFill>
                            <a:srgbClr val="000000"/>
                          </a:solidFill>
                          <a:effectLst/>
                          <a:latin typeface="Segoe UI Semibold" panose="020B0702040204020203" pitchFamily="34" charset="0"/>
                          <a:ea typeface="+mn-ea"/>
                          <a:cs typeface="+mn-cs"/>
                        </a:rPr>
                        <a:t>MY</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endParaRPr lang="en-US"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$500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$458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$3 000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$2 500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$500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824937931"/>
                  </a:ext>
                </a:extLst>
              </a:tr>
              <a:tr h="200594">
                <a:tc>
                  <a:txBody>
                    <a:bodyPr/>
                    <a:lstStyle/>
                    <a:p>
                      <a:pPr marL="0" algn="l" defTabSz="914400" rtl="0" eaLnBrk="1" fontAlgn="ctr" latinLnBrk="0" hangingPunct="1"/>
                      <a:r>
                        <a:rPr lang="en-US" sz="1100" b="0" i="0" u="none" strike="noStrike" kern="1200" dirty="0">
                          <a:solidFill>
                            <a:srgbClr val="000000"/>
                          </a:solidFill>
                          <a:effectLst/>
                          <a:latin typeface="Segoe UI Semibold" panose="020B0702040204020203" pitchFamily="34" charset="0"/>
                          <a:ea typeface="+mn-ea"/>
                          <a:cs typeface="+mn-cs"/>
                        </a:rPr>
                        <a:t>CN</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$1 126</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$6 381</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endParaRPr lang="en-US"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endParaRPr lang="en-US"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endParaRPr lang="en-US"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en-US"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na</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$1 051</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24464040"/>
                  </a:ext>
                </a:extLst>
              </a:tr>
              <a:tr h="200594">
                <a:tc>
                  <a:txBody>
                    <a:bodyPr/>
                    <a:lstStyle/>
                    <a:p>
                      <a:pPr marL="0" algn="r" defTabSz="914400" rtl="0" eaLnBrk="1" fontAlgn="ctr" latinLnBrk="0" hangingPunct="1"/>
                      <a:r>
                        <a:rPr lang="en-US" sz="1100" b="0" i="0" u="none" strike="noStrike" kern="1200" dirty="0">
                          <a:solidFill>
                            <a:srgbClr val="000000"/>
                          </a:solidFill>
                          <a:effectLst/>
                          <a:latin typeface="Segoe UI Semibold" panose="020B0702040204020203" pitchFamily="34" charset="0"/>
                          <a:ea typeface="+mn-ea"/>
                          <a:cs typeface="+mn-cs"/>
                        </a:rPr>
                        <a:t>Min</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$374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$270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$285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$3 000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$1 654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$216</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$508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$283</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612873834"/>
                  </a:ext>
                </a:extLst>
              </a:tr>
              <a:tr h="200594">
                <a:tc>
                  <a:txBody>
                    <a:bodyPr/>
                    <a:lstStyle/>
                    <a:p>
                      <a:pPr marL="0" algn="r" defTabSz="914400" rtl="0" eaLnBrk="1" fontAlgn="ctr" latinLnBrk="0" hangingPunct="1"/>
                      <a:r>
                        <a:rPr lang="en-US" sz="1100" b="0" i="0" u="none" strike="noStrike" kern="1200" dirty="0">
                          <a:solidFill>
                            <a:srgbClr val="000000"/>
                          </a:solidFill>
                          <a:effectLst/>
                          <a:latin typeface="Segoe UI Semibold" panose="020B0702040204020203" pitchFamily="34" charset="0"/>
                          <a:ea typeface="+mn-ea"/>
                          <a:cs typeface="+mn-cs"/>
                        </a:rPr>
                        <a:t>Max</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$533</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$500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$458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$6 381</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$2 500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$301</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$720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$1 051</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903394664"/>
                  </a:ext>
                </a:extLst>
              </a:tr>
              <a:tr h="200594">
                <a:tc>
                  <a:txBody>
                    <a:bodyPr/>
                    <a:lstStyle/>
                    <a:p>
                      <a:pPr marL="0" algn="r" defTabSz="914400" rtl="0" eaLnBrk="1" fontAlgn="ctr" latinLnBrk="0" hangingPunct="1"/>
                      <a:r>
                        <a:rPr lang="en-US" sz="1100" b="0" i="0" u="none" strike="noStrike" kern="1200" dirty="0">
                          <a:solidFill>
                            <a:srgbClr val="000000"/>
                          </a:solidFill>
                          <a:effectLst/>
                          <a:latin typeface="Segoe UI Semibold" panose="020B0702040204020203" pitchFamily="34" charset="0"/>
                          <a:ea typeface="+mn-ea"/>
                          <a:cs typeface="+mn-cs"/>
                        </a:rPr>
                        <a:t>Average</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$1 315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$478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$354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$225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$338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$344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$4 280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$2 040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$564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$345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$265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$580</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$498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708392981"/>
                  </a:ext>
                </a:extLst>
              </a:tr>
              <a:tr h="200594">
                <a:tc>
                  <a:txBody>
                    <a:bodyPr/>
                    <a:lstStyle/>
                    <a:p>
                      <a:pPr marL="0" algn="r" defTabSz="914400" rtl="0" eaLnBrk="1" fontAlgn="ctr" latinLnBrk="0" hangingPunct="1"/>
                      <a:r>
                        <a:rPr lang="en-US" sz="1100" b="0" i="0" u="none" strike="noStrike" kern="1200" dirty="0">
                          <a:solidFill>
                            <a:srgbClr val="000000"/>
                          </a:solidFill>
                          <a:effectLst/>
                          <a:latin typeface="Segoe UI Semibold" panose="020B0702040204020203" pitchFamily="34" charset="0"/>
                          <a:ea typeface="+mn-ea"/>
                          <a:cs typeface="+mn-cs"/>
                        </a:rPr>
                        <a:t>Median</a:t>
                      </a:r>
                    </a:p>
                  </a:txBody>
                  <a:tcPr marL="7620" marR="7620" marT="7620" marB="0" anchor="b">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$1 315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$526</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$323</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$225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$338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$288</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$3 869</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$2 002</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$564</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a:solidFill>
                            <a:schemeClr val="dk1"/>
                          </a:solidFill>
                          <a:effectLst/>
                          <a:latin typeface="Segoe UI" panose="020B0502040204020203" pitchFamily="34" charset="0"/>
                          <a:ea typeface="Segoe UI" panose="020B0502040204020203" pitchFamily="34" charset="0"/>
                          <a:cs typeface="Segoe UI" panose="020B0502040204020203" pitchFamily="34" charset="0"/>
                        </a:rPr>
                        <a:t>$345</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$277</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$512</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algn="ctr" defTabSz="914400" rtl="0" eaLnBrk="1" fontAlgn="b" latinLnBrk="0" hangingPunct="1"/>
                      <a:r>
                        <a:rPr lang="ru-RU" sz="1100" u="none" strike="noStrike"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$366</a:t>
                      </a:r>
                    </a:p>
                  </a:txBody>
                  <a:tcPr marL="7084" marR="7084" marT="7084" marB="0"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853609181"/>
                  </a:ext>
                </a:extLst>
              </a:tr>
            </a:tbl>
          </a:graphicData>
        </a:graphic>
      </p:graphicFrame>
    </p:spTree>
    <p:extLst>
      <p:ext uri="{BB962C8B-B14F-4D97-AF65-F5344CB8AC3E}">
        <p14:creationId xmlns:p14="http://schemas.microsoft.com/office/powerpoint/2010/main" val="4174521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err="1">
                <a:latin typeface="Segoe UI Semibold" panose="020B0702040204020203" pitchFamily="34" charset="0"/>
                <a:ea typeface="Helvetica" charset="0"/>
                <a:cs typeface="Helvetica" charset="0"/>
              </a:rPr>
              <a:t>Mingalar</a:t>
            </a:r>
            <a:r>
              <a:rPr lang="en-US" sz="4000" dirty="0">
                <a:latin typeface="Segoe UI Semibold" panose="020B0702040204020203" pitchFamily="34" charset="0"/>
                <a:ea typeface="Helvetica" charset="0"/>
                <a:cs typeface="Helvetica" charset="0"/>
              </a:rPr>
              <a:t> Myanmar Microfinance</a:t>
            </a: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520181333"/>
              </p:ext>
            </p:extLst>
          </p:nvPr>
        </p:nvGraphicFramePr>
        <p:xfrm>
          <a:off x="368968" y="1412777"/>
          <a:ext cx="10680032" cy="5064998"/>
        </p:xfrm>
        <a:graphic>
          <a:graphicData uri="http://schemas.openxmlformats.org/drawingml/2006/table">
            <a:tbl>
              <a:tblPr bandRow="1">
                <a:tableStyleId>{5C22544A-7EE6-4342-B048-85BDC9FD1C3A}</a:tableStyleId>
              </a:tblPr>
              <a:tblGrid>
                <a:gridCol w="2067263">
                  <a:extLst>
                    <a:ext uri="{9D8B030D-6E8A-4147-A177-3AD203B41FA5}">
                      <a16:colId xmlns:a16="http://schemas.microsoft.com/office/drawing/2014/main" val="20000"/>
                    </a:ext>
                  </a:extLst>
                </a:gridCol>
                <a:gridCol w="2157144">
                  <a:extLst>
                    <a:ext uri="{9D8B030D-6E8A-4147-A177-3AD203B41FA5}">
                      <a16:colId xmlns:a16="http://schemas.microsoft.com/office/drawing/2014/main" val="20001"/>
                    </a:ext>
                  </a:extLst>
                </a:gridCol>
                <a:gridCol w="6455625">
                  <a:extLst>
                    <a:ext uri="{9D8B030D-6E8A-4147-A177-3AD203B41FA5}">
                      <a16:colId xmlns:a16="http://schemas.microsoft.com/office/drawing/2014/main" val="20002"/>
                    </a:ext>
                  </a:extLst>
                </a:gridCol>
              </a:tblGrid>
              <a:tr h="1440643">
                <a:tc>
                  <a:txBody>
                    <a:bodyPr/>
                    <a:lstStyle/>
                    <a:p>
                      <a:r>
                        <a:rPr lang="en-US" sz="1800" dirty="0">
                          <a:solidFill>
                            <a:schemeClr val="bg1"/>
                          </a:solidFill>
                          <a:latin typeface="Segoe UI Semibold" panose="020B0702040204020203" pitchFamily="34" charset="0"/>
                        </a:rPr>
                        <a:t>Description</a:t>
                      </a:r>
                      <a:r>
                        <a:rPr lang="en-US" sz="1800" baseline="0" dirty="0">
                          <a:solidFill>
                            <a:schemeClr val="bg1"/>
                          </a:solidFill>
                          <a:latin typeface="Segoe UI Semibold" panose="020B0702040204020203" pitchFamily="34" charset="0"/>
                        </a:rPr>
                        <a:t> of Business</a:t>
                      </a:r>
                      <a:endParaRPr lang="en-US" sz="1800" b="0" dirty="0">
                        <a:solidFill>
                          <a:schemeClr val="bg1"/>
                        </a:solidFill>
                        <a:latin typeface="Segoe UI Semibold" panose="020B0702040204020203" pitchFamily="34" charset="0"/>
                      </a:endParaRPr>
                    </a:p>
                  </a:txBody>
                  <a:tcPr anchor="ctr">
                    <a:solidFill>
                      <a:srgbClr val="2172BD"/>
                    </a:solidFill>
                  </a:tcPr>
                </a:tc>
                <a:tc gridSpan="2">
                  <a:txBody>
                    <a:bodyPr/>
                    <a:lstStyle/>
                    <a:p>
                      <a:pPr marL="171450" indent="-171450" algn="just">
                        <a:buFont typeface="Arial" pitchFamily="34" charset="0"/>
                        <a:buChar char="•"/>
                      </a:pPr>
                      <a:r>
                        <a:rPr lang="en-US" sz="1200" dirty="0">
                          <a:latin typeface="Segoe UI" panose="020B0502040204020203" pitchFamily="34" charset="0"/>
                          <a:ea typeface="Segoe UI" panose="020B0502040204020203" pitchFamily="34" charset="0"/>
                          <a:cs typeface="Segoe UI" panose="020B0502040204020203" pitchFamily="34" charset="0"/>
                        </a:rPr>
                        <a:t>Starting from August 2012, </a:t>
                      </a:r>
                      <a:r>
                        <a:rPr lang="en-US" sz="1200" dirty="0" err="1">
                          <a:latin typeface="Segoe UI" panose="020B0502040204020203" pitchFamily="34" charset="0"/>
                          <a:ea typeface="Segoe UI" panose="020B0502040204020203" pitchFamily="34" charset="0"/>
                          <a:cs typeface="Segoe UI" panose="020B0502040204020203" pitchFamily="34" charset="0"/>
                        </a:rPr>
                        <a:t>Mingalar</a:t>
                      </a:r>
                      <a:r>
                        <a:rPr lang="en-US" sz="1200" dirty="0">
                          <a:latin typeface="Segoe UI" panose="020B0502040204020203" pitchFamily="34" charset="0"/>
                          <a:ea typeface="Segoe UI" panose="020B0502040204020203" pitchFamily="34" charset="0"/>
                          <a:cs typeface="Segoe UI" panose="020B0502040204020203" pitchFamily="34" charset="0"/>
                        </a:rPr>
                        <a:t> Myanmar received the license to operate in 10 townships in Yangon. </a:t>
                      </a:r>
                    </a:p>
                    <a:p>
                      <a:pPr marL="171450" indent="-171450" algn="just">
                        <a:buFont typeface="Arial" pitchFamily="34" charset="0"/>
                        <a:buChar char="•"/>
                      </a:pPr>
                      <a:r>
                        <a:rPr lang="en-US" sz="1200" dirty="0" err="1">
                          <a:latin typeface="Segoe UI" panose="020B0502040204020203" pitchFamily="34" charset="0"/>
                          <a:ea typeface="Segoe UI" panose="020B0502040204020203" pitchFamily="34" charset="0"/>
                          <a:cs typeface="Segoe UI" panose="020B0502040204020203" pitchFamily="34" charset="0"/>
                        </a:rPr>
                        <a:t>Mingalar</a:t>
                      </a:r>
                      <a:r>
                        <a:rPr lang="en-US" sz="1200" dirty="0">
                          <a:latin typeface="Segoe UI" panose="020B0502040204020203" pitchFamily="34" charset="0"/>
                          <a:ea typeface="Segoe UI" panose="020B0502040204020203" pitchFamily="34" charset="0"/>
                          <a:cs typeface="Segoe UI" panose="020B0502040204020203" pitchFamily="34" charset="0"/>
                        </a:rPr>
                        <a:t> Myanmar is a deposit-taking non-governmental organization by nature but operates a for-profit business model.</a:t>
                      </a:r>
                    </a:p>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err="1">
                          <a:latin typeface="Segoe UI" panose="020B0502040204020203" pitchFamily="34" charset="0"/>
                          <a:ea typeface="Segoe UI" panose="020B0502040204020203" pitchFamily="34" charset="0"/>
                          <a:cs typeface="Segoe UI" panose="020B0502040204020203" pitchFamily="34" charset="0"/>
                        </a:rPr>
                        <a:t>Mingalar</a:t>
                      </a:r>
                      <a:r>
                        <a:rPr lang="en-US" sz="1200" dirty="0">
                          <a:latin typeface="Segoe UI" panose="020B0502040204020203" pitchFamily="34" charset="0"/>
                          <a:ea typeface="Segoe UI" panose="020B0502040204020203" pitchFamily="34" charset="0"/>
                          <a:cs typeface="Segoe UI" panose="020B0502040204020203" pitchFamily="34" charset="0"/>
                        </a:rPr>
                        <a:t> Myanmar has been conducting Microfinance operations before the passing of Microfinance law thus it does not believe in abiding by every clause established by the law. For example, it provides much higher loan size than the instructed</a:t>
                      </a:r>
                      <a:r>
                        <a:rPr lang="en-US" sz="1200" baseline="0" dirty="0">
                          <a:latin typeface="Segoe UI" panose="020B0502040204020203" pitchFamily="34" charset="0"/>
                          <a:ea typeface="Segoe UI" panose="020B0502040204020203" pitchFamily="34" charset="0"/>
                          <a:cs typeface="Segoe UI" panose="020B0502040204020203" pitchFamily="34" charset="0"/>
                        </a:rPr>
                        <a:t> USD 5000</a:t>
                      </a:r>
                      <a:r>
                        <a:rPr lang="en-US" sz="1200" dirty="0">
                          <a:latin typeface="Segoe UI" panose="020B0502040204020203" pitchFamily="34" charset="0"/>
                          <a:ea typeface="Segoe UI" panose="020B0502040204020203" pitchFamily="34" charset="0"/>
                          <a:cs typeface="Segoe UI" panose="020B0502040204020203" pitchFamily="34" charset="0"/>
                        </a:rPr>
                        <a:t>. In fact, the average loan size for </a:t>
                      </a:r>
                      <a:r>
                        <a:rPr lang="en-US" sz="1200" dirty="0" err="1">
                          <a:latin typeface="Segoe UI" panose="020B0502040204020203" pitchFamily="34" charset="0"/>
                          <a:ea typeface="Segoe UI" panose="020B0502040204020203" pitchFamily="34" charset="0"/>
                          <a:cs typeface="Segoe UI" panose="020B0502040204020203" pitchFamily="34" charset="0"/>
                        </a:rPr>
                        <a:t>Mingalar</a:t>
                      </a:r>
                      <a:r>
                        <a:rPr lang="en-US" sz="1200" dirty="0">
                          <a:latin typeface="Segoe UI" panose="020B0502040204020203" pitchFamily="34" charset="0"/>
                          <a:ea typeface="Segoe UI" panose="020B0502040204020203" pitchFamily="34" charset="0"/>
                          <a:cs typeface="Segoe UI" panose="020B0502040204020203" pitchFamily="34" charset="0"/>
                        </a:rPr>
                        <a:t> Myanmar doubles the instructed loan size. Additionally, it extends loans to individuals rather than practicing the traditional group lending model.  The company has been profitable according to its practices but risks losing operating license due to breaching of the law.</a:t>
                      </a:r>
                    </a:p>
                  </a:txBody>
                  <a:tcPr marL="68580" marR="68580" marT="0" marB="0" anchor="ctr">
                    <a:solidFill>
                      <a:schemeClr val="bg1">
                        <a:lumMod val="95000"/>
                      </a:schemeClr>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548816">
                <a:tc>
                  <a:txBody>
                    <a:bodyPr/>
                    <a:lstStyle/>
                    <a:p>
                      <a:pPr marL="0" marR="0">
                        <a:lnSpc>
                          <a:spcPct val="100000"/>
                        </a:lnSpc>
                        <a:spcBef>
                          <a:spcPts val="0"/>
                        </a:spcBef>
                        <a:spcAft>
                          <a:spcPts val="0"/>
                        </a:spcAft>
                      </a:pPr>
                      <a:r>
                        <a:rPr lang="en-US" sz="1800" dirty="0">
                          <a:solidFill>
                            <a:schemeClr val="bg1"/>
                          </a:solidFill>
                          <a:effectLst/>
                          <a:latin typeface="Segoe UI Semibold" panose="020B0702040204020203" pitchFamily="34" charset="0"/>
                          <a:ea typeface="Calibri"/>
                          <a:cs typeface="Times New Roman"/>
                        </a:rPr>
                        <a:t>Main Markets and</a:t>
                      </a:r>
                      <a:r>
                        <a:rPr lang="en-US" sz="1800" baseline="0" dirty="0">
                          <a:solidFill>
                            <a:schemeClr val="bg1"/>
                          </a:solidFill>
                          <a:effectLst/>
                          <a:latin typeface="Segoe UI Semibold" panose="020B0702040204020203" pitchFamily="34" charset="0"/>
                          <a:ea typeface="Calibri"/>
                          <a:cs typeface="Times New Roman"/>
                        </a:rPr>
                        <a:t> Main Products</a:t>
                      </a:r>
                      <a:endParaRPr lang="en-US" sz="1800" dirty="0">
                        <a:solidFill>
                          <a:schemeClr val="bg1"/>
                        </a:solidFill>
                        <a:effectLst/>
                        <a:latin typeface="Segoe UI Semibold" panose="020B0702040204020203" pitchFamily="34" charset="0"/>
                        <a:ea typeface="Calibri"/>
                        <a:cs typeface="Times New Roman"/>
                      </a:endParaRPr>
                    </a:p>
                  </a:txBody>
                  <a:tcPr marL="68580" marR="68580" marT="0" marB="0" anchor="ctr">
                    <a:solidFill>
                      <a:srgbClr val="2172BD"/>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dirty="0">
                          <a:latin typeface="Segoe UI" panose="020B0502040204020203" pitchFamily="34" charset="0"/>
                          <a:ea typeface="Segoe UI" panose="020B0502040204020203" pitchFamily="34" charset="0"/>
                          <a:cs typeface="Segoe UI" panose="020B0502040204020203" pitchFamily="34" charset="0"/>
                        </a:rPr>
                        <a:t>There is only one loan product provided by </a:t>
                      </a:r>
                      <a:r>
                        <a:rPr lang="en-US" sz="1200" dirty="0" err="1">
                          <a:latin typeface="Segoe UI" panose="020B0502040204020203" pitchFamily="34" charset="0"/>
                          <a:ea typeface="Segoe UI" panose="020B0502040204020203" pitchFamily="34" charset="0"/>
                          <a:cs typeface="Segoe UI" panose="020B0502040204020203" pitchFamily="34" charset="0"/>
                        </a:rPr>
                        <a:t>Mingalar</a:t>
                      </a:r>
                      <a:r>
                        <a:rPr lang="en-US" sz="1200" dirty="0">
                          <a:latin typeface="Segoe UI" panose="020B0502040204020203" pitchFamily="34" charset="0"/>
                          <a:ea typeface="Segoe UI" panose="020B0502040204020203" pitchFamily="34" charset="0"/>
                          <a:cs typeface="Segoe UI" panose="020B0502040204020203" pitchFamily="34" charset="0"/>
                        </a:rPr>
                        <a:t> Myanmar, which is the Micro-Business loan. </a:t>
                      </a:r>
                    </a:p>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dirty="0">
                          <a:latin typeface="Segoe UI" panose="020B0502040204020203" pitchFamily="34" charset="0"/>
                          <a:ea typeface="Segoe UI" panose="020B0502040204020203" pitchFamily="34" charset="0"/>
                          <a:cs typeface="Segoe UI" panose="020B0502040204020203" pitchFamily="34" charset="0"/>
                        </a:rPr>
                        <a:t>This loan requires a guarantor who will be held responsible to repay their loan if the client fails to do so. </a:t>
                      </a:r>
                    </a:p>
                  </a:txBody>
                  <a:tcPr anchor="ctr">
                    <a:solidFill>
                      <a:schemeClr val="bg1"/>
                    </a:solidFill>
                  </a:tcP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445957">
                <a:tc rowSpan="3">
                  <a:txBody>
                    <a:bodyPr/>
                    <a:lstStyle/>
                    <a:p>
                      <a:r>
                        <a:rPr lang="en-US" sz="1800" b="0" dirty="0">
                          <a:solidFill>
                            <a:schemeClr val="bg1"/>
                          </a:solidFill>
                          <a:latin typeface="Segoe UI Semibold" panose="020B0702040204020203" pitchFamily="34" charset="0"/>
                        </a:rPr>
                        <a:t>Key Financials</a:t>
                      </a:r>
                    </a:p>
                    <a:p>
                      <a:r>
                        <a:rPr lang="en-US" sz="1800" b="0" dirty="0">
                          <a:solidFill>
                            <a:schemeClr val="bg1"/>
                          </a:solidFill>
                          <a:latin typeface="Segoe UI Semibold" panose="020B0702040204020203" pitchFamily="34" charset="0"/>
                        </a:rPr>
                        <a:t>(2014 Year) </a:t>
                      </a:r>
                    </a:p>
                  </a:txBody>
                  <a:tcPr anchor="ctr">
                    <a:solidFill>
                      <a:srgbClr val="2172BD"/>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6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Loan Portfolio</a:t>
                      </a:r>
                    </a:p>
                  </a:txBody>
                  <a:tcPr anchor="ctr">
                    <a:solidFill>
                      <a:schemeClr val="bg1">
                        <a:lumMod val="9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6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1,6 </a:t>
                      </a:r>
                      <a:r>
                        <a:rPr lang="en-US" sz="1600" b="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mln</a:t>
                      </a:r>
                      <a:r>
                        <a:rPr lang="en-US" sz="16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USD</a:t>
                      </a:r>
                    </a:p>
                  </a:txBody>
                  <a:tcPr anchor="ctr">
                    <a:solidFill>
                      <a:schemeClr val="bg1">
                        <a:lumMod val="95000"/>
                      </a:schemeClr>
                    </a:solidFill>
                  </a:tcPr>
                </a:tc>
                <a:extLst>
                  <a:ext uri="{0D108BD9-81ED-4DB2-BD59-A6C34878D82A}">
                    <a16:rowId xmlns:a16="http://schemas.microsoft.com/office/drawing/2014/main" val="10002"/>
                  </a:ext>
                </a:extLst>
              </a:tr>
              <a:tr h="445957">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6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Average Loan Size</a:t>
                      </a:r>
                    </a:p>
                  </a:txBody>
                  <a:tcPr anchor="ctr">
                    <a:solidFill>
                      <a:schemeClr val="bg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6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10</a:t>
                      </a:r>
                      <a:r>
                        <a:rPr lang="en-US" sz="16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USD</a:t>
                      </a:r>
                      <a:endParaRPr lang="en-US" sz="16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extLst>
                  <a:ext uri="{0D108BD9-81ED-4DB2-BD59-A6C34878D82A}">
                    <a16:rowId xmlns:a16="http://schemas.microsoft.com/office/drawing/2014/main" val="10003"/>
                  </a:ext>
                </a:extLst>
              </a:tr>
              <a:tr h="445957">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6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Non Performing Loan</a:t>
                      </a:r>
                    </a:p>
                  </a:txBody>
                  <a:tcPr anchor="ctr">
                    <a:solidFill>
                      <a:schemeClr val="bg1">
                        <a:lumMod val="9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6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3% </a:t>
                      </a:r>
                      <a:r>
                        <a:rPr lang="en-US" sz="16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of portfolio</a:t>
                      </a:r>
                      <a:endParaRPr lang="en-US" sz="16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lumMod val="95000"/>
                      </a:schemeClr>
                    </a:solidFill>
                  </a:tcPr>
                </a:tc>
                <a:extLst>
                  <a:ext uri="{0D108BD9-81ED-4DB2-BD59-A6C34878D82A}">
                    <a16:rowId xmlns:a16="http://schemas.microsoft.com/office/drawing/2014/main" val="10004"/>
                  </a:ext>
                </a:extLst>
              </a:tr>
              <a:tr h="445957">
                <a:tc>
                  <a:txBody>
                    <a:bodyPr/>
                    <a:lstStyle/>
                    <a:p>
                      <a:pPr marL="0" algn="l" defTabSz="914400" rtl="0" eaLnBrk="1" latinLnBrk="0" hangingPunct="1"/>
                      <a:r>
                        <a:rPr lang="en-US" sz="1800" b="0" kern="1200" dirty="0">
                          <a:solidFill>
                            <a:schemeClr val="bg1"/>
                          </a:solidFill>
                          <a:latin typeface="Segoe UI Semibold" panose="020B0702040204020203" pitchFamily="34" charset="0"/>
                          <a:ea typeface="+mn-ea"/>
                          <a:cs typeface="+mn-cs"/>
                        </a:rPr>
                        <a:t>Branches network</a:t>
                      </a:r>
                    </a:p>
                  </a:txBody>
                  <a:tcPr anchor="ctr">
                    <a:solidFill>
                      <a:srgbClr val="2172BD"/>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Mingalar</a:t>
                      </a: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Myanmar</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has only one office located in Yangon, they operate mainly in urban area.</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tc hMerge="1">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0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5"/>
                  </a:ext>
                </a:extLst>
              </a:tr>
              <a:tr h="720321">
                <a:tc>
                  <a:txBody>
                    <a:bodyPr/>
                    <a:lstStyle/>
                    <a:p>
                      <a:r>
                        <a:rPr lang="en-US" sz="1800" b="0" dirty="0">
                          <a:solidFill>
                            <a:schemeClr val="bg1"/>
                          </a:solidFill>
                          <a:latin typeface="Segoe UI Semibold" panose="020B0702040204020203" pitchFamily="34" charset="0"/>
                        </a:rPr>
                        <a:t>Profile of its clients</a:t>
                      </a:r>
                      <a:r>
                        <a:rPr lang="en-US" sz="1800" b="0" baseline="0" dirty="0">
                          <a:solidFill>
                            <a:schemeClr val="bg1"/>
                          </a:solidFill>
                          <a:latin typeface="Segoe UI Semibold" panose="020B0702040204020203" pitchFamily="34" charset="0"/>
                        </a:rPr>
                        <a:t> and their needs</a:t>
                      </a:r>
                      <a:endParaRPr lang="en-US" sz="1800" b="0" dirty="0">
                        <a:solidFill>
                          <a:schemeClr val="bg1"/>
                        </a:solidFill>
                        <a:latin typeface="Segoe UI Semibold" panose="020B0702040204020203" pitchFamily="34" charset="0"/>
                      </a:endParaRPr>
                    </a:p>
                  </a:txBody>
                  <a:tcPr anchor="ctr">
                    <a:solidFill>
                      <a:srgbClr val="2172BD"/>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Mingalar</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Myanmar targets small-medium enterprise owners who has guarantors who will be responsible in case of bad loan. </a:t>
                      </a:r>
                      <a:r>
                        <a:rPr lang="en-US" sz="1200" b="0" kern="1200" baseline="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Mingalar</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Myanmar does not lend to staffs or employees. Clients of </a:t>
                      </a:r>
                      <a:r>
                        <a:rPr lang="en-US" sz="1200" b="0" kern="1200" baseline="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Mingalar</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Myanmar are those who need support to fund their businesses and, or take the business to another level. </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6"/>
                  </a:ext>
                </a:extLst>
              </a:tr>
              <a:tr h="377311">
                <a:tc>
                  <a:txBody>
                    <a:bodyPr/>
                    <a:lstStyle/>
                    <a:p>
                      <a:r>
                        <a:rPr lang="en-US" sz="1800" b="0" dirty="0">
                          <a:solidFill>
                            <a:schemeClr val="bg1"/>
                          </a:solidFill>
                          <a:latin typeface="Segoe UI Semibold" panose="020B0702040204020203" pitchFamily="34" charset="0"/>
                        </a:rPr>
                        <a:t>Advertising</a:t>
                      </a:r>
                    </a:p>
                  </a:txBody>
                  <a:tcPr anchor="ctr">
                    <a:solidFill>
                      <a:srgbClr val="2172BD"/>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Brochures</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tc hMerge="1">
                  <a:txBody>
                    <a:bodyPr/>
                    <a:lstStyle/>
                    <a:p>
                      <a:endParaRPr lang="en-US"/>
                    </a:p>
                  </a:txBody>
                  <a:tcPr/>
                </a:tc>
                <a:extLst>
                  <a:ext uri="{0D108BD9-81ED-4DB2-BD59-A6C34878D82A}">
                    <a16:rowId xmlns:a16="http://schemas.microsoft.com/office/drawing/2014/main" val="10007"/>
                  </a:ext>
                </a:extLst>
              </a:tr>
            </a:tbl>
          </a:graphicData>
        </a:graphic>
      </p:graphicFrame>
      <p:sp>
        <p:nvSpPr>
          <p:cNvPr id="11" name="Rectangle 10"/>
          <p:cNvSpPr/>
          <p:nvPr/>
        </p:nvSpPr>
        <p:spPr>
          <a:xfrm>
            <a:off x="282195" y="6521169"/>
            <a:ext cx="1691680" cy="400110"/>
          </a:xfrm>
          <a:prstGeom prst="rect">
            <a:avLst/>
          </a:prstGeom>
        </p:spPr>
        <p:txBody>
          <a:bodyPr wrap="square" anchor="t">
            <a:spAutoFit/>
          </a:bodyPr>
          <a:lstStyle/>
          <a:p>
            <a:r>
              <a:rPr lang="en-US" sz="1000" dirty="0"/>
              <a:t>* Thura Swiss </a:t>
            </a:r>
          </a:p>
          <a:p>
            <a:endParaRPr lang="en-US" sz="1000" dirty="0"/>
          </a:p>
        </p:txBody>
      </p:sp>
      <p:pic>
        <p:nvPicPr>
          <p:cNvPr id="12" name="Picture 11"/>
          <p:cNvPicPr>
            <a:picLocks noChangeAspect="1"/>
          </p:cNvPicPr>
          <p:nvPr/>
        </p:nvPicPr>
        <p:blipFill>
          <a:blip r:embed="rId3"/>
          <a:stretch>
            <a:fillRect/>
          </a:stretch>
        </p:blipFill>
        <p:spPr>
          <a:xfrm>
            <a:off x="8676806" y="286066"/>
            <a:ext cx="2372194" cy="949176"/>
          </a:xfrm>
          <a:prstGeom prst="rect">
            <a:avLst/>
          </a:prstGeom>
        </p:spPr>
      </p:pic>
    </p:spTree>
    <p:extLst>
      <p:ext uri="{BB962C8B-B14F-4D97-AF65-F5344CB8AC3E}">
        <p14:creationId xmlns:p14="http://schemas.microsoft.com/office/powerpoint/2010/main" val="182633341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en-US" sz="4000" dirty="0" err="1">
                <a:latin typeface="Segoe UI Semibold" panose="020B0702040204020203" pitchFamily="34" charset="0"/>
                <a:ea typeface="Helvetica" charset="0"/>
                <a:cs typeface="Helvetica" charset="0"/>
              </a:rPr>
              <a:t>Pyae</a:t>
            </a:r>
            <a:r>
              <a:rPr lang="en-US" sz="4000" dirty="0">
                <a:latin typeface="Segoe UI Semibold" panose="020B0702040204020203" pitchFamily="34" charset="0"/>
                <a:ea typeface="Helvetica" charset="0"/>
                <a:cs typeface="Helvetica" charset="0"/>
              </a:rPr>
              <a:t> Mahar Microfinance</a:t>
            </a: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sp>
        <p:nvSpPr>
          <p:cNvPr id="11" name="Rectangle 10"/>
          <p:cNvSpPr/>
          <p:nvPr/>
        </p:nvSpPr>
        <p:spPr>
          <a:xfrm>
            <a:off x="368966" y="6492048"/>
            <a:ext cx="1691680" cy="400110"/>
          </a:xfrm>
          <a:prstGeom prst="rect">
            <a:avLst/>
          </a:prstGeom>
        </p:spPr>
        <p:txBody>
          <a:bodyPr wrap="square" anchor="t">
            <a:spAutoFit/>
          </a:bodyPr>
          <a:lstStyle/>
          <a:p>
            <a:r>
              <a:rPr lang="en-US" sz="1000" dirty="0"/>
              <a:t>* Thura Swiss </a:t>
            </a:r>
          </a:p>
          <a:p>
            <a:endParaRPr lang="en-US" sz="1000" dirty="0"/>
          </a:p>
        </p:txBody>
      </p:sp>
      <p:graphicFrame>
        <p:nvGraphicFramePr>
          <p:cNvPr id="8" name="Table 7"/>
          <p:cNvGraphicFramePr>
            <a:graphicFrameLocks noGrp="1"/>
          </p:cNvGraphicFramePr>
          <p:nvPr>
            <p:extLst>
              <p:ext uri="{D42A27DB-BD31-4B8C-83A1-F6EECF244321}">
                <p14:modId xmlns:p14="http://schemas.microsoft.com/office/powerpoint/2010/main" val="530660001"/>
              </p:ext>
            </p:extLst>
          </p:nvPr>
        </p:nvGraphicFramePr>
        <p:xfrm>
          <a:off x="368966" y="1397690"/>
          <a:ext cx="10728524" cy="5009539"/>
        </p:xfrm>
        <a:graphic>
          <a:graphicData uri="http://schemas.openxmlformats.org/drawingml/2006/table">
            <a:tbl>
              <a:tblPr bandRow="1">
                <a:tableStyleId>{5C22544A-7EE6-4342-B048-85BDC9FD1C3A}</a:tableStyleId>
              </a:tblPr>
              <a:tblGrid>
                <a:gridCol w="2021031">
                  <a:extLst>
                    <a:ext uri="{9D8B030D-6E8A-4147-A177-3AD203B41FA5}">
                      <a16:colId xmlns:a16="http://schemas.microsoft.com/office/drawing/2014/main" val="20000"/>
                    </a:ext>
                  </a:extLst>
                </a:gridCol>
                <a:gridCol w="2222556">
                  <a:extLst>
                    <a:ext uri="{9D8B030D-6E8A-4147-A177-3AD203B41FA5}">
                      <a16:colId xmlns:a16="http://schemas.microsoft.com/office/drawing/2014/main" val="20001"/>
                    </a:ext>
                  </a:extLst>
                </a:gridCol>
                <a:gridCol w="6484937">
                  <a:extLst>
                    <a:ext uri="{9D8B030D-6E8A-4147-A177-3AD203B41FA5}">
                      <a16:colId xmlns:a16="http://schemas.microsoft.com/office/drawing/2014/main" val="20002"/>
                    </a:ext>
                  </a:extLst>
                </a:gridCol>
              </a:tblGrid>
              <a:tr h="597850">
                <a:tc>
                  <a:txBody>
                    <a:bodyPr/>
                    <a:lstStyle/>
                    <a:p>
                      <a:r>
                        <a:rPr lang="en-US" sz="1800" kern="1200" dirty="0">
                          <a:solidFill>
                            <a:schemeClr val="bg1"/>
                          </a:solidFill>
                          <a:latin typeface="Segoe UI Semibold" panose="020B0702040204020203" pitchFamily="34" charset="0"/>
                          <a:ea typeface="+mn-ea"/>
                          <a:cs typeface="+mn-cs"/>
                        </a:rPr>
                        <a:t>Description of Business</a:t>
                      </a:r>
                    </a:p>
                  </a:txBody>
                  <a:tcPr anchor="ctr">
                    <a:solidFill>
                      <a:schemeClr val="accent1"/>
                    </a:solidFill>
                  </a:tcPr>
                </a:tc>
                <a:tc gridSpan="2">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200" dirty="0">
                          <a:effectLst/>
                          <a:latin typeface="Segoe UI" panose="020B0502040204020203" pitchFamily="34" charset="0"/>
                          <a:ea typeface="Segoe UI" panose="020B0502040204020203" pitchFamily="34" charset="0"/>
                          <a:cs typeface="Segoe UI" panose="020B0502040204020203" pitchFamily="34" charset="0"/>
                        </a:rPr>
                        <a:t>Pyae</a:t>
                      </a:r>
                      <a:r>
                        <a:rPr lang="en-US" sz="1200" baseline="0" dirty="0">
                          <a:effectLst/>
                          <a:latin typeface="Segoe UI" panose="020B0502040204020203" pitchFamily="34" charset="0"/>
                          <a:ea typeface="Segoe UI" panose="020B0502040204020203" pitchFamily="34" charset="0"/>
                          <a:cs typeface="Segoe UI" panose="020B0502040204020203" pitchFamily="34" charset="0"/>
                        </a:rPr>
                        <a:t> Mahar Microfinance was founded in September 2012 with a vision </a:t>
                      </a: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to improve the lives and futures of vulnerable populations and to create better economic opportunities for them</a:t>
                      </a:r>
                      <a:endParaRPr lang="en-US" sz="1200" dirty="0">
                        <a:effectLst/>
                        <a:latin typeface="Segoe UI" panose="020B0502040204020203" pitchFamily="34" charset="0"/>
                        <a:ea typeface="Segoe UI" panose="020B0502040204020203" pitchFamily="34" charset="0"/>
                        <a:cs typeface="Segoe UI" panose="020B0502040204020203" pitchFamily="34" charset="0"/>
                      </a:endParaRPr>
                    </a:p>
                  </a:txBody>
                  <a:tcPr marL="68580" marR="68580" marT="0" marB="0" anchor="ctr">
                    <a:solidFill>
                      <a:schemeClr val="bg1">
                        <a:lumMod val="95000"/>
                      </a:schemeClr>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939479">
                <a:tc rowSpan="3">
                  <a:txBody>
                    <a:bodyPr/>
                    <a:lstStyle/>
                    <a:p>
                      <a:pPr marL="0" marR="0">
                        <a:lnSpc>
                          <a:spcPct val="100000"/>
                        </a:lnSpc>
                        <a:spcBef>
                          <a:spcPts val="0"/>
                        </a:spcBef>
                        <a:spcAft>
                          <a:spcPts val="0"/>
                        </a:spcAft>
                      </a:pPr>
                      <a:r>
                        <a:rPr lang="en-US" sz="1800" kern="1200" dirty="0">
                          <a:solidFill>
                            <a:schemeClr val="bg1"/>
                          </a:solidFill>
                          <a:latin typeface="Segoe UI Semibold" panose="020B0702040204020203" pitchFamily="34" charset="0"/>
                          <a:ea typeface="+mn-ea"/>
                          <a:cs typeface="+mn-cs"/>
                        </a:rPr>
                        <a:t>Main Markets and Main Products</a:t>
                      </a:r>
                    </a:p>
                  </a:txBody>
                  <a:tcPr marL="68580" marR="68580" marT="0" marB="0" anchor="ctr">
                    <a:solidFill>
                      <a:schemeClr val="accent1"/>
                    </a:solidFill>
                  </a:tcPr>
                </a:tc>
                <a:tc grid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General Loan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Bi-weekly repayment for 25 installments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a:t>
                      </a:r>
                      <a:r>
                        <a:rPr lang="en-US" sz="1200" b="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st</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Cycle – 50 USD</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2</a:t>
                      </a:r>
                      <a:r>
                        <a:rPr lang="en-US" sz="1200" b="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nd</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Cycle – 70 USD</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3</a:t>
                      </a:r>
                      <a:r>
                        <a:rPr lang="en-US" sz="1200" b="0" kern="1200" baseline="300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rd</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Cycle – 100 USD</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597850">
                <a:tc vMerge="1">
                  <a:txBody>
                    <a:bodyPr/>
                    <a:lstStyle/>
                    <a:p>
                      <a:pPr marL="0" marR="0">
                        <a:lnSpc>
                          <a:spcPct val="100000"/>
                        </a:lnSpc>
                        <a:spcBef>
                          <a:spcPts val="0"/>
                        </a:spcBef>
                        <a:spcAft>
                          <a:spcPts val="0"/>
                        </a:spcAft>
                      </a:pPr>
                      <a:endParaRPr lang="en-US" sz="1200" dirty="0">
                        <a:solidFill>
                          <a:schemeClr val="bg1"/>
                        </a:solidFill>
                        <a:effectLst/>
                        <a:latin typeface="Calibri"/>
                        <a:ea typeface="Calibri"/>
                        <a:cs typeface="Times New Roman"/>
                      </a:endParaRPr>
                    </a:p>
                  </a:txBody>
                  <a:tcPr marL="68580" marR="68580" marT="0" marB="0" anchor="ctr">
                    <a:solidFill>
                      <a:schemeClr val="accent2"/>
                    </a:solidFill>
                  </a:tcPr>
                </a:tc>
                <a:tc grid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Agri</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Loans  (For Production of </a:t>
                      </a:r>
                      <a:r>
                        <a:rPr lang="en-US" sz="1200" b="0" kern="1200" baseline="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betal</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leaves, paddy, vegetables, water-</a:t>
                      </a:r>
                      <a:r>
                        <a:rPr lang="en-US" sz="1200" b="0" kern="1200" baseline="0" dirty="0" err="1">
                          <a:solidFill>
                            <a:schemeClr val="tx1"/>
                          </a:solidFill>
                          <a:effectLst/>
                          <a:latin typeface="Segoe UI" panose="020B0502040204020203" pitchFamily="34" charset="0"/>
                          <a:ea typeface="Segoe UI" panose="020B0502040204020203" pitchFamily="34" charset="0"/>
                          <a:cs typeface="Segoe UI" panose="020B0502040204020203" pitchFamily="34" charset="0"/>
                        </a:rPr>
                        <a:t>mimoso</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etc.)</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Only interest bi weekly, principal repayment is at harvesting time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100 to 300 USD</a:t>
                      </a:r>
                    </a:p>
                  </a:txBody>
                  <a:tcPr anchor="ctr">
                    <a:solidFill>
                      <a:schemeClr val="bg1">
                        <a:lumMod val="95000"/>
                      </a:schemeClr>
                    </a:solidFill>
                  </a:tcP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2"/>
                  </a:ext>
                </a:extLst>
              </a:tr>
              <a:tr h="597850">
                <a:tc vMerge="1">
                  <a:txBody>
                    <a:bodyPr/>
                    <a:lstStyle/>
                    <a:p>
                      <a:endParaRPr lang="en-US" sz="1200" b="0" dirty="0">
                        <a:solidFill>
                          <a:schemeClr val="bg1"/>
                        </a:solidFill>
                      </a:endParaRPr>
                    </a:p>
                  </a:txBody>
                  <a:tcPr anchor="ctr">
                    <a:solidFill>
                      <a:schemeClr val="accent2"/>
                    </a:solidFill>
                  </a:tcPr>
                </a:tc>
                <a:tc grid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Emergency</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Health Loans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Only interest for grace period 4 bi-weekly installments and repayment for 10 bi-weekly installments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50 USD</a:t>
                      </a:r>
                    </a:p>
                  </a:txBody>
                  <a:tcPr anchor="ctr">
                    <a:solidFill>
                      <a:schemeClr val="bg1"/>
                    </a:solidFill>
                  </a:tcP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3"/>
                  </a:ext>
                </a:extLst>
              </a:tr>
              <a:tr h="297637">
                <a:tc rowSpan="3">
                  <a:txBody>
                    <a:bodyPr/>
                    <a:lstStyle/>
                    <a:p>
                      <a:r>
                        <a:rPr lang="en-US" sz="1800" kern="1200" dirty="0">
                          <a:solidFill>
                            <a:schemeClr val="bg1"/>
                          </a:solidFill>
                          <a:latin typeface="Segoe UI Semibold" panose="020B0702040204020203" pitchFamily="34" charset="0"/>
                          <a:ea typeface="+mn-ea"/>
                          <a:cs typeface="+mn-cs"/>
                        </a:rPr>
                        <a:t>Key Financials</a:t>
                      </a:r>
                    </a:p>
                    <a:p>
                      <a:r>
                        <a:rPr lang="en-US" sz="1800" kern="1200" dirty="0">
                          <a:solidFill>
                            <a:schemeClr val="bg1"/>
                          </a:solidFill>
                          <a:latin typeface="Segoe UI Semibold" panose="020B0702040204020203" pitchFamily="34" charset="0"/>
                          <a:ea typeface="+mn-ea"/>
                          <a:cs typeface="+mn-cs"/>
                        </a:rPr>
                        <a:t>(2014 Year) </a:t>
                      </a:r>
                    </a:p>
                  </a:txBody>
                  <a:tcPr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Total</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Loan Book</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667K USD</a:t>
                      </a:r>
                    </a:p>
                  </a:txBody>
                  <a:tcPr marL="72000" marR="72000" marT="36000" marB="36000" anchor="ctr">
                    <a:solidFill>
                      <a:schemeClr val="bg1">
                        <a:lumMod val="95000"/>
                      </a:schemeClr>
                    </a:solidFill>
                  </a:tcPr>
                </a:tc>
                <a:extLst>
                  <a:ext uri="{0D108BD9-81ED-4DB2-BD59-A6C34878D82A}">
                    <a16:rowId xmlns:a16="http://schemas.microsoft.com/office/drawing/2014/main" val="10004"/>
                  </a:ext>
                </a:extLst>
              </a:tr>
              <a:tr h="297637">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Average Loan Size</a:t>
                      </a:r>
                    </a:p>
                  </a:txBody>
                  <a:tcPr marL="72000" marR="72000" marT="36000" marB="36000"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Varies on</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the type of loan</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solidFill>
                  </a:tcPr>
                </a:tc>
                <a:extLst>
                  <a:ext uri="{0D108BD9-81ED-4DB2-BD59-A6C34878D82A}">
                    <a16:rowId xmlns:a16="http://schemas.microsoft.com/office/drawing/2014/main" val="10005"/>
                  </a:ext>
                </a:extLst>
              </a:tr>
              <a:tr h="297637">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Non-Performing</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Loan</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marL="72000" marR="72000" marT="36000" marB="36000" anchor="c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0</a:t>
                      </a:r>
                    </a:p>
                  </a:txBody>
                  <a:tcPr marL="72000" marR="72000" marT="36000" marB="36000" anchor="ctr">
                    <a:solidFill>
                      <a:schemeClr val="bg1">
                        <a:lumMod val="95000"/>
                      </a:schemeClr>
                    </a:solidFill>
                  </a:tcPr>
                </a:tc>
                <a:extLst>
                  <a:ext uri="{0D108BD9-81ED-4DB2-BD59-A6C34878D82A}">
                    <a16:rowId xmlns:a16="http://schemas.microsoft.com/office/drawing/2014/main" val="10006"/>
                  </a:ext>
                </a:extLst>
              </a:tr>
              <a:tr h="297637">
                <a:tc rowSpan="4">
                  <a:txBody>
                    <a:bodyPr/>
                    <a:lstStyle/>
                    <a:p>
                      <a:r>
                        <a:rPr lang="en-US" sz="1800" kern="1200" dirty="0">
                          <a:solidFill>
                            <a:schemeClr val="bg1"/>
                          </a:solidFill>
                          <a:latin typeface="Segoe UI Semibold" panose="020B0702040204020203" pitchFamily="34" charset="0"/>
                          <a:ea typeface="+mn-ea"/>
                          <a:cs typeface="+mn-cs"/>
                        </a:rPr>
                        <a:t>Branches network</a:t>
                      </a:r>
                    </a:p>
                  </a:txBody>
                  <a:tcPr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Townships</a:t>
                      </a:r>
                    </a:p>
                  </a:txBody>
                  <a:tcPr marL="72000" marR="72000" marT="36000" marB="36000"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5</a:t>
                      </a:r>
                    </a:p>
                  </a:txBody>
                  <a:tcPr marL="72000" marR="72000" marT="36000" marB="36000" anchor="ctr">
                    <a:solidFill>
                      <a:schemeClr val="bg1"/>
                    </a:solidFill>
                  </a:tcPr>
                </a:tc>
                <a:extLst>
                  <a:ext uri="{0D108BD9-81ED-4DB2-BD59-A6C34878D82A}">
                    <a16:rowId xmlns:a16="http://schemas.microsoft.com/office/drawing/2014/main" val="10007"/>
                  </a:ext>
                </a:extLst>
              </a:tr>
              <a:tr h="297637">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Village Tracts</a:t>
                      </a:r>
                    </a:p>
                  </a:txBody>
                  <a:tcPr marL="72000" marR="72000" marT="36000" marB="36000" anchor="c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116</a:t>
                      </a:r>
                    </a:p>
                  </a:txBody>
                  <a:tcPr marL="72000" marR="72000" marT="36000" marB="36000" anchor="ctr">
                    <a:solidFill>
                      <a:schemeClr val="bg1">
                        <a:lumMod val="95000"/>
                      </a:schemeClr>
                    </a:solidFill>
                  </a:tcPr>
                </a:tc>
                <a:extLst>
                  <a:ext uri="{0D108BD9-81ED-4DB2-BD59-A6C34878D82A}">
                    <a16:rowId xmlns:a16="http://schemas.microsoft.com/office/drawing/2014/main" val="10008"/>
                  </a:ext>
                </a:extLst>
              </a:tr>
              <a:tr h="297637">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Villages</a:t>
                      </a:r>
                    </a:p>
                  </a:txBody>
                  <a:tcPr marL="72000" marR="72000" marT="36000" marB="36000" anchor="c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351</a:t>
                      </a:r>
                    </a:p>
                  </a:txBody>
                  <a:tcPr marL="72000" marR="72000" marT="36000" marB="36000" anchor="ctr">
                    <a:solidFill>
                      <a:schemeClr val="bg1"/>
                    </a:solidFill>
                  </a:tcPr>
                </a:tc>
                <a:extLst>
                  <a:ext uri="{0D108BD9-81ED-4DB2-BD59-A6C34878D82A}">
                    <a16:rowId xmlns:a16="http://schemas.microsoft.com/office/drawing/2014/main" val="10009"/>
                  </a:ext>
                </a:extLst>
              </a:tr>
              <a:tr h="297637">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Households</a:t>
                      </a:r>
                    </a:p>
                  </a:txBody>
                  <a:tcPr marL="72000" marR="72000" marT="36000" marB="36000" anchor="c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44,921</a:t>
                      </a:r>
                    </a:p>
                  </a:txBody>
                  <a:tcPr marL="72000" marR="72000" marT="36000" marB="36000" anchor="ctr">
                    <a:solidFill>
                      <a:schemeClr val="bg1">
                        <a:lumMod val="95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8570359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1323439"/>
          </a:xfrm>
          <a:prstGeom prst="rect">
            <a:avLst/>
          </a:prstGeom>
          <a:noFill/>
        </p:spPr>
        <p:txBody>
          <a:bodyPr wrap="square" rtlCol="0">
            <a:spAutoFit/>
          </a:bodyPr>
          <a:lstStyle/>
          <a:p>
            <a:r>
              <a:rPr lang="en-US" sz="4000" dirty="0" err="1">
                <a:latin typeface="Segoe UI Semibold" panose="020B0702040204020203" pitchFamily="34" charset="0"/>
                <a:ea typeface="Helvetica" charset="0"/>
                <a:cs typeface="Helvetica" charset="0"/>
              </a:rPr>
              <a:t>Tun</a:t>
            </a:r>
            <a:r>
              <a:rPr lang="en-US" sz="4000" dirty="0">
                <a:latin typeface="Segoe UI Semibold" panose="020B0702040204020203" pitchFamily="34" charset="0"/>
                <a:ea typeface="Helvetica" charset="0"/>
                <a:cs typeface="Helvetica" charset="0"/>
              </a:rPr>
              <a:t> Foundation Finance</a:t>
            </a:r>
            <a:br>
              <a:rPr lang="en-US" sz="4000" dirty="0">
                <a:latin typeface="Segoe UI Semibold" panose="020B0702040204020203" pitchFamily="34" charset="0"/>
                <a:ea typeface="Helvetica" charset="0"/>
                <a:cs typeface="Helvetica" charset="0"/>
              </a:rPr>
            </a:b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sp>
        <p:nvSpPr>
          <p:cNvPr id="11" name="Rectangle 10"/>
          <p:cNvSpPr/>
          <p:nvPr/>
        </p:nvSpPr>
        <p:spPr>
          <a:xfrm>
            <a:off x="368966" y="6499800"/>
            <a:ext cx="1691680" cy="400110"/>
          </a:xfrm>
          <a:prstGeom prst="rect">
            <a:avLst/>
          </a:prstGeom>
        </p:spPr>
        <p:txBody>
          <a:bodyPr wrap="square" anchor="t">
            <a:spAutoFit/>
          </a:bodyPr>
          <a:lstStyle/>
          <a:p>
            <a:r>
              <a:rPr lang="en-US" sz="1000" dirty="0"/>
              <a:t>* Thura Swiss </a:t>
            </a:r>
          </a:p>
          <a:p>
            <a:endParaRPr lang="en-US" sz="1000" dirty="0"/>
          </a:p>
        </p:txBody>
      </p:sp>
      <p:graphicFrame>
        <p:nvGraphicFramePr>
          <p:cNvPr id="10" name="Table 9"/>
          <p:cNvGraphicFramePr>
            <a:graphicFrameLocks noGrp="1"/>
          </p:cNvGraphicFramePr>
          <p:nvPr>
            <p:extLst>
              <p:ext uri="{D42A27DB-BD31-4B8C-83A1-F6EECF244321}">
                <p14:modId xmlns:p14="http://schemas.microsoft.com/office/powerpoint/2010/main" val="1570514939"/>
              </p:ext>
            </p:extLst>
          </p:nvPr>
        </p:nvGraphicFramePr>
        <p:xfrm>
          <a:off x="368966" y="1302093"/>
          <a:ext cx="10742378" cy="5120640"/>
        </p:xfrm>
        <a:graphic>
          <a:graphicData uri="http://schemas.openxmlformats.org/drawingml/2006/table">
            <a:tbl>
              <a:tblPr bandRow="1">
                <a:tableStyleId>{5C22544A-7EE6-4342-B048-85BDC9FD1C3A}</a:tableStyleId>
              </a:tblPr>
              <a:tblGrid>
                <a:gridCol w="1990893">
                  <a:extLst>
                    <a:ext uri="{9D8B030D-6E8A-4147-A177-3AD203B41FA5}">
                      <a16:colId xmlns:a16="http://schemas.microsoft.com/office/drawing/2014/main" val="20000"/>
                    </a:ext>
                  </a:extLst>
                </a:gridCol>
                <a:gridCol w="2191886">
                  <a:extLst>
                    <a:ext uri="{9D8B030D-6E8A-4147-A177-3AD203B41FA5}">
                      <a16:colId xmlns:a16="http://schemas.microsoft.com/office/drawing/2014/main" val="20001"/>
                    </a:ext>
                  </a:extLst>
                </a:gridCol>
                <a:gridCol w="6559599">
                  <a:extLst>
                    <a:ext uri="{9D8B030D-6E8A-4147-A177-3AD203B41FA5}">
                      <a16:colId xmlns:a16="http://schemas.microsoft.com/office/drawing/2014/main" val="20002"/>
                    </a:ext>
                  </a:extLst>
                </a:gridCol>
              </a:tblGrid>
              <a:tr h="542942">
                <a:tc>
                  <a:txBody>
                    <a:bodyPr/>
                    <a:lstStyle/>
                    <a:p>
                      <a:r>
                        <a:rPr lang="en-US" sz="1800" kern="1200" dirty="0">
                          <a:solidFill>
                            <a:schemeClr val="bg1"/>
                          </a:solidFill>
                          <a:latin typeface="Segoe UI Semibold" panose="020B0702040204020203" pitchFamily="34" charset="0"/>
                          <a:ea typeface="+mn-ea"/>
                          <a:cs typeface="+mn-cs"/>
                        </a:rPr>
                        <a:t>Description of Business</a:t>
                      </a:r>
                    </a:p>
                  </a:txBody>
                  <a:tcPr anchor="ctr">
                    <a:solidFill>
                      <a:schemeClr val="accent1"/>
                    </a:solidFill>
                  </a:tcPr>
                </a:tc>
                <a:tc gridSpan="2">
                  <a:txBody>
                    <a:bodyPr/>
                    <a:lstStyle/>
                    <a:p>
                      <a:pPr marL="171450" lvl="0" indent="-171450">
                        <a:buFont typeface="Arial" pitchFamily="34" charset="0"/>
                        <a:buChar char="•"/>
                      </a:pP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Started from 2008 for</a:t>
                      </a:r>
                      <a:r>
                        <a:rPr lang="en-US" sz="1200" kern="1200" baseline="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Cyclone </a:t>
                      </a:r>
                      <a:r>
                        <a:rPr lang="en-US" sz="1200"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Nargis</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re-habilitation of homelands in Kun Chan </a:t>
                      </a:r>
                      <a:r>
                        <a:rPr lang="en-US" sz="1200"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Kone</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a:t>
                      </a:r>
                      <a:r>
                        <a:rPr lang="en-US" sz="1200"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Za</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Lun</a:t>
                      </a:r>
                      <a:endPar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p>
                      <a:pPr marL="171450" lvl="0" indent="-171450">
                        <a:buFont typeface="Arial" pitchFamily="34" charset="0"/>
                        <a:buChar char="•"/>
                      </a:pP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Officially start operation as an MFI in 2011 with official license </a:t>
                      </a:r>
                    </a:p>
                    <a:p>
                      <a:pPr marL="171450" lvl="0" indent="-171450">
                        <a:buFont typeface="Arial" pitchFamily="34" charset="0"/>
                        <a:buChar char="•"/>
                      </a:pP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The MFI is operated as independent Financial Company owned by Tun Foundation Chairman </a:t>
                      </a:r>
                    </a:p>
                    <a:p>
                      <a:pPr marL="171450" lvl="0" indent="-171450">
                        <a:buFont typeface="Arial" pitchFamily="34" charset="0"/>
                        <a:buChar char="•"/>
                      </a:pP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Non-deposit taking institution</a:t>
                      </a:r>
                    </a:p>
                  </a:txBody>
                  <a:tcPr marL="68580" marR="68580" marT="0" marB="0" anchor="ctr">
                    <a:solidFill>
                      <a:schemeClr val="bg1">
                        <a:lumMod val="95000"/>
                      </a:schemeClr>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746545">
                <a:tc>
                  <a:txBody>
                    <a:bodyPr/>
                    <a:lstStyle/>
                    <a:p>
                      <a:pPr marL="0" marR="0">
                        <a:lnSpc>
                          <a:spcPct val="100000"/>
                        </a:lnSpc>
                        <a:spcBef>
                          <a:spcPts val="0"/>
                        </a:spcBef>
                        <a:spcAft>
                          <a:spcPts val="0"/>
                        </a:spcAft>
                      </a:pPr>
                      <a:r>
                        <a:rPr lang="en-US" sz="1800" kern="1200" dirty="0">
                          <a:solidFill>
                            <a:schemeClr val="bg1"/>
                          </a:solidFill>
                          <a:latin typeface="Segoe UI Semibold" panose="020B0702040204020203" pitchFamily="34" charset="0"/>
                          <a:ea typeface="+mn-ea"/>
                          <a:cs typeface="+mn-cs"/>
                        </a:rPr>
                        <a:t>Main Markets and Main Products</a:t>
                      </a:r>
                    </a:p>
                  </a:txBody>
                  <a:tcPr marL="68580" marR="68580" marT="0" marB="0" anchor="ctr">
                    <a:solidFill>
                      <a:schemeClr val="accent1"/>
                    </a:solidFill>
                  </a:tcPr>
                </a:tc>
                <a:tc gridSpan="2">
                  <a:txBody>
                    <a:bodyPr/>
                    <a:lstStyle/>
                    <a:p>
                      <a:pPr marL="285750" lvl="0" indent="-285750">
                        <a:buFont typeface="Arial" pitchFamily="34" charset="0"/>
                        <a:buChar char="•"/>
                      </a:pP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Agriculture loan </a:t>
                      </a:r>
                    </a:p>
                    <a:p>
                      <a:pPr marL="285750" lvl="0" indent="-285750">
                        <a:buFont typeface="Arial" pitchFamily="34" charset="0"/>
                        <a:buChar char="•"/>
                      </a:pP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Only for group lending (includes 5-10 people in a group)</a:t>
                      </a:r>
                    </a:p>
                    <a:p>
                      <a:pPr marL="285750" lvl="0" indent="-285750">
                        <a:buFont typeface="Arial" pitchFamily="34" charset="0"/>
                        <a:buChar char="•"/>
                      </a:pP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Loan term </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sym typeface="Wingdings"/>
                        </a:rPr>
                        <a:t></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endParaRPr lang="ru-RU"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p>
                      <a:pPr marL="0" lvl="0" indent="0">
                        <a:buFont typeface="Arial" pitchFamily="34" charset="0"/>
                        <a:buNone/>
                      </a:pPr>
                      <a:r>
                        <a:rPr lang="ru-RU"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-Seasonal depending on the type of agriculture product</a:t>
                      </a:r>
                    </a:p>
                    <a:p>
                      <a:pPr marL="457200" lvl="1" indent="0">
                        <a:buFont typeface="Arial" pitchFamily="34" charset="0"/>
                        <a:buNone/>
                      </a:pP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-Usually 4 months (minimum) and 10 months (maximum)</a:t>
                      </a:r>
                    </a:p>
                  </a:txBody>
                  <a:tcPr anchor="ctr">
                    <a:solidFill>
                      <a:schemeClr val="bg1"/>
                    </a:solidFill>
                  </a:tcP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203603">
                <a:tc rowSpan="2">
                  <a:txBody>
                    <a:bodyPr/>
                    <a:lstStyle/>
                    <a:p>
                      <a:r>
                        <a:rPr lang="en-US" sz="1800" kern="1200" dirty="0">
                          <a:solidFill>
                            <a:schemeClr val="bg1"/>
                          </a:solidFill>
                          <a:latin typeface="Segoe UI Semibold" panose="020B0702040204020203" pitchFamily="34" charset="0"/>
                          <a:ea typeface="+mn-ea"/>
                          <a:cs typeface="+mn-cs"/>
                        </a:rPr>
                        <a:t>Key Financials</a:t>
                      </a:r>
                    </a:p>
                    <a:p>
                      <a:r>
                        <a:rPr lang="en-US" sz="1800" kern="1200" dirty="0">
                          <a:solidFill>
                            <a:schemeClr val="bg1"/>
                          </a:solidFill>
                          <a:latin typeface="Segoe UI Semibold" panose="020B0702040204020203" pitchFamily="34" charset="0"/>
                          <a:ea typeface="+mn-ea"/>
                          <a:cs typeface="+mn-cs"/>
                        </a:rPr>
                        <a:t>(2014 Year) </a:t>
                      </a:r>
                    </a:p>
                  </a:txBody>
                  <a:tcPr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Loan Outstanding</a:t>
                      </a:r>
                    </a:p>
                  </a:txBody>
                  <a:tcPr anchor="ctr">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84K</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USD</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lumMod val="95000"/>
                      </a:schemeClr>
                    </a:solidFill>
                  </a:tcPr>
                </a:tc>
                <a:extLst>
                  <a:ext uri="{0D108BD9-81ED-4DB2-BD59-A6C34878D82A}">
                    <a16:rowId xmlns:a16="http://schemas.microsoft.com/office/drawing/2014/main" val="10002"/>
                  </a:ext>
                </a:extLst>
              </a:tr>
              <a:tr h="203603">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Average</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Loan Size</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tc>
                  <a:txBody>
                    <a:bodyPr/>
                    <a:lstStyle/>
                    <a:p>
                      <a:pPr lvl="0"/>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-25</a:t>
                      </a:r>
                      <a:r>
                        <a:rPr lang="en-US" sz="1200" kern="1200" baseline="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USD</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per acre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-240 USD maximum per person depends on the region’s pay back pattern</a:t>
                      </a:r>
                      <a:endPar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extLst>
                  <a:ext uri="{0D108BD9-81ED-4DB2-BD59-A6C34878D82A}">
                    <a16:rowId xmlns:a16="http://schemas.microsoft.com/office/drawing/2014/main" val="10003"/>
                  </a:ext>
                </a:extLst>
              </a:tr>
              <a:tr h="203603">
                <a:tc rowSpan="4">
                  <a:txBody>
                    <a:bodyPr/>
                    <a:lstStyle/>
                    <a:p>
                      <a:pPr marL="0" algn="l" defTabSz="914400" rtl="0" eaLnBrk="1" latinLnBrk="0" hangingPunct="1"/>
                      <a:r>
                        <a:rPr lang="en-US" sz="1800" kern="1200" dirty="0">
                          <a:solidFill>
                            <a:schemeClr val="bg1"/>
                          </a:solidFill>
                          <a:latin typeface="Segoe UI Semibold" panose="020B0702040204020203" pitchFamily="34" charset="0"/>
                          <a:ea typeface="+mn-ea"/>
                          <a:cs typeface="+mn-cs"/>
                        </a:rPr>
                        <a:t>Branches network</a:t>
                      </a:r>
                    </a:p>
                  </a:txBody>
                  <a:tcPr anchor="ctr">
                    <a:solidFill>
                      <a:schemeClr val="accent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Main</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Head Office</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lumMod val="95000"/>
                      </a:schemeClr>
                    </a:solidFill>
                  </a:tcPr>
                </a:tc>
                <a:tc>
                  <a:txBody>
                    <a:bodyPr/>
                    <a:lstStyle/>
                    <a:p>
                      <a:pPr lvl="0"/>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Yangon</a:t>
                      </a:r>
                    </a:p>
                  </a:txBody>
                  <a:tcPr anchor="ctr">
                    <a:solidFill>
                      <a:schemeClr val="bg1">
                        <a:lumMod val="95000"/>
                      </a:schemeClr>
                    </a:solidFill>
                  </a:tcPr>
                </a:tc>
                <a:extLst>
                  <a:ext uri="{0D108BD9-81ED-4DB2-BD59-A6C34878D82A}">
                    <a16:rowId xmlns:a16="http://schemas.microsoft.com/office/drawing/2014/main" val="10005"/>
                  </a:ext>
                </a:extLst>
              </a:tr>
              <a:tr h="203603">
                <a:tc vMerge="1">
                  <a:txBody>
                    <a:bodyPr/>
                    <a:lstStyle/>
                    <a:p>
                      <a:endParaRPr lang="en-US" sz="10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Ayeyarwaddy</a:t>
                      </a:r>
                    </a:p>
                  </a:txBody>
                  <a:tcPr anchor="ctr">
                    <a:solidFill>
                      <a:schemeClr val="bg1"/>
                    </a:solidFill>
                  </a:tcPr>
                </a:tc>
                <a:tc>
                  <a:txBody>
                    <a:bodyPr/>
                    <a:lstStyle/>
                    <a:p>
                      <a:pPr lvl="0"/>
                      <a:r>
                        <a:rPr lang="en-US" sz="1200"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Zalun</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Warr</a:t>
                      </a:r>
                      <a:r>
                        <a:rPr lang="en-US" sz="1200" kern="1200" baseline="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baseline="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Khae</a:t>
                      </a:r>
                      <a:r>
                        <a:rPr lang="en-US" sz="1200" kern="1200" baseline="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Ma, Ma U Bin (Whole)</a:t>
                      </a:r>
                      <a:endPar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extLst>
                  <a:ext uri="{0D108BD9-81ED-4DB2-BD59-A6C34878D82A}">
                    <a16:rowId xmlns:a16="http://schemas.microsoft.com/office/drawing/2014/main" val="10006"/>
                  </a:ext>
                </a:extLst>
              </a:tr>
              <a:tr h="203603">
                <a:tc vMerge="1">
                  <a:txBody>
                    <a:bodyPr/>
                    <a:lstStyle/>
                    <a:p>
                      <a:endParaRPr lang="en-US" sz="10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Mandalay</a:t>
                      </a:r>
                    </a:p>
                  </a:txBody>
                  <a:tcPr anchor="ctr">
                    <a:solidFill>
                      <a:schemeClr val="bg1"/>
                    </a:solidFill>
                  </a:tcPr>
                </a:tc>
                <a:tc>
                  <a:txBody>
                    <a:bodyPr/>
                    <a:lstStyle/>
                    <a:p>
                      <a:pPr lvl="0"/>
                      <a:r>
                        <a:rPr lang="en-US" sz="1200"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Kyauk</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t>
                      </a:r>
                      <a:r>
                        <a:rPr lang="en-US" sz="1200"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Pataung</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(as</a:t>
                      </a:r>
                      <a:r>
                        <a:rPr lang="en-US" sz="1200" kern="1200" baseline="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 whole)</a:t>
                      </a:r>
                      <a:endPar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solidFill>
                  </a:tcPr>
                </a:tc>
                <a:extLst>
                  <a:ext uri="{0D108BD9-81ED-4DB2-BD59-A6C34878D82A}">
                    <a16:rowId xmlns:a16="http://schemas.microsoft.com/office/drawing/2014/main" val="10007"/>
                  </a:ext>
                </a:extLst>
              </a:tr>
              <a:tr h="203603">
                <a:tc vMerge="1">
                  <a:txBody>
                    <a:bodyPr/>
                    <a:lstStyle/>
                    <a:p>
                      <a:endParaRPr lang="en-US" sz="10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Yangon</a:t>
                      </a:r>
                    </a:p>
                  </a:txBody>
                  <a:tcPr anchor="ctr">
                    <a:solidFill>
                      <a:schemeClr val="bg1">
                        <a:lumMod val="95000"/>
                      </a:schemeClr>
                    </a:solidFill>
                  </a:tcPr>
                </a:tc>
                <a:tc>
                  <a:txBody>
                    <a:bodyPr/>
                    <a:lstStyle/>
                    <a:p>
                      <a:pPr lvl="0"/>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Kun</a:t>
                      </a:r>
                      <a:r>
                        <a:rPr lang="en-US" sz="1200" kern="1200" baseline="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Chan Gone (36 villages as a whole)</a:t>
                      </a:r>
                      <a:endPar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lumMod val="95000"/>
                      </a:schemeClr>
                    </a:solidFill>
                  </a:tcPr>
                </a:tc>
                <a:extLst>
                  <a:ext uri="{0D108BD9-81ED-4DB2-BD59-A6C34878D82A}">
                    <a16:rowId xmlns:a16="http://schemas.microsoft.com/office/drawing/2014/main" val="10008"/>
                  </a:ext>
                </a:extLst>
              </a:tr>
              <a:tr h="88228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bg1"/>
                          </a:solidFill>
                          <a:latin typeface="Segoe UI Semibold" panose="020B0702040204020203" pitchFamily="34" charset="0"/>
                          <a:ea typeface="+mn-ea"/>
                          <a:cs typeface="+mn-cs"/>
                        </a:rPr>
                        <a:t>Profiles of its clients and their needs</a:t>
                      </a:r>
                    </a:p>
                  </a:txBody>
                  <a:tcPr anchor="ctr">
                    <a:solidFill>
                      <a:schemeClr val="accent1"/>
                    </a:solidFill>
                  </a:tcPr>
                </a:tc>
                <a:tc gridSpan="2">
                  <a:txBody>
                    <a:bodyPr/>
                    <a:lstStyle/>
                    <a:p>
                      <a:pPr lvl="0"/>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100% farmers</a:t>
                      </a:r>
                    </a:p>
                    <a:p>
                      <a:pPr lvl="0"/>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Client base </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sym typeface="Wingdings"/>
                        </a:rPr>
                        <a:t></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more than 3,000 clients (only to whom that owns wet lands)</a:t>
                      </a:r>
                    </a:p>
                    <a:p>
                      <a:pPr lvl="0"/>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Since the MFI mainly focus on agriculture loans, most of the clients are from </a:t>
                      </a:r>
                      <a:r>
                        <a:rPr lang="en-US" sz="1200"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Ayarwaddy</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Delta region which comprises around 2,700 clients in 27 villages of </a:t>
                      </a:r>
                      <a:r>
                        <a:rPr lang="en-US" sz="1200" kern="1200" dirty="0" err="1">
                          <a:solidFill>
                            <a:schemeClr val="dk1"/>
                          </a:solidFill>
                          <a:effectLst/>
                          <a:latin typeface="Segoe UI" panose="020B0502040204020203" pitchFamily="34" charset="0"/>
                          <a:ea typeface="Segoe UI" panose="020B0502040204020203" pitchFamily="34" charset="0"/>
                          <a:cs typeface="Segoe UI" panose="020B0502040204020203" pitchFamily="34" charset="0"/>
                        </a:rPr>
                        <a:t>Ayarwaddy</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a:t>
                      </a:r>
                    </a:p>
                    <a:p>
                      <a:pPr lvl="0"/>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Mandalay </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sym typeface="Wingdings"/>
                        </a:rPr>
                        <a:t></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around 600 clients</a:t>
                      </a:r>
                    </a:p>
                    <a:p>
                      <a:pPr lvl="0"/>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Yangon </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sym typeface="Wingdings"/>
                        </a:rPr>
                        <a:t></a:t>
                      </a:r>
                      <a:r>
                        <a:rPr lang="en-US" sz="1200" kern="1200" dirty="0">
                          <a:solidFill>
                            <a:schemeClr val="dk1"/>
                          </a:solidFill>
                          <a:effectLst/>
                          <a:latin typeface="Segoe UI" panose="020B0502040204020203" pitchFamily="34" charset="0"/>
                          <a:ea typeface="Segoe UI" panose="020B0502040204020203" pitchFamily="34" charset="0"/>
                          <a:cs typeface="Segoe UI" panose="020B0502040204020203" pitchFamily="34" charset="0"/>
                        </a:rPr>
                        <a:t> around 500 clients</a:t>
                      </a:r>
                    </a:p>
                  </a:txBody>
                  <a:tcPr anchor="ctr">
                    <a:solidFill>
                      <a:schemeClr val="bg1"/>
                    </a:solidFill>
                  </a:tcPr>
                </a:tc>
                <a:tc hMerge="1">
                  <a:txBody>
                    <a:bodyPr/>
                    <a:lstStyle/>
                    <a:p>
                      <a:pPr lvl="0"/>
                      <a:endParaRPr lang="en-US" sz="100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10009"/>
                  </a:ext>
                </a:extLst>
              </a:tr>
              <a:tr h="271471">
                <a:tc>
                  <a:txBody>
                    <a:bodyPr/>
                    <a:lstStyle/>
                    <a:p>
                      <a:r>
                        <a:rPr lang="en-US" sz="1800" kern="1200" dirty="0">
                          <a:solidFill>
                            <a:schemeClr val="bg1"/>
                          </a:solidFill>
                          <a:latin typeface="Segoe UI Semibold" panose="020B0702040204020203" pitchFamily="34" charset="0"/>
                          <a:ea typeface="+mn-ea"/>
                          <a:cs typeface="+mn-cs"/>
                        </a:rPr>
                        <a:t>Advertising</a:t>
                      </a:r>
                    </a:p>
                  </a:txBody>
                  <a:tcPr anchor="ctr">
                    <a:solidFill>
                      <a:schemeClr val="accent1"/>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Brochures</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solidFill>
                      <a:schemeClr val="bg1">
                        <a:lumMod val="95000"/>
                      </a:schemeClr>
                    </a:solidFill>
                  </a:tcPr>
                </a:tc>
                <a:tc hMerge="1">
                  <a:txBody>
                    <a:bodyPr/>
                    <a:lstStyle/>
                    <a:p>
                      <a:endParaRPr lang="en-US"/>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099453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3" y="415569"/>
            <a:ext cx="11678651" cy="707886"/>
          </a:xfrm>
          <a:prstGeom prst="rect">
            <a:avLst/>
          </a:prstGeom>
          <a:noFill/>
        </p:spPr>
        <p:txBody>
          <a:bodyPr wrap="square" rtlCol="0">
            <a:spAutoFit/>
          </a:bodyPr>
          <a:lstStyle/>
          <a:p>
            <a:r>
              <a:rPr lang="sv-SE" sz="4000" dirty="0">
                <a:latin typeface="Segoe UI Semibold" panose="020B0702040204020203" pitchFamily="34" charset="0"/>
                <a:ea typeface="Helvetica" charset="0"/>
                <a:cs typeface="Helvetica" charset="0"/>
              </a:rPr>
              <a:t>ACLEDA MFI Myanmar Co., Ltd.</a:t>
            </a:r>
            <a:endParaRPr lang="en-US" sz="4000" dirty="0">
              <a:latin typeface="Segoe UI Semibold" panose="020B0702040204020203" pitchFamily="34" charset="0"/>
              <a:ea typeface="Helvetica" charset="0"/>
              <a:cs typeface="Helvetica" charset="0"/>
            </a:endParaRPr>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sp>
        <p:nvSpPr>
          <p:cNvPr id="11" name="Rectangle 10"/>
          <p:cNvSpPr/>
          <p:nvPr/>
        </p:nvSpPr>
        <p:spPr>
          <a:xfrm>
            <a:off x="368967" y="6556765"/>
            <a:ext cx="1930887" cy="400110"/>
          </a:xfrm>
          <a:prstGeom prst="rect">
            <a:avLst/>
          </a:prstGeom>
        </p:spPr>
        <p:txBody>
          <a:bodyPr wrap="square" anchor="t">
            <a:spAutoFit/>
          </a:bodyPr>
          <a:lstStyle/>
          <a:p>
            <a:r>
              <a:rPr lang="en-US" sz="1000" dirty="0"/>
              <a:t>http://www.acledamfi.com.mm</a:t>
            </a:r>
          </a:p>
          <a:p>
            <a:endParaRPr lang="en-US" sz="1000" dirty="0"/>
          </a:p>
        </p:txBody>
      </p:sp>
      <p:pic>
        <p:nvPicPr>
          <p:cNvPr id="8" name="Picture 7"/>
          <p:cNvPicPr>
            <a:picLocks noChangeAspect="1"/>
          </p:cNvPicPr>
          <p:nvPr/>
        </p:nvPicPr>
        <p:blipFill>
          <a:blip r:embed="rId3"/>
          <a:stretch>
            <a:fillRect/>
          </a:stretch>
        </p:blipFill>
        <p:spPr>
          <a:xfrm>
            <a:off x="10050548" y="415569"/>
            <a:ext cx="1060796" cy="792549"/>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175791282"/>
              </p:ext>
            </p:extLst>
          </p:nvPr>
        </p:nvGraphicFramePr>
        <p:xfrm>
          <a:off x="368968" y="1374556"/>
          <a:ext cx="10742376" cy="5162107"/>
        </p:xfrm>
        <a:graphic>
          <a:graphicData uri="http://schemas.openxmlformats.org/drawingml/2006/table">
            <a:tbl>
              <a:tblPr/>
              <a:tblGrid>
                <a:gridCol w="1969436">
                  <a:extLst>
                    <a:ext uri="{9D8B030D-6E8A-4147-A177-3AD203B41FA5}">
                      <a16:colId xmlns:a16="http://schemas.microsoft.com/office/drawing/2014/main" val="20000"/>
                    </a:ext>
                  </a:extLst>
                </a:gridCol>
                <a:gridCol w="2237995">
                  <a:extLst>
                    <a:ext uri="{9D8B030D-6E8A-4147-A177-3AD203B41FA5}">
                      <a16:colId xmlns:a16="http://schemas.microsoft.com/office/drawing/2014/main" val="20001"/>
                    </a:ext>
                  </a:extLst>
                </a:gridCol>
                <a:gridCol w="6534945">
                  <a:extLst>
                    <a:ext uri="{9D8B030D-6E8A-4147-A177-3AD203B41FA5}">
                      <a16:colId xmlns:a16="http://schemas.microsoft.com/office/drawing/2014/main" val="20002"/>
                    </a:ext>
                  </a:extLst>
                </a:gridCol>
              </a:tblGrid>
              <a:tr h="740734">
                <a:tc>
                  <a:txBody>
                    <a:bodyPr/>
                    <a:lstStyle/>
                    <a:p>
                      <a:pPr algn="l" rtl="0" fontAlgn="ctr"/>
                      <a:r>
                        <a:rPr lang="en-US" sz="1800" b="0" i="0" u="none" strike="noStrike" dirty="0">
                          <a:solidFill>
                            <a:srgbClr val="FFFFFF"/>
                          </a:solidFill>
                          <a:effectLst/>
                          <a:latin typeface="Segoe UI Semibold" panose="020B0702040204020203" pitchFamily="34" charset="0"/>
                        </a:rPr>
                        <a:t>Description of Business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172BD"/>
                    </a:solidFill>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ACLEDA MFI Myanmar Co., Ltd. was founded in February 2013. Mission of ACLEDA is to provide micro and small entrepreneurs with the wherewithal to manage their financial resources efficiently and by doing so to improve the quality of their lives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0"/>
                  </a:ext>
                </a:extLst>
              </a:tr>
              <a:tr h="172947">
                <a:tc rowSpan="10">
                  <a:txBody>
                    <a:bodyPr/>
                    <a:lstStyle/>
                    <a:p>
                      <a:pPr algn="l" rtl="0" fontAlgn="ctr"/>
                      <a:r>
                        <a:rPr lang="en-US" sz="1800" b="0" i="0" u="none" strike="noStrike" dirty="0">
                          <a:solidFill>
                            <a:srgbClr val="FFFFFF"/>
                          </a:solidFill>
                          <a:effectLst/>
                          <a:latin typeface="Segoe UI Semibold" panose="020B0702040204020203" pitchFamily="34" charset="0"/>
                        </a:rPr>
                        <a:t>Main Markets and Main Products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172BD"/>
                    </a:solidFill>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•Group and individual Loans</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solidFill>
                  </a:tcPr>
                </a:tc>
                <a:tc hMerge="1">
                  <a:txBody>
                    <a:bodyPr/>
                    <a:lstStyle/>
                    <a:p>
                      <a:endParaRPr lang="en-US"/>
                    </a:p>
                  </a:txBody>
                  <a:tcPr/>
                </a:tc>
                <a:extLst>
                  <a:ext uri="{0D108BD9-81ED-4DB2-BD59-A6C34878D82A}">
                    <a16:rowId xmlns:a16="http://schemas.microsoft.com/office/drawing/2014/main" val="10001"/>
                  </a:ext>
                </a:extLst>
              </a:tr>
              <a:tr h="172947">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For Group Member</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1"/>
                    </a:solidFill>
                  </a:tcPr>
                </a:tc>
                <a:tc hMerge="1">
                  <a:txBody>
                    <a:bodyPr/>
                    <a:lstStyle/>
                    <a:p>
                      <a:endParaRPr lang="en-US"/>
                    </a:p>
                  </a:txBody>
                  <a:tcPr/>
                </a:tc>
                <a:extLst>
                  <a:ext uri="{0D108BD9-81ED-4DB2-BD59-A6C34878D82A}">
                    <a16:rowId xmlns:a16="http://schemas.microsoft.com/office/drawing/2014/main" val="10002"/>
                  </a:ext>
                </a:extLst>
              </a:tr>
              <a:tr h="172947">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•Organize a group of 2 to 10 people</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1"/>
                    </a:solidFill>
                  </a:tcPr>
                </a:tc>
                <a:tc hMerge="1">
                  <a:txBody>
                    <a:bodyPr/>
                    <a:lstStyle/>
                    <a:p>
                      <a:endParaRPr lang="en-US"/>
                    </a:p>
                  </a:txBody>
                  <a:tcPr/>
                </a:tc>
                <a:extLst>
                  <a:ext uri="{0D108BD9-81ED-4DB2-BD59-A6C34878D82A}">
                    <a16:rowId xmlns:a16="http://schemas.microsoft.com/office/drawing/2014/main" val="10003"/>
                  </a:ext>
                </a:extLst>
              </a:tr>
              <a:tr h="172947">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t>
                      </a:r>
                      <a:r>
                        <a:rPr lang="en-US" sz="1200" b="0" i="0" u="none" strike="noStrike" kern="120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Tenor</a:t>
                      </a: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period 1 - 18 m. Loan size 80$-1000$ for per member</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1"/>
                    </a:solidFill>
                  </a:tcPr>
                </a:tc>
                <a:tc hMerge="1">
                  <a:txBody>
                    <a:bodyPr/>
                    <a:lstStyle/>
                    <a:p>
                      <a:endParaRPr lang="en-US"/>
                    </a:p>
                  </a:txBody>
                  <a:tcPr/>
                </a:tc>
                <a:extLst>
                  <a:ext uri="{0D108BD9-81ED-4DB2-BD59-A6C34878D82A}">
                    <a16:rowId xmlns:a16="http://schemas.microsoft.com/office/drawing/2014/main" val="10004"/>
                  </a:ext>
                </a:extLst>
              </a:tr>
              <a:tr h="172947">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For Individual</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1"/>
                    </a:solidFill>
                  </a:tcPr>
                </a:tc>
                <a:tc hMerge="1">
                  <a:txBody>
                    <a:bodyPr/>
                    <a:lstStyle/>
                    <a:p>
                      <a:endParaRPr lang="en-US"/>
                    </a:p>
                  </a:txBody>
                  <a:tcPr/>
                </a:tc>
                <a:extLst>
                  <a:ext uri="{0D108BD9-81ED-4DB2-BD59-A6C34878D82A}">
                    <a16:rowId xmlns:a16="http://schemas.microsoft.com/office/drawing/2014/main" val="10005"/>
                  </a:ext>
                </a:extLst>
              </a:tr>
              <a:tr h="172947">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•Tenor period 1 - 24 m. Loan size 80$ - 1600$</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10006"/>
                  </a:ext>
                </a:extLst>
              </a:tr>
              <a:tr h="172947">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Savings Account</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7"/>
                  </a:ext>
                </a:extLst>
              </a:tr>
              <a:tr h="172947">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•Initial deposit only 1$</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8"/>
                  </a:ext>
                </a:extLst>
              </a:tr>
              <a:tr h="172947">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•Minimum balance is not required</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9"/>
                  </a:ext>
                </a:extLst>
              </a:tr>
              <a:tr h="172947">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•No service charged for account opening or closing</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10010"/>
                  </a:ext>
                </a:extLst>
              </a:tr>
              <a:tr h="504315">
                <a:tc rowSpan="5">
                  <a:txBody>
                    <a:bodyPr/>
                    <a:lstStyle/>
                    <a:p>
                      <a:pPr algn="l" rtl="0" fontAlgn="ctr"/>
                      <a:r>
                        <a:rPr lang="en-US" sz="1800" b="0" i="0" u="none" strike="noStrike" dirty="0">
                          <a:solidFill>
                            <a:srgbClr val="FFFFFF"/>
                          </a:solidFill>
                          <a:effectLst/>
                          <a:latin typeface="Segoe UI Semibold" panose="020B0702040204020203" pitchFamily="34" charset="0"/>
                        </a:rPr>
                        <a:t>Key Financials</a:t>
                      </a:r>
                    </a:p>
                    <a:p>
                      <a:pPr algn="l" rtl="0" fontAlgn="ctr"/>
                      <a:r>
                        <a:rPr lang="en-US" sz="1800" b="0" i="0" u="none" strike="noStrike" dirty="0">
                          <a:solidFill>
                            <a:srgbClr val="FFFFFF"/>
                          </a:solidFill>
                          <a:effectLst/>
                          <a:latin typeface="Segoe UI Semibold" panose="020B0702040204020203" pitchFamily="34" charset="0"/>
                        </a:rPr>
                        <a:t>(2014 Year)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172BD"/>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Loans and Advances - Net</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 </a:t>
                      </a:r>
                      <a:r>
                        <a:rPr lang="en-US" sz="12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mln</a:t>
                      </a: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04926">
                <a:tc vMerge="1">
                  <a:txBody>
                    <a:bodyPr/>
                    <a:lstStyle/>
                    <a:p>
                      <a:endParaRPr lang="en-US"/>
                    </a:p>
                  </a:txBody>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Average Loan Size</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Varies on the type of loan</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172947">
                <a:tc vMerge="1">
                  <a:txBody>
                    <a:bodyPr/>
                    <a:lstStyle/>
                    <a:p>
                      <a:endParaRPr lang="en-US"/>
                    </a:p>
                  </a:txBody>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Deposits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250K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304926">
                <a:tc vMerge="1">
                  <a:txBody>
                    <a:bodyPr/>
                    <a:lstStyle/>
                    <a:p>
                      <a:endParaRPr lang="en-US"/>
                    </a:p>
                  </a:txBody>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Profit Before Income Tax</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 </a:t>
                      </a:r>
                      <a:r>
                        <a:rPr lang="en-US" sz="12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mln</a:t>
                      </a: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 </a:t>
                      </a:r>
                      <a:endParaRPr lang="en-US" sz="1200" b="0" dirty="0">
                        <a:solidFill>
                          <a:srgbClr val="FF0000"/>
                        </a:solidFill>
                        <a:latin typeface="Segoe UI" panose="020B0502040204020203" pitchFamily="34" charset="0"/>
                        <a:ea typeface="Segoe UI" panose="020B0502040204020203" pitchFamily="34" charset="0"/>
                        <a:cs typeface="Segoe UI" panose="020B0502040204020203" pitchFamily="34" charset="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r h="304926">
                <a:tc vMerge="1">
                  <a:txBody>
                    <a:bodyPr/>
                    <a:lstStyle/>
                    <a:p>
                      <a:endParaRPr lang="en-US"/>
                    </a:p>
                  </a:txBody>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Net Profit After Tax</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794K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451520">
                <a:tc>
                  <a:txBody>
                    <a:bodyPr/>
                    <a:lstStyle/>
                    <a:p>
                      <a:pPr algn="l" rtl="0" fontAlgn="ctr"/>
                      <a:r>
                        <a:rPr lang="en-US" sz="1800" b="0" i="0" u="none" strike="noStrike" dirty="0">
                          <a:solidFill>
                            <a:srgbClr val="FFFFFF"/>
                          </a:solidFill>
                          <a:effectLst/>
                          <a:latin typeface="Segoe UI Semibold" panose="020B0702040204020203" pitchFamily="34" charset="0"/>
                        </a:rPr>
                        <a:t>Branches</a:t>
                      </a:r>
                    </a:p>
                    <a:p>
                      <a:pPr algn="l" rtl="0" fontAlgn="ctr"/>
                      <a:r>
                        <a:rPr lang="en-US" sz="1800" b="0" i="0" u="none" strike="noStrike" dirty="0">
                          <a:solidFill>
                            <a:srgbClr val="FFFFFF"/>
                          </a:solidFill>
                          <a:effectLst/>
                          <a:latin typeface="Segoe UI Semibold" panose="020B0702040204020203" pitchFamily="34" charset="0"/>
                        </a:rPr>
                        <a:t>network</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2172BD"/>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Townships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6"/>
                  </a:ext>
                </a:extLst>
              </a:tr>
              <a:tr h="306430">
                <a:tc>
                  <a:txBody>
                    <a:bodyPr/>
                    <a:lstStyle/>
                    <a:p>
                      <a:r>
                        <a:rPr lang="en-US" sz="1800" b="0" dirty="0">
                          <a:solidFill>
                            <a:schemeClr val="bg1"/>
                          </a:solidFill>
                          <a:latin typeface="Segoe UI Semibold" panose="020B0702040204020203" pitchFamily="34" charset="0"/>
                        </a:rPr>
                        <a:t>Advertising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a:noFill/>
                    </a:lnB>
                    <a:solidFill>
                      <a:srgbClr val="2172BD"/>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On</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the web-site, brochures, billboard</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hMerge="1">
                  <a:txBody>
                    <a:bodyPr/>
                    <a:lstStyle/>
                    <a:p>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452324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sp>
        <p:nvSpPr>
          <p:cNvPr id="2" name="Rectangle 1"/>
          <p:cNvSpPr/>
          <p:nvPr/>
        </p:nvSpPr>
        <p:spPr>
          <a:xfrm>
            <a:off x="484909" y="457900"/>
            <a:ext cx="9047017" cy="707886"/>
          </a:xfrm>
          <a:prstGeom prst="rect">
            <a:avLst/>
          </a:prstGeom>
        </p:spPr>
        <p:txBody>
          <a:bodyPr wrap="square">
            <a:spAutoFit/>
          </a:bodyPr>
          <a:lstStyle/>
          <a:p>
            <a:r>
              <a:rPr lang="en-US" sz="4000" dirty="0">
                <a:latin typeface="Segoe UI Semibold" panose="020B0702040204020203" pitchFamily="34" charset="0"/>
                <a:ea typeface="Helvetica" charset="0"/>
                <a:cs typeface="Helvetica" charset="0"/>
              </a:rPr>
              <a:t>Fullerton Finance Myanmar Co., Ltd</a:t>
            </a:r>
            <a:r>
              <a:rPr lang="en-US" dirty="0"/>
              <a:t>.</a:t>
            </a:r>
            <a:endParaRPr lang="en-US" dirty="0"/>
          </a:p>
        </p:txBody>
      </p:sp>
      <p:pic>
        <p:nvPicPr>
          <p:cNvPr id="10" name="Picture 9"/>
          <p:cNvPicPr>
            <a:picLocks noChangeAspect="1"/>
          </p:cNvPicPr>
          <p:nvPr/>
        </p:nvPicPr>
        <p:blipFill>
          <a:blip r:embed="rId3"/>
          <a:stretch>
            <a:fillRect/>
          </a:stretch>
        </p:blipFill>
        <p:spPr>
          <a:xfrm>
            <a:off x="9531926" y="441318"/>
            <a:ext cx="2036619" cy="656387"/>
          </a:xfrm>
          <a:prstGeom prst="rect">
            <a:avLst/>
          </a:prstGeom>
        </p:spPr>
      </p:pic>
      <p:graphicFrame>
        <p:nvGraphicFramePr>
          <p:cNvPr id="13" name="Table 12"/>
          <p:cNvGraphicFramePr>
            <a:graphicFrameLocks noGrp="1"/>
          </p:cNvGraphicFramePr>
          <p:nvPr>
            <p:extLst>
              <p:ext uri="{D42A27DB-BD31-4B8C-83A1-F6EECF244321}">
                <p14:modId xmlns:p14="http://schemas.microsoft.com/office/powerpoint/2010/main" val="1176238053"/>
              </p:ext>
            </p:extLst>
          </p:nvPr>
        </p:nvGraphicFramePr>
        <p:xfrm>
          <a:off x="368966" y="1399234"/>
          <a:ext cx="10686960" cy="4955624"/>
        </p:xfrm>
        <a:graphic>
          <a:graphicData uri="http://schemas.openxmlformats.org/drawingml/2006/table">
            <a:tbl>
              <a:tblPr/>
              <a:tblGrid>
                <a:gridCol w="1796131">
                  <a:extLst>
                    <a:ext uri="{9D8B030D-6E8A-4147-A177-3AD203B41FA5}">
                      <a16:colId xmlns:a16="http://schemas.microsoft.com/office/drawing/2014/main" val="20000"/>
                    </a:ext>
                  </a:extLst>
                </a:gridCol>
                <a:gridCol w="2155353">
                  <a:extLst>
                    <a:ext uri="{9D8B030D-6E8A-4147-A177-3AD203B41FA5}">
                      <a16:colId xmlns:a16="http://schemas.microsoft.com/office/drawing/2014/main" val="20001"/>
                    </a:ext>
                  </a:extLst>
                </a:gridCol>
                <a:gridCol w="6735476">
                  <a:extLst>
                    <a:ext uri="{9D8B030D-6E8A-4147-A177-3AD203B41FA5}">
                      <a16:colId xmlns:a16="http://schemas.microsoft.com/office/drawing/2014/main" val="20002"/>
                    </a:ext>
                  </a:extLst>
                </a:gridCol>
              </a:tblGrid>
              <a:tr h="807134">
                <a:tc>
                  <a:txBody>
                    <a:bodyPr/>
                    <a:lstStyle/>
                    <a:p>
                      <a:pPr algn="l" rtl="0" fontAlgn="ctr"/>
                      <a:r>
                        <a:rPr lang="en-US" sz="1800" b="0" i="0" u="none" strike="noStrike" dirty="0">
                          <a:solidFill>
                            <a:srgbClr val="FFFFFF"/>
                          </a:solidFill>
                          <a:effectLst/>
                          <a:latin typeface="Segoe UI Semibold" panose="020B0702040204020203" pitchFamily="34" charset="0"/>
                        </a:rPr>
                        <a:t>Description of Business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172BD"/>
                    </a:solidFill>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Fullerton Finance Myanmar Co., Ltd. was founded in November 2014. Mission of Fullerton: Our products are Simple, Convenient, and approval is fast, meeting our customers needs.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0"/>
                  </a:ext>
                </a:extLst>
              </a:tr>
              <a:tr h="201436">
                <a:tc rowSpan="10">
                  <a:txBody>
                    <a:bodyPr/>
                    <a:lstStyle/>
                    <a:p>
                      <a:pPr algn="l" rtl="0" fontAlgn="ctr"/>
                      <a:r>
                        <a:rPr lang="en-US" sz="1800" b="0" i="0" u="none" strike="noStrike" dirty="0">
                          <a:solidFill>
                            <a:srgbClr val="FFFFFF"/>
                          </a:solidFill>
                          <a:effectLst/>
                          <a:latin typeface="Segoe UI Semibold" panose="020B0702040204020203" pitchFamily="34" charset="0"/>
                        </a:rPr>
                        <a:t>Main Markets and Main Products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172BD"/>
                    </a:solidFill>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Group Loans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solidFill>
                  </a:tcPr>
                </a:tc>
                <a:tc hMerge="1">
                  <a:txBody>
                    <a:bodyPr/>
                    <a:lstStyle/>
                    <a:p>
                      <a:endParaRPr lang="en-US"/>
                    </a:p>
                  </a:txBody>
                  <a:tcPr/>
                </a:tc>
                <a:extLst>
                  <a:ext uri="{0D108BD9-81ED-4DB2-BD59-A6C34878D82A}">
                    <a16:rowId xmlns:a16="http://schemas.microsoft.com/office/drawing/2014/main" val="10001"/>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Solidarity Group Loans for groups of 5</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1"/>
                    </a:solidFill>
                  </a:tcPr>
                </a:tc>
                <a:tc hMerge="1">
                  <a:txBody>
                    <a:bodyPr/>
                    <a:lstStyle/>
                    <a:p>
                      <a:endParaRPr lang="en-US"/>
                    </a:p>
                  </a:txBody>
                  <a:tcPr/>
                </a:tc>
                <a:extLst>
                  <a:ext uri="{0D108BD9-81ED-4DB2-BD59-A6C34878D82A}">
                    <a16:rowId xmlns:a16="http://schemas.microsoft.com/office/drawing/2014/main" val="10002"/>
                  </a:ext>
                </a:extLst>
              </a:tr>
              <a:tr h="158143">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Loan sizes 40$ - 400$, tenor period 3 - 12 months. </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10003"/>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Individual Loans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solidFill>
                  </a:tcPr>
                </a:tc>
                <a:tc hMerge="1">
                  <a:txBody>
                    <a:bodyPr/>
                    <a:lstStyle/>
                    <a:p>
                      <a:endParaRPr lang="en-US"/>
                    </a:p>
                  </a:txBody>
                  <a:tcPr/>
                </a:tc>
                <a:extLst>
                  <a:ext uri="{0D108BD9-81ED-4DB2-BD59-A6C34878D82A}">
                    <a16:rowId xmlns:a16="http://schemas.microsoft.com/office/drawing/2014/main" val="10004"/>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Loan sizes 40$ - 400$, tenors period 6 - 18 months.</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1"/>
                    </a:solidFill>
                  </a:tcPr>
                </a:tc>
                <a:tc hMerge="1">
                  <a:txBody>
                    <a:bodyPr/>
                    <a:lstStyle/>
                    <a:p>
                      <a:endParaRPr lang="en-US"/>
                    </a:p>
                  </a:txBody>
                  <a:tcPr/>
                </a:tc>
                <a:extLst>
                  <a:ext uri="{0D108BD9-81ED-4DB2-BD59-A6C34878D82A}">
                    <a16:rowId xmlns:a16="http://schemas.microsoft.com/office/drawing/2014/main" val="10005"/>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For personal use, or to assist in micro business working capital.</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1"/>
                    </a:solidFill>
                  </a:tcPr>
                </a:tc>
                <a:tc hMerge="1">
                  <a:txBody>
                    <a:bodyPr/>
                    <a:lstStyle/>
                    <a:p>
                      <a:endParaRPr lang="en-US"/>
                    </a:p>
                  </a:txBody>
                  <a:tcPr/>
                </a:tc>
                <a:extLst>
                  <a:ext uri="{0D108BD9-81ED-4DB2-BD59-A6C34878D82A}">
                    <a16:rowId xmlns:a16="http://schemas.microsoft.com/office/drawing/2014/main" val="10006"/>
                  </a:ext>
                </a:extLst>
              </a:tr>
              <a:tr h="208382">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Easy application requiring National Registration ID, home address proof.  </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solidFill>
                  </a:tcPr>
                </a:tc>
                <a:tc hMerge="1">
                  <a:txBody>
                    <a:bodyPr/>
                    <a:lstStyle/>
                    <a:p>
                      <a:endParaRPr lang="en-US"/>
                    </a:p>
                  </a:txBody>
                  <a:tcPr/>
                </a:tc>
                <a:extLst>
                  <a:ext uri="{0D108BD9-81ED-4DB2-BD59-A6C34878D82A}">
                    <a16:rowId xmlns:a16="http://schemas.microsoft.com/office/drawing/2014/main" val="10007"/>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Deposits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8"/>
                  </a:ext>
                </a:extLst>
              </a:tr>
              <a:tr h="201436">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Initial deposit 1$</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a:noFill/>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10009"/>
                  </a:ext>
                </a:extLst>
              </a:tr>
              <a:tr h="208382">
                <a:tc vMerge="1">
                  <a:txBody>
                    <a:bodyPr/>
                    <a:lstStyle/>
                    <a:p>
                      <a:endParaRPr lang="en-US"/>
                    </a:p>
                  </a:txBody>
                  <a:tcPr/>
                </a:tc>
                <a:tc gridSpan="2">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Minimum balance is not required</a:t>
                      </a:r>
                    </a:p>
                  </a:txBody>
                  <a:tcPr marL="952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chemeClr val="bg1">
                        <a:lumMod val="95000"/>
                      </a:schemeClr>
                    </a:solidFill>
                  </a:tcPr>
                </a:tc>
                <a:tc hMerge="1">
                  <a:txBody>
                    <a:bodyPr/>
                    <a:lstStyle/>
                    <a:p>
                      <a:endParaRPr lang="en-US"/>
                    </a:p>
                  </a:txBody>
                  <a:tcPr/>
                </a:tc>
                <a:extLst>
                  <a:ext uri="{0D108BD9-81ED-4DB2-BD59-A6C34878D82A}">
                    <a16:rowId xmlns:a16="http://schemas.microsoft.com/office/drawing/2014/main" val="10010"/>
                  </a:ext>
                </a:extLst>
              </a:tr>
              <a:tr h="812691">
                <a:tc rowSpan="2">
                  <a:txBody>
                    <a:bodyPr/>
                    <a:lstStyle/>
                    <a:p>
                      <a:pPr algn="l" rtl="0" fontAlgn="ctr"/>
                      <a:r>
                        <a:rPr lang="en-US" sz="1800" b="0" i="0" u="none" strike="noStrike" dirty="0">
                          <a:solidFill>
                            <a:srgbClr val="FFFFFF"/>
                          </a:solidFill>
                          <a:effectLst/>
                          <a:latin typeface="Segoe UI Semibold" panose="020B0702040204020203" pitchFamily="34" charset="0"/>
                        </a:rPr>
                        <a:t>Key Financials</a:t>
                      </a:r>
                    </a:p>
                    <a:p>
                      <a:pPr algn="l" rtl="0" fontAlgn="ctr"/>
                      <a:r>
                        <a:rPr lang="en-US" sz="1800" b="0" i="0" u="none" strike="noStrike" dirty="0">
                          <a:solidFill>
                            <a:srgbClr val="FFFFFF"/>
                          </a:solidFill>
                          <a:effectLst/>
                          <a:latin typeface="Segoe UI Semibold" panose="020B0702040204020203" pitchFamily="34" charset="0"/>
                        </a:rPr>
                        <a:t>(2014 Year)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2172BD"/>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Loans </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2,6 </a:t>
                      </a:r>
                      <a:r>
                        <a:rPr lang="en-US" sz="1200" b="0" i="0" u="none" strike="noStrike" dirty="0" err="1">
                          <a:solidFill>
                            <a:srgbClr val="000000"/>
                          </a:solidFill>
                          <a:effectLst/>
                          <a:latin typeface="Segoe UI" panose="020B0502040204020203" pitchFamily="34" charset="0"/>
                          <a:ea typeface="Segoe UI" panose="020B0502040204020203" pitchFamily="34" charset="0"/>
                          <a:cs typeface="Segoe UI" panose="020B0502040204020203" pitchFamily="34" charset="0"/>
                        </a:rPr>
                        <a:t>mln</a:t>
                      </a: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 USD</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361196">
                <a:tc vMerge="1">
                  <a:txBody>
                    <a:bodyPr/>
                    <a:lstStyle/>
                    <a:p>
                      <a:endParaRPr lang="en-US"/>
                    </a:p>
                  </a:txBody>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Average Loan Size</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Varies on the type of loan</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403567">
                <a:tc>
                  <a:txBody>
                    <a:bodyPr/>
                    <a:lstStyle/>
                    <a:p>
                      <a:pPr algn="l" rtl="0" fontAlgn="ctr"/>
                      <a:r>
                        <a:rPr lang="en-US" sz="1800" b="0" i="0" u="none" strike="noStrike" dirty="0">
                          <a:solidFill>
                            <a:srgbClr val="FFFFFF"/>
                          </a:solidFill>
                          <a:effectLst/>
                          <a:latin typeface="Segoe UI Semibold" panose="020B0702040204020203" pitchFamily="34" charset="0"/>
                        </a:rPr>
                        <a:t>Branches network</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2172BD"/>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Townships</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tc>
                  <a:txBody>
                    <a:bodyPr/>
                    <a:lstStyle/>
                    <a:p>
                      <a:pPr algn="l" rtl="0" fontAlgn="ctr"/>
                      <a:r>
                        <a:rPr lang="en-US" sz="1200" b="0" i="0" u="none" strike="noStrike"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12</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403567">
                <a:tc>
                  <a:txBody>
                    <a:bodyPr/>
                    <a:lstStyle/>
                    <a:p>
                      <a:r>
                        <a:rPr lang="en-US" sz="1800" b="0" dirty="0">
                          <a:solidFill>
                            <a:schemeClr val="bg1"/>
                          </a:solidFill>
                          <a:latin typeface="Segoe UI Semibold" panose="020B0702040204020203" pitchFamily="34" charset="0"/>
                        </a:rPr>
                        <a:t>Advertising</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a:noFill/>
                    </a:lnB>
                    <a:solidFill>
                      <a:srgbClr val="2172BD"/>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On</a:t>
                      </a:r>
                      <a:r>
                        <a:rPr lang="en-US" sz="1200" b="0" kern="1200" baseline="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 the web-site, brochures, billboard</a:t>
                      </a:r>
                      <a:endParaRPr lang="en-US" sz="1200" b="0" kern="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hMerge="1">
                  <a:txBody>
                    <a:bodyPr/>
                    <a:lstStyle/>
                    <a:p>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4"/>
                  </a:ext>
                </a:extLst>
              </a:tr>
            </a:tbl>
          </a:graphicData>
        </a:graphic>
      </p:graphicFrame>
      <p:sp>
        <p:nvSpPr>
          <p:cNvPr id="14" name="Rectangle 13"/>
          <p:cNvSpPr/>
          <p:nvPr/>
        </p:nvSpPr>
        <p:spPr>
          <a:xfrm>
            <a:off x="368968" y="6465195"/>
            <a:ext cx="3168352" cy="246221"/>
          </a:xfrm>
          <a:prstGeom prst="rect">
            <a:avLst/>
          </a:prstGeom>
        </p:spPr>
        <p:txBody>
          <a:bodyPr wrap="square" anchor="t">
            <a:spAutoFit/>
          </a:bodyPr>
          <a:lstStyle/>
          <a:p>
            <a:r>
              <a:rPr lang="en-US" sz="1000" dirty="0">
                <a:hlinkClick r:id="rId4"/>
              </a:rPr>
              <a:t>https://www.fullertonmyanmar.com</a:t>
            </a:r>
            <a:endParaRPr lang="en-US" sz="1000" dirty="0"/>
          </a:p>
        </p:txBody>
      </p:sp>
    </p:spTree>
    <p:extLst>
      <p:ext uri="{BB962C8B-B14F-4D97-AF65-F5344CB8AC3E}">
        <p14:creationId xmlns:p14="http://schemas.microsoft.com/office/powerpoint/2010/main" val="3327075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3"/>
            <a:ext cx="0" cy="931459"/>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707886"/>
          </a:xfrm>
          <a:prstGeom prst="rect">
            <a:avLst/>
          </a:prstGeom>
          <a:noFill/>
        </p:spPr>
        <p:txBody>
          <a:bodyPr wrap="square" rtlCol="0">
            <a:spAutoFit/>
          </a:bodyPr>
          <a:lstStyle/>
          <a:p>
            <a:r>
              <a:rPr lang="en-GB" sz="4000" dirty="0">
                <a:latin typeface="Segoe UI Semibold" panose="020B0702040204020203" pitchFamily="34" charset="0"/>
                <a:ea typeface="Helvetica" charset="0"/>
                <a:cs typeface="Helvetica" charset="0"/>
              </a:rPr>
              <a:t>General market information</a:t>
            </a:r>
            <a:endParaRPr lang="ru-RU" sz="4000" dirty="0">
              <a:latin typeface="Segoe UI Semibold" panose="020B0702040204020203" pitchFamily="34" charset="0"/>
              <a:ea typeface="Helvetica" charset="0"/>
              <a:cs typeface="Helvetica" charset="0"/>
            </a:endParaRPr>
          </a:p>
        </p:txBody>
      </p:sp>
      <p:pic>
        <p:nvPicPr>
          <p:cNvPr id="2" name="Picture 1"/>
          <p:cNvPicPr>
            <a:picLocks noChangeAspect="1"/>
          </p:cNvPicPr>
          <p:nvPr/>
        </p:nvPicPr>
        <p:blipFill>
          <a:blip r:embed="rId3"/>
          <a:stretch>
            <a:fillRect/>
          </a:stretch>
        </p:blipFill>
        <p:spPr>
          <a:xfrm>
            <a:off x="8381808" y="188252"/>
            <a:ext cx="2809465" cy="6145704"/>
          </a:xfrm>
          <a:prstGeom prst="rect">
            <a:avLst/>
          </a:prstGeom>
        </p:spPr>
      </p:pic>
      <p:graphicFrame>
        <p:nvGraphicFramePr>
          <p:cNvPr id="10" name="Table 9"/>
          <p:cNvGraphicFramePr>
            <a:graphicFrameLocks noGrp="1"/>
          </p:cNvGraphicFramePr>
          <p:nvPr>
            <p:extLst>
              <p:ext uri="{D42A27DB-BD31-4B8C-83A1-F6EECF244321}">
                <p14:modId xmlns:p14="http://schemas.microsoft.com/office/powerpoint/2010/main" val="244303115"/>
              </p:ext>
            </p:extLst>
          </p:nvPr>
        </p:nvGraphicFramePr>
        <p:xfrm>
          <a:off x="575722" y="1350772"/>
          <a:ext cx="7399915" cy="4628340"/>
        </p:xfrm>
        <a:graphic>
          <a:graphicData uri="http://schemas.openxmlformats.org/drawingml/2006/table">
            <a:tbl>
              <a:tblPr firstRow="1" bandRow="1">
                <a:tableStyleId>{5C22544A-7EE6-4342-B048-85BDC9FD1C3A}</a:tableStyleId>
              </a:tblPr>
              <a:tblGrid>
                <a:gridCol w="4551948">
                  <a:extLst>
                    <a:ext uri="{9D8B030D-6E8A-4147-A177-3AD203B41FA5}">
                      <a16:colId xmlns:a16="http://schemas.microsoft.com/office/drawing/2014/main" val="2775462138"/>
                    </a:ext>
                  </a:extLst>
                </a:gridCol>
                <a:gridCol w="1469919">
                  <a:extLst>
                    <a:ext uri="{9D8B030D-6E8A-4147-A177-3AD203B41FA5}">
                      <a16:colId xmlns:a16="http://schemas.microsoft.com/office/drawing/2014/main" val="123184543"/>
                    </a:ext>
                  </a:extLst>
                </a:gridCol>
                <a:gridCol w="1378048">
                  <a:extLst>
                    <a:ext uri="{9D8B030D-6E8A-4147-A177-3AD203B41FA5}">
                      <a16:colId xmlns:a16="http://schemas.microsoft.com/office/drawing/2014/main" val="1394548062"/>
                    </a:ext>
                  </a:extLst>
                </a:gridCol>
              </a:tblGrid>
              <a:tr h="245347">
                <a:tc>
                  <a:txBody>
                    <a:bodyPr/>
                    <a:lstStyle/>
                    <a:p>
                      <a:pPr algn="ctr"/>
                      <a:r>
                        <a:rPr lang="en-US" sz="1600" b="0" dirty="0">
                          <a:latin typeface="Segoe UI Semibold" panose="020B0702040204020203" pitchFamily="34" charset="0"/>
                        </a:rPr>
                        <a:t>Parameter</a:t>
                      </a:r>
                      <a:endParaRPr lang="en-GB" sz="1600" b="0" dirty="0">
                        <a:latin typeface="Segoe UI Semibold" panose="020B0702040204020203" pitchFamily="34" charset="0"/>
                      </a:endParaRPr>
                    </a:p>
                  </a:txBody>
                  <a:tcPr anchor="ctr">
                    <a:solidFill>
                      <a:srgbClr val="2579C3"/>
                    </a:solidFill>
                  </a:tcPr>
                </a:tc>
                <a:tc>
                  <a:txBody>
                    <a:bodyPr/>
                    <a:lstStyle/>
                    <a:p>
                      <a:pPr algn="ctr"/>
                      <a:r>
                        <a:rPr lang="en-US" sz="1600" b="0" dirty="0">
                          <a:latin typeface="Segoe UI Semibold" panose="020B0702040204020203" pitchFamily="34" charset="0"/>
                        </a:rPr>
                        <a:t>Myanmar</a:t>
                      </a:r>
                      <a:endParaRPr lang="en-GB" sz="1600" b="0" dirty="0">
                        <a:latin typeface="Segoe UI Semibold" panose="020B0702040204020203" pitchFamily="34" charset="0"/>
                      </a:endParaRPr>
                    </a:p>
                  </a:txBody>
                  <a:tcPr anchor="ctr">
                    <a:solidFill>
                      <a:srgbClr val="2579C3"/>
                    </a:solidFill>
                  </a:tcPr>
                </a:tc>
                <a:tc>
                  <a:txBody>
                    <a:bodyPr/>
                    <a:lstStyle/>
                    <a:p>
                      <a:pPr algn="ctr"/>
                      <a:r>
                        <a:rPr lang="en-US" sz="1600" b="0" dirty="0">
                          <a:latin typeface="Segoe UI Semibold" panose="020B0702040204020203" pitchFamily="34" charset="0"/>
                        </a:rPr>
                        <a:t>Yangon city</a:t>
                      </a:r>
                      <a:endParaRPr lang="en-GB" sz="1600" b="0" dirty="0">
                        <a:latin typeface="Segoe UI Semibold" panose="020B0702040204020203" pitchFamily="34" charset="0"/>
                      </a:endParaRPr>
                    </a:p>
                  </a:txBody>
                  <a:tcPr anchor="ctr">
                    <a:solidFill>
                      <a:srgbClr val="2579C3"/>
                    </a:solidFill>
                  </a:tcPr>
                </a:tc>
                <a:extLst>
                  <a:ext uri="{0D108BD9-81ED-4DB2-BD59-A6C34878D82A}">
                    <a16:rowId xmlns:a16="http://schemas.microsoft.com/office/drawing/2014/main" val="3901475442"/>
                  </a:ext>
                </a:extLst>
              </a:tr>
              <a:tr h="307654">
                <a:tc>
                  <a:txBody>
                    <a:bodyPr/>
                    <a:lstStyle/>
                    <a:p>
                      <a:r>
                        <a:rPr lang="en-US" sz="1400" dirty="0">
                          <a:latin typeface="Segoe UI Semibold" panose="020B0702040204020203" pitchFamily="34" charset="0"/>
                        </a:rPr>
                        <a:t>Population (mln.)</a:t>
                      </a:r>
                      <a:endParaRPr lang="en-GB" sz="1400" dirty="0">
                        <a:latin typeface="Segoe UI Semibold" panose="020B0702040204020203" pitchFamily="34" charset="0"/>
                      </a:endParaRPr>
                    </a:p>
                  </a:txBody>
                  <a:tcPr>
                    <a:solidFill>
                      <a:schemeClr val="bg1"/>
                    </a:solidFill>
                  </a:tcPr>
                </a:tc>
                <a:tc>
                  <a:txBody>
                    <a:bodyPr/>
                    <a:lstStyle/>
                    <a:p>
                      <a:pPr algn="ctr"/>
                      <a:r>
                        <a:rPr lang="en-US" sz="1400" dirty="0">
                          <a:latin typeface="Segoe UI Semibold" panose="020B0702040204020203" pitchFamily="34" charset="0"/>
                        </a:rPr>
                        <a:t>51,4</a:t>
                      </a:r>
                      <a:endParaRPr lang="en-GB" sz="1400" dirty="0">
                        <a:latin typeface="Segoe UI Semibold" panose="020B0702040204020203" pitchFamily="34" charset="0"/>
                      </a:endParaRPr>
                    </a:p>
                  </a:txBody>
                  <a:tcPr anchor="ctr">
                    <a:solidFill>
                      <a:schemeClr val="bg1"/>
                    </a:solidFill>
                  </a:tcPr>
                </a:tc>
                <a:tc>
                  <a:txBody>
                    <a:bodyPr/>
                    <a:lstStyle/>
                    <a:p>
                      <a:pPr algn="ctr"/>
                      <a:r>
                        <a:rPr lang="en-US" sz="1400" dirty="0">
                          <a:latin typeface="Segoe UI Semibold" panose="020B0702040204020203" pitchFamily="34" charset="0"/>
                        </a:rPr>
                        <a:t>5,9</a:t>
                      </a:r>
                      <a:endParaRPr lang="en-GB" sz="1400" dirty="0">
                        <a:latin typeface="Segoe UI Semibold" panose="020B0702040204020203" pitchFamily="34" charset="0"/>
                      </a:endParaRPr>
                    </a:p>
                  </a:txBody>
                  <a:tcPr anchor="ctr">
                    <a:solidFill>
                      <a:schemeClr val="bg1"/>
                    </a:solidFill>
                  </a:tcPr>
                </a:tc>
                <a:extLst>
                  <a:ext uri="{0D108BD9-81ED-4DB2-BD59-A6C34878D82A}">
                    <a16:rowId xmlns:a16="http://schemas.microsoft.com/office/drawing/2014/main" val="2970780005"/>
                  </a:ext>
                </a:extLst>
              </a:tr>
              <a:tr h="307828">
                <a:tc>
                  <a:txBody>
                    <a:bodyPr/>
                    <a:lstStyle/>
                    <a:p>
                      <a:r>
                        <a:rPr lang="en-US" sz="1400" dirty="0">
                          <a:latin typeface="Segoe UI Semibold" panose="020B0702040204020203" pitchFamily="34" charset="0"/>
                        </a:rPr>
                        <a:t>Official language </a:t>
                      </a:r>
                    </a:p>
                  </a:txBody>
                  <a:tcPr/>
                </a:tc>
                <a:tc gridSpan="2">
                  <a:txBody>
                    <a:bodyPr/>
                    <a:lstStyle/>
                    <a:p>
                      <a:pPr algn="ctr"/>
                      <a:r>
                        <a:rPr lang="en-GB" sz="1400" dirty="0">
                          <a:latin typeface="Segoe UI Semibold" panose="020B0702040204020203" pitchFamily="34" charset="0"/>
                        </a:rPr>
                        <a:t>Burmese </a:t>
                      </a:r>
                    </a:p>
                  </a:txBody>
                  <a:tcPr anchor="ctr"/>
                </a:tc>
                <a:tc hMerge="1">
                  <a:txBody>
                    <a:bodyPr/>
                    <a:lstStyle/>
                    <a:p>
                      <a:endParaRPr lang="en-GB" sz="1100" baseline="30000" dirty="0"/>
                    </a:p>
                  </a:txBody>
                  <a:tcPr/>
                </a:tc>
                <a:extLst>
                  <a:ext uri="{0D108BD9-81ED-4DB2-BD59-A6C34878D82A}">
                    <a16:rowId xmlns:a16="http://schemas.microsoft.com/office/drawing/2014/main" val="3642781660"/>
                  </a:ext>
                </a:extLst>
              </a:tr>
              <a:tr h="278647">
                <a:tc>
                  <a:txBody>
                    <a:bodyPr/>
                    <a:lstStyle/>
                    <a:p>
                      <a:r>
                        <a:rPr lang="en-US" sz="1400" dirty="0">
                          <a:latin typeface="Segoe UI Semibold" panose="020B0702040204020203" pitchFamily="34" charset="0"/>
                        </a:rPr>
                        <a:t>GDP per capita*</a:t>
                      </a:r>
                    </a:p>
                  </a:txBody>
                  <a:tcPr>
                    <a:solidFill>
                      <a:schemeClr val="bg1"/>
                    </a:solidFill>
                  </a:tcPr>
                </a:tc>
                <a:tc>
                  <a:txBody>
                    <a:bodyPr/>
                    <a:lstStyle/>
                    <a:p>
                      <a:pPr algn="ctr"/>
                      <a:r>
                        <a:rPr lang="en-GB" sz="1400" dirty="0">
                          <a:latin typeface="Segoe UI Semibold" panose="020B0702040204020203" pitchFamily="34" charset="0"/>
                        </a:rPr>
                        <a:t>$1</a:t>
                      </a:r>
                      <a:r>
                        <a:rPr lang="en-US" sz="1400" dirty="0">
                          <a:latin typeface="Segoe UI Semibold" panose="020B0702040204020203" pitchFamily="34" charset="0"/>
                        </a:rPr>
                        <a:t>.</a:t>
                      </a:r>
                      <a:r>
                        <a:rPr lang="en-GB" sz="1400" dirty="0">
                          <a:latin typeface="Segoe UI Semibold" panose="020B0702040204020203" pitchFamily="34" charset="0"/>
                        </a:rPr>
                        <a:t>4K</a:t>
                      </a:r>
                    </a:p>
                  </a:txBody>
                  <a:tcPr anchor="ctr">
                    <a:solidFill>
                      <a:schemeClr val="bg1"/>
                    </a:solidFill>
                  </a:tcPr>
                </a:tc>
                <a:tc>
                  <a:txBody>
                    <a:bodyPr/>
                    <a:lstStyle/>
                    <a:p>
                      <a:pPr algn="ctr"/>
                      <a:r>
                        <a:rPr lang="en-US" sz="1400" kern="1200" dirty="0">
                          <a:solidFill>
                            <a:schemeClr val="dk1"/>
                          </a:solidFill>
                          <a:latin typeface="Segoe UI Semibold" panose="020B0702040204020203" pitchFamily="34" charset="0"/>
                          <a:ea typeface="+mn-ea"/>
                          <a:cs typeface="+mn-cs"/>
                        </a:rPr>
                        <a:t>$</a:t>
                      </a:r>
                      <a:r>
                        <a:rPr lang="ru-RU" sz="1400" kern="1200" dirty="0">
                          <a:solidFill>
                            <a:schemeClr val="dk1"/>
                          </a:solidFill>
                          <a:latin typeface="Segoe UI Semibold" panose="020B0702040204020203" pitchFamily="34" charset="0"/>
                          <a:ea typeface="+mn-ea"/>
                          <a:cs typeface="+mn-cs"/>
                        </a:rPr>
                        <a:t>2,7</a:t>
                      </a:r>
                      <a:r>
                        <a:rPr lang="en-US" sz="1400" kern="1200" dirty="0">
                          <a:solidFill>
                            <a:schemeClr val="dk1"/>
                          </a:solidFill>
                          <a:latin typeface="Segoe UI Semibold" panose="020B0702040204020203" pitchFamily="34" charset="0"/>
                          <a:ea typeface="+mn-ea"/>
                          <a:cs typeface="+mn-cs"/>
                        </a:rPr>
                        <a:t>K</a:t>
                      </a:r>
                      <a:endParaRPr lang="en-GB" sz="1400" kern="1200" dirty="0">
                        <a:solidFill>
                          <a:schemeClr val="dk1"/>
                        </a:solidFill>
                        <a:latin typeface="Segoe UI Semibold" panose="020B0702040204020203" pitchFamily="34" charset="0"/>
                        <a:ea typeface="+mn-ea"/>
                        <a:cs typeface="+mn-cs"/>
                      </a:endParaRPr>
                    </a:p>
                  </a:txBody>
                  <a:tcPr anchor="ctr">
                    <a:solidFill>
                      <a:schemeClr val="bg1"/>
                    </a:solidFill>
                  </a:tcPr>
                </a:tc>
                <a:extLst>
                  <a:ext uri="{0D108BD9-81ED-4DB2-BD59-A6C34878D82A}">
                    <a16:rowId xmlns:a16="http://schemas.microsoft.com/office/drawing/2014/main" val="4164379716"/>
                  </a:ext>
                </a:extLst>
              </a:tr>
              <a:tr h="296557">
                <a:tc>
                  <a:txBody>
                    <a:bodyPr/>
                    <a:lstStyle/>
                    <a:p>
                      <a:r>
                        <a:rPr lang="en-US" sz="1400" dirty="0">
                          <a:latin typeface="Segoe UI Semibold" panose="020B0702040204020203" pitchFamily="34" charset="0"/>
                        </a:rPr>
                        <a:t>Labour</a:t>
                      </a:r>
                      <a:r>
                        <a:rPr lang="en-US" sz="1400" baseline="0" dirty="0">
                          <a:latin typeface="Segoe UI Semibold" panose="020B0702040204020203" pitchFamily="34" charset="0"/>
                        </a:rPr>
                        <a:t> force ratio</a:t>
                      </a:r>
                      <a:endParaRPr lang="en-GB" sz="1400" dirty="0">
                        <a:latin typeface="Segoe UI Semibold" panose="020B0702040204020203" pitchFamily="34" charset="0"/>
                      </a:endParaRPr>
                    </a:p>
                  </a:txBody>
                  <a:tcPr/>
                </a:tc>
                <a:tc>
                  <a:txBody>
                    <a:bodyPr/>
                    <a:lstStyle/>
                    <a:p>
                      <a:pPr algn="ctr"/>
                      <a:r>
                        <a:rPr lang="en-US" sz="1400" dirty="0">
                          <a:latin typeface="Segoe UI Semibold" panose="020B0702040204020203" pitchFamily="34" charset="0"/>
                        </a:rPr>
                        <a:t>63%</a:t>
                      </a:r>
                      <a:endParaRPr lang="en-GB" sz="1400" dirty="0">
                        <a:latin typeface="Segoe UI Semibold" panose="020B0702040204020203" pitchFamily="34" charset="0"/>
                      </a:endParaRPr>
                    </a:p>
                  </a:txBody>
                  <a:tcPr anchor="ctr"/>
                </a:tc>
                <a:tc>
                  <a:txBody>
                    <a:bodyPr/>
                    <a:lstStyle/>
                    <a:p>
                      <a:pPr algn="ctr"/>
                      <a:r>
                        <a:rPr lang="en-US" sz="1400" dirty="0">
                          <a:latin typeface="Segoe UI Semibold" panose="020B0702040204020203" pitchFamily="34" charset="0"/>
                        </a:rPr>
                        <a:t>70% +</a:t>
                      </a:r>
                      <a:endParaRPr lang="en-GB" sz="1400" dirty="0">
                        <a:latin typeface="Segoe UI Semibold" panose="020B0702040204020203" pitchFamily="34" charset="0"/>
                      </a:endParaRPr>
                    </a:p>
                  </a:txBody>
                  <a:tcPr anchor="ctr"/>
                </a:tc>
                <a:extLst>
                  <a:ext uri="{0D108BD9-81ED-4DB2-BD59-A6C34878D82A}">
                    <a16:rowId xmlns:a16="http://schemas.microsoft.com/office/drawing/2014/main" val="1440670881"/>
                  </a:ext>
                </a:extLst>
              </a:tr>
              <a:tr h="3076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Segoe UI Semibold" panose="020B0702040204020203" pitchFamily="34" charset="0"/>
                          <a:ea typeface="+mn-ea"/>
                          <a:cs typeface="+mn-cs"/>
                        </a:rPr>
                        <a:t>GDP nominal Annual Growth Rate (2015)***</a:t>
                      </a:r>
                      <a:endParaRPr lang="en-GB" sz="1400" kern="1200" dirty="0">
                        <a:solidFill>
                          <a:schemeClr val="dk1"/>
                        </a:solidFill>
                        <a:latin typeface="Segoe UI Semibold" panose="020B0702040204020203" pitchFamily="34" charset="0"/>
                        <a:ea typeface="+mn-ea"/>
                        <a:cs typeface="+mn-cs"/>
                      </a:endParaRPr>
                    </a:p>
                  </a:txBody>
                  <a:tcPr>
                    <a:solidFill>
                      <a:schemeClr val="bg1"/>
                    </a:solidFill>
                  </a:tcPr>
                </a:tc>
                <a:tc gridSpan="2">
                  <a:txBody>
                    <a:bodyPr/>
                    <a:lstStyle/>
                    <a:p>
                      <a:pPr algn="ctr"/>
                      <a:r>
                        <a:rPr lang="ru-RU" sz="1400" kern="1200" dirty="0">
                          <a:solidFill>
                            <a:schemeClr val="dk1"/>
                          </a:solidFill>
                          <a:latin typeface="Segoe UI Semibold" panose="020B0702040204020203" pitchFamily="34" charset="0"/>
                          <a:ea typeface="+mn-ea"/>
                          <a:cs typeface="+mn-cs"/>
                        </a:rPr>
                        <a:t>7%</a:t>
                      </a:r>
                      <a:endParaRPr lang="en-GB" sz="1400" kern="1200" dirty="0">
                        <a:solidFill>
                          <a:schemeClr val="dk1"/>
                        </a:solidFill>
                        <a:latin typeface="Segoe UI Semibold" panose="020B0702040204020203" pitchFamily="34" charset="0"/>
                        <a:ea typeface="+mn-ea"/>
                        <a:cs typeface="+mn-cs"/>
                      </a:endParaRPr>
                    </a:p>
                  </a:txBody>
                  <a:tcPr anchor="ctr">
                    <a:solidFill>
                      <a:schemeClr val="bg1"/>
                    </a:solidFill>
                  </a:tcPr>
                </a:tc>
                <a:tc hMerge="1">
                  <a:txBody>
                    <a:bodyPr/>
                    <a:lstStyle/>
                    <a:p>
                      <a:endParaRPr lang="en-GB" sz="1100" dirty="0"/>
                    </a:p>
                  </a:txBody>
                  <a:tcPr/>
                </a:tc>
                <a:extLst>
                  <a:ext uri="{0D108BD9-81ED-4DB2-BD59-A6C34878D82A}">
                    <a16:rowId xmlns:a16="http://schemas.microsoft.com/office/drawing/2014/main" val="3095955169"/>
                  </a:ext>
                </a:extLst>
              </a:tr>
              <a:tr h="307654">
                <a:tc>
                  <a:txBody>
                    <a:bodyPr/>
                    <a:lstStyle/>
                    <a:p>
                      <a:r>
                        <a:rPr lang="en-US" sz="1400" dirty="0">
                          <a:latin typeface="Segoe UI Semibold" panose="020B0702040204020203" pitchFamily="34" charset="0"/>
                        </a:rPr>
                        <a:t>Officially employed</a:t>
                      </a:r>
                      <a:endParaRPr lang="en-GB" sz="1400" dirty="0">
                        <a:latin typeface="Segoe UI Semibold" panose="020B0702040204020203" pitchFamily="34" charset="0"/>
                      </a:endParaRPr>
                    </a:p>
                  </a:txBody>
                  <a:tcPr/>
                </a:tc>
                <a:tc>
                  <a:txBody>
                    <a:bodyPr/>
                    <a:lstStyle/>
                    <a:p>
                      <a:pPr algn="ctr"/>
                      <a:r>
                        <a:rPr lang="en-US" sz="1400" dirty="0">
                          <a:latin typeface="Segoe UI Semibold" panose="020B0702040204020203" pitchFamily="34" charset="0"/>
                        </a:rPr>
                        <a:t>30%</a:t>
                      </a:r>
                      <a:endParaRPr lang="en-GB" sz="1400" dirty="0">
                        <a:latin typeface="Segoe UI Semibold" panose="020B0702040204020203" pitchFamily="34" charset="0"/>
                      </a:endParaRPr>
                    </a:p>
                  </a:txBody>
                  <a:tcPr anchor="ctr"/>
                </a:tc>
                <a:tc>
                  <a:txBody>
                    <a:bodyPr/>
                    <a:lstStyle/>
                    <a:p>
                      <a:pPr algn="ctr"/>
                      <a:r>
                        <a:rPr lang="en-US" sz="1400" b="0" dirty="0">
                          <a:solidFill>
                            <a:schemeClr val="tx1"/>
                          </a:solidFill>
                          <a:latin typeface="Segoe UI Semibold" panose="020B0702040204020203" pitchFamily="34" charset="0"/>
                        </a:rPr>
                        <a:t>50%+</a:t>
                      </a:r>
                      <a:endParaRPr lang="en-GB" sz="1400" b="0" dirty="0">
                        <a:solidFill>
                          <a:schemeClr val="tx1"/>
                        </a:solidFill>
                        <a:latin typeface="Segoe UI Semibold" panose="020B0702040204020203" pitchFamily="34" charset="0"/>
                      </a:endParaRPr>
                    </a:p>
                  </a:txBody>
                  <a:tcPr anchor="ctr"/>
                </a:tc>
                <a:extLst>
                  <a:ext uri="{0D108BD9-81ED-4DB2-BD59-A6C34878D82A}">
                    <a16:rowId xmlns:a16="http://schemas.microsoft.com/office/drawing/2014/main" val="1415840956"/>
                  </a:ext>
                </a:extLst>
              </a:tr>
              <a:tr h="281423">
                <a:tc>
                  <a:txBody>
                    <a:bodyPr/>
                    <a:lstStyle/>
                    <a:p>
                      <a:r>
                        <a:rPr lang="en-US" sz="1400" dirty="0">
                          <a:latin typeface="Segoe UI Semibold" panose="020B0702040204020203" pitchFamily="34" charset="0"/>
                        </a:rPr>
                        <a:t>Average monthly salary****</a:t>
                      </a:r>
                      <a:endParaRPr lang="en-GB" sz="1400" dirty="0">
                        <a:latin typeface="Segoe UI Semibold" panose="020B0702040204020203" pitchFamily="34" charset="0"/>
                      </a:endParaRPr>
                    </a:p>
                  </a:txBody>
                  <a:tcPr>
                    <a:solidFill>
                      <a:schemeClr val="bg1"/>
                    </a:solidFill>
                  </a:tcPr>
                </a:tc>
                <a:tc>
                  <a:txBody>
                    <a:bodyPr/>
                    <a:lstStyle/>
                    <a:p>
                      <a:pPr algn="ctr"/>
                      <a:r>
                        <a:rPr lang="en-US" sz="1400" dirty="0">
                          <a:latin typeface="Segoe UI Semibold" panose="020B0702040204020203" pitchFamily="34" charset="0"/>
                        </a:rPr>
                        <a:t>$150</a:t>
                      </a:r>
                      <a:endParaRPr lang="en-GB" sz="1400" dirty="0">
                        <a:latin typeface="Segoe UI Semibold" panose="020B0702040204020203" pitchFamily="34" charset="0"/>
                      </a:endParaRPr>
                    </a:p>
                  </a:txBody>
                  <a:tcPr anchor="ctr">
                    <a:solidFill>
                      <a:schemeClr val="bg1"/>
                    </a:solidFill>
                  </a:tcPr>
                </a:tc>
                <a:tc>
                  <a:txBody>
                    <a:bodyPr/>
                    <a:lstStyle/>
                    <a:p>
                      <a:pPr algn="ctr"/>
                      <a:r>
                        <a:rPr lang="en-US" sz="1400" b="0" dirty="0">
                          <a:solidFill>
                            <a:schemeClr val="tx1"/>
                          </a:solidFill>
                          <a:latin typeface="Segoe UI Semibold" panose="020B0702040204020203" pitchFamily="34" charset="0"/>
                        </a:rPr>
                        <a:t>$</a:t>
                      </a:r>
                      <a:r>
                        <a:rPr lang="en-US" sz="1400" b="0" baseline="0" dirty="0">
                          <a:solidFill>
                            <a:schemeClr val="tx1"/>
                          </a:solidFill>
                          <a:latin typeface="Segoe UI Semibold" panose="020B0702040204020203" pitchFamily="34" charset="0"/>
                        </a:rPr>
                        <a:t>300</a:t>
                      </a:r>
                      <a:endParaRPr lang="en-US" sz="1400" b="0" dirty="0">
                        <a:solidFill>
                          <a:schemeClr val="tx1"/>
                        </a:solidFill>
                        <a:latin typeface="Segoe UI Semibold" panose="020B0702040204020203" pitchFamily="34" charset="0"/>
                      </a:endParaRPr>
                    </a:p>
                  </a:txBody>
                  <a:tcPr anchor="ctr">
                    <a:solidFill>
                      <a:schemeClr val="bg1"/>
                    </a:solidFill>
                  </a:tcPr>
                </a:tc>
                <a:extLst>
                  <a:ext uri="{0D108BD9-81ED-4DB2-BD59-A6C34878D82A}">
                    <a16:rowId xmlns:a16="http://schemas.microsoft.com/office/drawing/2014/main" val="902365214"/>
                  </a:ext>
                </a:extLst>
              </a:tr>
              <a:tr h="307654">
                <a:tc>
                  <a:txBody>
                    <a:bodyPr/>
                    <a:lstStyle/>
                    <a:p>
                      <a:r>
                        <a:rPr lang="en-US" sz="1400" dirty="0">
                          <a:latin typeface="Segoe UI Semibold" panose="020B0702040204020203" pitchFamily="34" charset="0"/>
                        </a:rPr>
                        <a:t>Min. salary for official employed citizens by labor law</a:t>
                      </a:r>
                      <a:endParaRPr lang="en-GB" sz="1400" dirty="0">
                        <a:latin typeface="Segoe UI Semibold" panose="020B0702040204020203" pitchFamily="34" charset="0"/>
                      </a:endParaRPr>
                    </a:p>
                  </a:txBody>
                  <a:tcPr/>
                </a:tc>
                <a:tc gridSpan="2">
                  <a:txBody>
                    <a:bodyPr/>
                    <a:lstStyle/>
                    <a:p>
                      <a:pPr algn="ctr"/>
                      <a:r>
                        <a:rPr lang="en-US" sz="1400" dirty="0">
                          <a:latin typeface="Segoe UI Semibold" panose="020B0702040204020203" pitchFamily="34" charset="0"/>
                        </a:rPr>
                        <a:t>$99</a:t>
                      </a:r>
                      <a:endParaRPr lang="en-GB" sz="1400" dirty="0">
                        <a:latin typeface="Segoe UI Semibold" panose="020B0702040204020203" pitchFamily="34" charset="0"/>
                      </a:endParaRPr>
                    </a:p>
                  </a:txBody>
                  <a:tcPr anchor="ctr"/>
                </a:tc>
                <a:tc hMerge="1">
                  <a:txBody>
                    <a:bodyPr/>
                    <a:lstStyle/>
                    <a:p>
                      <a:endParaRPr lang="en-GB" sz="1100" dirty="0"/>
                    </a:p>
                  </a:txBody>
                  <a:tcPr/>
                </a:tc>
                <a:extLst>
                  <a:ext uri="{0D108BD9-81ED-4DB2-BD59-A6C34878D82A}">
                    <a16:rowId xmlns:a16="http://schemas.microsoft.com/office/drawing/2014/main" val="2289400291"/>
                  </a:ext>
                </a:extLst>
              </a:tr>
              <a:tr h="307654">
                <a:tc>
                  <a:txBody>
                    <a:bodyPr/>
                    <a:lstStyle/>
                    <a:p>
                      <a:r>
                        <a:rPr lang="en-US" sz="1400" dirty="0">
                          <a:latin typeface="Segoe UI Semibold" panose="020B0702040204020203" pitchFamily="34" charset="0"/>
                        </a:rPr>
                        <a:t>Mobile phone penetration</a:t>
                      </a:r>
                      <a:r>
                        <a:rPr lang="en-US" sz="1400" baseline="0" dirty="0">
                          <a:latin typeface="Segoe UI Semibold" panose="020B0702040204020203" pitchFamily="34" charset="0"/>
                        </a:rPr>
                        <a:t> (including smartphones)**</a:t>
                      </a:r>
                      <a:endParaRPr lang="en-GB" sz="1400" dirty="0">
                        <a:latin typeface="Segoe UI Semibold" panose="020B0702040204020203" pitchFamily="34" charset="0"/>
                      </a:endParaRPr>
                    </a:p>
                  </a:txBody>
                  <a:tcPr>
                    <a:solidFill>
                      <a:schemeClr val="bg1"/>
                    </a:solidFill>
                  </a:tcPr>
                </a:tc>
                <a:tc>
                  <a:txBody>
                    <a:bodyPr/>
                    <a:lstStyle/>
                    <a:p>
                      <a:pPr algn="ctr"/>
                      <a:r>
                        <a:rPr lang="en-US" sz="1400" dirty="0">
                          <a:latin typeface="Segoe UI Semibold" panose="020B0702040204020203" pitchFamily="34" charset="0"/>
                        </a:rPr>
                        <a:t>33% </a:t>
                      </a:r>
                      <a:endParaRPr lang="en-GB" sz="1400" dirty="0">
                        <a:latin typeface="Segoe UI Semibold" panose="020B0702040204020203" pitchFamily="34" charset="0"/>
                      </a:endParaRPr>
                    </a:p>
                  </a:txBody>
                  <a:tcPr anchor="ctr">
                    <a:solidFill>
                      <a:schemeClr val="bg1"/>
                    </a:solidFill>
                  </a:tcPr>
                </a:tc>
                <a:tc>
                  <a:txBody>
                    <a:bodyPr/>
                    <a:lstStyle/>
                    <a:p>
                      <a:pPr algn="ctr"/>
                      <a:r>
                        <a:rPr lang="en-US" sz="1400" kern="1200" dirty="0">
                          <a:solidFill>
                            <a:schemeClr val="dk1"/>
                          </a:solidFill>
                          <a:latin typeface="Segoe UI Semibold" panose="020B0702040204020203" pitchFamily="34" charset="0"/>
                          <a:ea typeface="+mn-ea"/>
                          <a:cs typeface="+mn-cs"/>
                        </a:rPr>
                        <a:t>6</a:t>
                      </a:r>
                      <a:r>
                        <a:rPr lang="ru-RU" sz="1400" kern="1200" dirty="0">
                          <a:solidFill>
                            <a:schemeClr val="dk1"/>
                          </a:solidFill>
                          <a:latin typeface="Segoe UI Semibold" panose="020B0702040204020203" pitchFamily="34" charset="0"/>
                          <a:ea typeface="+mn-ea"/>
                          <a:cs typeface="+mn-cs"/>
                        </a:rPr>
                        <a:t>3.5</a:t>
                      </a:r>
                      <a:r>
                        <a:rPr lang="en-US" sz="1400" kern="1200" dirty="0">
                          <a:solidFill>
                            <a:schemeClr val="dk1"/>
                          </a:solidFill>
                          <a:latin typeface="Segoe UI Semibold" panose="020B0702040204020203" pitchFamily="34" charset="0"/>
                          <a:ea typeface="+mn-ea"/>
                          <a:cs typeface="+mn-cs"/>
                        </a:rPr>
                        <a:t>%</a:t>
                      </a:r>
                      <a:r>
                        <a:rPr lang="ru-RU" sz="1400" kern="1200" dirty="0">
                          <a:solidFill>
                            <a:schemeClr val="dk1"/>
                          </a:solidFill>
                          <a:latin typeface="Segoe UI Semibold" panose="020B0702040204020203" pitchFamily="34" charset="0"/>
                          <a:ea typeface="+mn-ea"/>
                          <a:cs typeface="+mn-cs"/>
                        </a:rPr>
                        <a:t> </a:t>
                      </a:r>
                      <a:endParaRPr lang="en-GB" sz="1400" kern="1200" dirty="0">
                        <a:solidFill>
                          <a:schemeClr val="dk1"/>
                        </a:solidFill>
                        <a:latin typeface="Segoe UI Semibold" panose="020B0702040204020203" pitchFamily="34" charset="0"/>
                        <a:ea typeface="+mn-ea"/>
                        <a:cs typeface="+mn-cs"/>
                      </a:endParaRPr>
                    </a:p>
                  </a:txBody>
                  <a:tcPr anchor="ctr">
                    <a:solidFill>
                      <a:schemeClr val="bg1"/>
                    </a:solidFill>
                  </a:tcPr>
                </a:tc>
                <a:extLst>
                  <a:ext uri="{0D108BD9-81ED-4DB2-BD59-A6C34878D82A}">
                    <a16:rowId xmlns:a16="http://schemas.microsoft.com/office/drawing/2014/main" val="1779040036"/>
                  </a:ext>
                </a:extLst>
              </a:tr>
              <a:tr h="307654">
                <a:tc>
                  <a:txBody>
                    <a:bodyPr/>
                    <a:lstStyle/>
                    <a:p>
                      <a:r>
                        <a:rPr lang="en-US" sz="1400" dirty="0">
                          <a:latin typeface="Segoe UI Semibold" panose="020B0702040204020203" pitchFamily="34" charset="0"/>
                        </a:rPr>
                        <a:t>Smartphone penetration (out of mob. penetration)</a:t>
                      </a:r>
                      <a:endParaRPr lang="en-GB" sz="1400" dirty="0">
                        <a:latin typeface="Segoe UI Semibold" panose="020B0702040204020203" pitchFamily="34" charset="0"/>
                      </a:endParaRPr>
                    </a:p>
                  </a:txBody>
                  <a:tcPr/>
                </a:tc>
                <a:tc>
                  <a:txBody>
                    <a:bodyPr/>
                    <a:lstStyle/>
                    <a:p>
                      <a:pPr algn="ctr"/>
                      <a:r>
                        <a:rPr lang="en-US" sz="1400" dirty="0">
                          <a:latin typeface="Segoe UI Semibold" panose="020B0702040204020203" pitchFamily="34" charset="0"/>
                        </a:rPr>
                        <a:t>58%</a:t>
                      </a:r>
                      <a:endParaRPr lang="en-GB" sz="1400" dirty="0">
                        <a:latin typeface="Segoe UI Semibold" panose="020B0702040204020203" pitchFamily="34" charset="0"/>
                      </a:endParaRPr>
                    </a:p>
                  </a:txBody>
                  <a:tcPr anchor="ctr"/>
                </a:tc>
                <a:tc>
                  <a:txBody>
                    <a:bodyPr/>
                    <a:lstStyle/>
                    <a:p>
                      <a:pPr algn="ctr"/>
                      <a:r>
                        <a:rPr lang="en-US" sz="1400" dirty="0">
                          <a:latin typeface="Segoe UI Semibold" panose="020B0702040204020203" pitchFamily="34" charset="0"/>
                        </a:rPr>
                        <a:t>80%</a:t>
                      </a:r>
                      <a:endParaRPr lang="en-GB" sz="1400" dirty="0">
                        <a:latin typeface="Segoe UI Semibold" panose="020B0702040204020203" pitchFamily="34" charset="0"/>
                      </a:endParaRPr>
                    </a:p>
                  </a:txBody>
                  <a:tcPr anchor="ctr"/>
                </a:tc>
                <a:extLst>
                  <a:ext uri="{0D108BD9-81ED-4DB2-BD59-A6C34878D82A}">
                    <a16:rowId xmlns:a16="http://schemas.microsoft.com/office/drawing/2014/main" val="3323931482"/>
                  </a:ext>
                </a:extLst>
              </a:tr>
              <a:tr h="307654">
                <a:tc>
                  <a:txBody>
                    <a:bodyPr/>
                    <a:lstStyle/>
                    <a:p>
                      <a:r>
                        <a:rPr lang="en-US" sz="1400" dirty="0">
                          <a:solidFill>
                            <a:schemeClr val="tx1"/>
                          </a:solidFill>
                          <a:latin typeface="Segoe UI Semibold" panose="020B0702040204020203" pitchFamily="34" charset="0"/>
                        </a:rPr>
                        <a:t>Bank branches per 100K population</a:t>
                      </a:r>
                      <a:endParaRPr lang="en-GB" sz="1400" dirty="0">
                        <a:solidFill>
                          <a:schemeClr val="tx1"/>
                        </a:solidFill>
                        <a:latin typeface="Segoe UI Semibold" panose="020B0702040204020203" pitchFamily="34" charset="0"/>
                      </a:endParaRPr>
                    </a:p>
                  </a:txBody>
                  <a:tcPr>
                    <a:solidFill>
                      <a:schemeClr val="bg1"/>
                    </a:solidFill>
                  </a:tcPr>
                </a:tc>
                <a:tc>
                  <a:txBody>
                    <a:bodyPr/>
                    <a:lstStyle/>
                    <a:p>
                      <a:pPr marL="0" algn="ctr" defTabSz="914400" rtl="0" eaLnBrk="1" latinLnBrk="0" hangingPunct="1"/>
                      <a:r>
                        <a:rPr lang="en-US" sz="1400" kern="1200" dirty="0">
                          <a:solidFill>
                            <a:schemeClr val="dk1"/>
                          </a:solidFill>
                          <a:latin typeface="Segoe UI Semibold" panose="020B0702040204020203" pitchFamily="34" charset="0"/>
                          <a:ea typeface="+mn-ea"/>
                          <a:cs typeface="+mn-cs"/>
                        </a:rPr>
                        <a:t>2</a:t>
                      </a:r>
                      <a:r>
                        <a:rPr lang="ru-RU" sz="1400" kern="1200" dirty="0">
                          <a:solidFill>
                            <a:schemeClr val="dk1"/>
                          </a:solidFill>
                          <a:latin typeface="Segoe UI Semibold" panose="020B0702040204020203" pitchFamily="34" charset="0"/>
                          <a:ea typeface="+mn-ea"/>
                          <a:cs typeface="+mn-cs"/>
                        </a:rPr>
                        <a:t>,5</a:t>
                      </a:r>
                      <a:endParaRPr lang="en-GB" sz="1400" kern="1200" dirty="0">
                        <a:solidFill>
                          <a:schemeClr val="dk1"/>
                        </a:solidFill>
                        <a:latin typeface="Segoe UI Semibold" panose="020B0702040204020203" pitchFamily="34" charset="0"/>
                        <a:ea typeface="+mn-ea"/>
                        <a:cs typeface="+mn-cs"/>
                      </a:endParaRPr>
                    </a:p>
                  </a:txBody>
                  <a:tcPr anchor="ctr">
                    <a:solidFill>
                      <a:schemeClr val="bg1"/>
                    </a:solidFill>
                  </a:tcPr>
                </a:tc>
                <a:tc>
                  <a:txBody>
                    <a:bodyPr/>
                    <a:lstStyle/>
                    <a:p>
                      <a:pPr algn="ctr"/>
                      <a:r>
                        <a:rPr lang="en-US" sz="1400" dirty="0">
                          <a:solidFill>
                            <a:schemeClr val="tx1"/>
                          </a:solidFill>
                          <a:latin typeface="Segoe UI Semibold" panose="020B0702040204020203" pitchFamily="34" charset="0"/>
                        </a:rPr>
                        <a:t>10</a:t>
                      </a:r>
                      <a:endParaRPr lang="en-GB" sz="1400" dirty="0">
                        <a:solidFill>
                          <a:schemeClr val="tx1"/>
                        </a:solidFill>
                        <a:latin typeface="Segoe UI Semibold" panose="020B0702040204020203" pitchFamily="34" charset="0"/>
                      </a:endParaRPr>
                    </a:p>
                  </a:txBody>
                  <a:tcPr anchor="ctr">
                    <a:solidFill>
                      <a:schemeClr val="bg1"/>
                    </a:solidFill>
                  </a:tcPr>
                </a:tc>
                <a:extLst>
                  <a:ext uri="{0D108BD9-81ED-4DB2-BD59-A6C34878D82A}">
                    <a16:rowId xmlns:a16="http://schemas.microsoft.com/office/drawing/2014/main" val="2087631191"/>
                  </a:ext>
                </a:extLst>
              </a:tr>
              <a:tr h="307654">
                <a:tc>
                  <a:txBody>
                    <a:bodyPr/>
                    <a:lstStyle/>
                    <a:p>
                      <a:r>
                        <a:rPr lang="en-US" sz="1400" kern="1200" dirty="0">
                          <a:solidFill>
                            <a:schemeClr val="tx1"/>
                          </a:solidFill>
                          <a:latin typeface="Segoe UI Semibold" panose="020B0702040204020203" pitchFamily="34" charset="0"/>
                          <a:ea typeface="+mn-ea"/>
                          <a:cs typeface="+mn-cs"/>
                        </a:rPr>
                        <a:t>Bank cards penetration******</a:t>
                      </a:r>
                      <a:endParaRPr lang="en-GB" sz="1400" kern="1200" dirty="0">
                        <a:solidFill>
                          <a:schemeClr val="tx1"/>
                        </a:solidFill>
                        <a:latin typeface="Segoe UI Semibold" panose="020B0702040204020203" pitchFamily="34" charset="0"/>
                        <a:ea typeface="+mn-ea"/>
                        <a:cs typeface="+mn-cs"/>
                      </a:endParaRPr>
                    </a:p>
                  </a:txBody>
                  <a:tcPr/>
                </a:tc>
                <a:tc>
                  <a:txBody>
                    <a:bodyPr/>
                    <a:lstStyle/>
                    <a:p>
                      <a:pPr algn="ctr"/>
                      <a:r>
                        <a:rPr lang="en-US" sz="1400" kern="1200" dirty="0">
                          <a:solidFill>
                            <a:schemeClr val="tx1"/>
                          </a:solidFill>
                          <a:latin typeface="Segoe UI Semibold" panose="020B0702040204020203" pitchFamily="34" charset="0"/>
                          <a:ea typeface="+mn-ea"/>
                          <a:cs typeface="+mn-cs"/>
                        </a:rPr>
                        <a:t>5% </a:t>
                      </a:r>
                      <a:endParaRPr lang="en-GB" sz="1400" kern="1200" dirty="0">
                        <a:solidFill>
                          <a:schemeClr val="tx1"/>
                        </a:solidFill>
                        <a:latin typeface="Segoe UI Semibold" panose="020B0702040204020203" pitchFamily="34" charset="0"/>
                        <a:ea typeface="+mn-ea"/>
                        <a:cs typeface="+mn-cs"/>
                      </a:endParaRPr>
                    </a:p>
                  </a:txBody>
                  <a:tcPr anchor="ctr"/>
                </a:tc>
                <a:tc>
                  <a:txBody>
                    <a:bodyPr/>
                    <a:lstStyle/>
                    <a:p>
                      <a:pPr algn="ctr"/>
                      <a:r>
                        <a:rPr lang="en-US" sz="1400" kern="1200" dirty="0">
                          <a:solidFill>
                            <a:schemeClr val="dk1"/>
                          </a:solidFill>
                          <a:latin typeface="Segoe UI Semibold" panose="020B0702040204020203" pitchFamily="34" charset="0"/>
                          <a:ea typeface="+mn-ea"/>
                          <a:cs typeface="+mn-cs"/>
                        </a:rPr>
                        <a:t>20%</a:t>
                      </a:r>
                      <a:endParaRPr lang="en-GB" sz="1400" kern="1200" dirty="0">
                        <a:solidFill>
                          <a:schemeClr val="dk1"/>
                        </a:solidFill>
                        <a:latin typeface="Segoe UI Semibold" panose="020B0702040204020203" pitchFamily="34" charset="0"/>
                        <a:ea typeface="+mn-ea"/>
                        <a:cs typeface="+mn-cs"/>
                      </a:endParaRPr>
                    </a:p>
                  </a:txBody>
                  <a:tcPr anchor="ctr"/>
                </a:tc>
                <a:extLst>
                  <a:ext uri="{0D108BD9-81ED-4DB2-BD59-A6C34878D82A}">
                    <a16:rowId xmlns:a16="http://schemas.microsoft.com/office/drawing/2014/main" val="665637208"/>
                  </a:ext>
                </a:extLst>
              </a:tr>
              <a:tr h="281423">
                <a:tc>
                  <a:txBody>
                    <a:bodyPr/>
                    <a:lstStyle/>
                    <a:p>
                      <a:r>
                        <a:rPr lang="en-GB" sz="1400" kern="1200" dirty="0">
                          <a:solidFill>
                            <a:schemeClr val="tx1"/>
                          </a:solidFill>
                          <a:latin typeface="Segoe UI Semibold" panose="020B0702040204020203" pitchFamily="34" charset="0"/>
                          <a:ea typeface="+mn-ea"/>
                          <a:cs typeface="+mn-cs"/>
                        </a:rPr>
                        <a:t>Facebook penetration  </a:t>
                      </a:r>
                    </a:p>
                  </a:txBody>
                  <a:tcPr>
                    <a:solidFill>
                      <a:schemeClr val="bg1"/>
                    </a:solidFill>
                  </a:tcPr>
                </a:tc>
                <a:tc>
                  <a:txBody>
                    <a:bodyPr/>
                    <a:lstStyle/>
                    <a:p>
                      <a:pPr algn="ctr"/>
                      <a:r>
                        <a:rPr lang="en-GB" sz="1400" b="0" kern="1200" dirty="0">
                          <a:solidFill>
                            <a:schemeClr val="tx1"/>
                          </a:solidFill>
                          <a:latin typeface="Segoe UI Semibold" panose="020B0702040204020203" pitchFamily="34" charset="0"/>
                          <a:ea typeface="+mn-ea"/>
                          <a:cs typeface="+mn-cs"/>
                        </a:rPr>
                        <a:t>~18%</a:t>
                      </a:r>
                    </a:p>
                  </a:txBody>
                  <a:tcPr anchor="c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b="0" kern="1200" dirty="0">
                          <a:solidFill>
                            <a:schemeClr val="tx1"/>
                          </a:solidFill>
                          <a:latin typeface="Segoe UI Semibold" panose="020B0702040204020203" pitchFamily="34" charset="0"/>
                          <a:ea typeface="+mn-ea"/>
                          <a:cs typeface="+mn-cs"/>
                        </a:rPr>
                        <a:t>~ 52%</a:t>
                      </a:r>
                    </a:p>
                  </a:txBody>
                  <a:tcPr anchor="ctr">
                    <a:solidFill>
                      <a:schemeClr val="bg1"/>
                    </a:solidFill>
                  </a:tcPr>
                </a:tc>
                <a:extLst>
                  <a:ext uri="{0D108BD9-81ED-4DB2-BD59-A6C34878D82A}">
                    <a16:rowId xmlns:a16="http://schemas.microsoft.com/office/drawing/2014/main" val="3854716905"/>
                  </a:ext>
                </a:extLst>
              </a:tr>
              <a:tr h="281423">
                <a:tc>
                  <a:txBody>
                    <a:bodyPr/>
                    <a:lstStyle/>
                    <a:p>
                      <a:r>
                        <a:rPr lang="en-GB" sz="1400" kern="1200" dirty="0">
                          <a:solidFill>
                            <a:schemeClr val="dk1"/>
                          </a:solidFill>
                          <a:latin typeface="Segoe UI Semibold" panose="020B0702040204020203" pitchFamily="34" charset="0"/>
                          <a:ea typeface="+mn-ea"/>
                          <a:cs typeface="+mn-cs"/>
                        </a:rPr>
                        <a:t>e-wallet</a:t>
                      </a:r>
                      <a:r>
                        <a:rPr lang="ru-RU" sz="1400" kern="1200" dirty="0">
                          <a:solidFill>
                            <a:schemeClr val="dk1"/>
                          </a:solidFill>
                          <a:latin typeface="Segoe UI Semibold" panose="020B0702040204020203" pitchFamily="34" charset="0"/>
                          <a:ea typeface="+mn-ea"/>
                          <a:cs typeface="+mn-cs"/>
                        </a:rPr>
                        <a:t> </a:t>
                      </a:r>
                      <a:r>
                        <a:rPr lang="en-US" sz="1400" kern="1200" dirty="0">
                          <a:solidFill>
                            <a:schemeClr val="dk1"/>
                          </a:solidFill>
                          <a:latin typeface="Segoe UI Semibold" panose="020B0702040204020203" pitchFamily="34" charset="0"/>
                          <a:ea typeface="+mn-ea"/>
                          <a:cs typeface="+mn-cs"/>
                        </a:rPr>
                        <a:t>(service provided by </a:t>
                      </a:r>
                      <a:r>
                        <a:rPr lang="en-GB" sz="1400" kern="1200" dirty="0">
                          <a:solidFill>
                            <a:schemeClr val="dk1"/>
                          </a:solidFill>
                          <a:latin typeface="Segoe UI Semibold" panose="020B0702040204020203" pitchFamily="34" charset="0"/>
                          <a:ea typeface="+mn-ea"/>
                          <a:cs typeface="+mn-cs"/>
                        </a:rPr>
                        <a:t>payment systems )</a:t>
                      </a:r>
                    </a:p>
                  </a:txBody>
                  <a:tcPr/>
                </a:tc>
                <a:tc>
                  <a:txBody>
                    <a:bodyPr/>
                    <a:lstStyle/>
                    <a:p>
                      <a:pPr algn="ctr"/>
                      <a:r>
                        <a:rPr lang="en-GB" sz="1400" b="0" kern="1200" dirty="0">
                          <a:solidFill>
                            <a:schemeClr val="tx1"/>
                          </a:solidFill>
                          <a:latin typeface="Segoe UI Semibold" panose="020B0702040204020203" pitchFamily="34" charset="0"/>
                          <a:ea typeface="+mn-ea"/>
                          <a:cs typeface="+mn-cs"/>
                        </a:rPr>
                        <a:t>~ 300.000</a:t>
                      </a:r>
                    </a:p>
                  </a:txBody>
                  <a:tcPr anchor="ctr"/>
                </a:tc>
                <a:tc>
                  <a:txBody>
                    <a:bodyPr/>
                    <a:lstStyle/>
                    <a:p>
                      <a:pPr algn="ctr"/>
                      <a:r>
                        <a:rPr lang="en-GB" sz="1400" b="0" kern="1200" baseline="0" dirty="0">
                          <a:solidFill>
                            <a:schemeClr val="tx1"/>
                          </a:solidFill>
                          <a:latin typeface="Segoe UI Semibold" panose="020B0702040204020203" pitchFamily="34" charset="0"/>
                          <a:ea typeface="+mn-ea"/>
                          <a:cs typeface="+mn-cs"/>
                        </a:rPr>
                        <a:t>~ 15</a:t>
                      </a:r>
                      <a:r>
                        <a:rPr lang="en-GB" sz="1400" b="0" kern="1200" dirty="0">
                          <a:solidFill>
                            <a:schemeClr val="tx1"/>
                          </a:solidFill>
                          <a:latin typeface="Segoe UI Semibold" panose="020B0702040204020203" pitchFamily="34" charset="0"/>
                          <a:ea typeface="+mn-ea"/>
                          <a:cs typeface="+mn-cs"/>
                        </a:rPr>
                        <a:t>0.000</a:t>
                      </a:r>
                    </a:p>
                  </a:txBody>
                  <a:tcPr anchor="ctr"/>
                </a:tc>
                <a:extLst>
                  <a:ext uri="{0D108BD9-81ED-4DB2-BD59-A6C34878D82A}">
                    <a16:rowId xmlns:a16="http://schemas.microsoft.com/office/drawing/2014/main" val="2468521775"/>
                  </a:ext>
                </a:extLst>
              </a:tr>
            </a:tbl>
          </a:graphicData>
        </a:graphic>
      </p:graphicFrame>
      <p:sp>
        <p:nvSpPr>
          <p:cNvPr id="8" name="Rectangle 7"/>
          <p:cNvSpPr/>
          <p:nvPr/>
        </p:nvSpPr>
        <p:spPr>
          <a:xfrm>
            <a:off x="368968" y="6073170"/>
            <a:ext cx="9078645" cy="784830"/>
          </a:xfrm>
          <a:prstGeom prst="rect">
            <a:avLst/>
          </a:prstGeom>
          <a:noFill/>
        </p:spPr>
        <p:txBody>
          <a:bodyPr wrap="square" anchor="t">
            <a:spAutoFit/>
          </a:bodyPr>
          <a:lstStyle/>
          <a:p>
            <a:r>
              <a:rPr lang="en-US" sz="900" kern="0" dirty="0">
                <a:solidFill>
                  <a:sysClr val="windowText" lastClr="000000"/>
                </a:solidFill>
                <a:latin typeface="Segoe UI Light" panose="020B0502040204020203" pitchFamily="34" charset="0"/>
              </a:rPr>
              <a:t>*    </a:t>
            </a:r>
            <a:r>
              <a:rPr lang="en-US" sz="900" kern="0" dirty="0">
                <a:solidFill>
                  <a:srgbClr val="FF0000"/>
                </a:solidFill>
                <a:latin typeface="Segoe UI Light" panose="020B0502040204020203" pitchFamily="34" charset="0"/>
                <a:hlinkClick r:id="rId4"/>
              </a:rPr>
              <a:t>http://mmrdrs.com/2015/09/03/investing-mandalay/</a:t>
            </a:r>
            <a:r>
              <a:rPr lang="en-US" sz="900" kern="0" dirty="0">
                <a:solidFill>
                  <a:srgbClr val="FF0000"/>
                </a:solidFill>
                <a:latin typeface="Segoe UI Light" panose="020B0502040204020203" pitchFamily="34" charset="0"/>
              </a:rPr>
              <a:t>	</a:t>
            </a:r>
            <a:r>
              <a:rPr lang="en-US" sz="900" kern="0" dirty="0">
                <a:solidFill>
                  <a:srgbClr val="FF0000"/>
                </a:solidFill>
                <a:latin typeface="Segoe UI Light" panose="020B0502040204020203" pitchFamily="34" charset="0"/>
                <a:hlinkClick r:id="rId5"/>
              </a:rPr>
              <a:t>https://en.wikipedia.org/wiki/Myanmar</a:t>
            </a:r>
            <a:r>
              <a:rPr lang="en-US" sz="900" kern="0" dirty="0">
                <a:solidFill>
                  <a:srgbClr val="FF0000"/>
                </a:solidFill>
                <a:latin typeface="Segoe UI Light" panose="020B0502040204020203" pitchFamily="34" charset="0"/>
              </a:rPr>
              <a:t> </a:t>
            </a:r>
          </a:p>
          <a:p>
            <a:r>
              <a:rPr lang="en-US" sz="900" kern="0" dirty="0">
                <a:solidFill>
                  <a:sysClr val="windowText" lastClr="000000"/>
                </a:solidFill>
                <a:latin typeface="Segoe UI Light" panose="020B0502040204020203" pitchFamily="34" charset="0"/>
              </a:rPr>
              <a:t>** The dynamics of mobile penetration increase was +87% in the last year. 3G is launched in Yangon and Mandalay </a:t>
            </a:r>
          </a:p>
          <a:p>
            <a:r>
              <a:rPr lang="en-US" sz="900" kern="0" dirty="0">
                <a:solidFill>
                  <a:sysClr val="windowText" lastClr="000000"/>
                </a:solidFill>
                <a:latin typeface="Segoe UI Light" panose="020B0502040204020203" pitchFamily="34" charset="0"/>
              </a:rPr>
              <a:t>*** </a:t>
            </a:r>
            <a:r>
              <a:rPr lang="en-US" sz="900" kern="0" dirty="0">
                <a:solidFill>
                  <a:sysClr val="windowText" lastClr="000000"/>
                </a:solidFill>
                <a:latin typeface="Segoe UI Light" panose="020B0502040204020203" pitchFamily="34" charset="0"/>
                <a:hlinkClick r:id="rId6"/>
              </a:rPr>
              <a:t>http://www.tradingeconomics.com/myanmar/gdp-growth-annual/forecast</a:t>
            </a:r>
            <a:r>
              <a:rPr lang="en-US" sz="900" kern="0" dirty="0">
                <a:solidFill>
                  <a:sysClr val="windowText" lastClr="000000"/>
                </a:solidFill>
                <a:latin typeface="Segoe UI Light" panose="020B0502040204020203" pitchFamily="34" charset="0"/>
              </a:rPr>
              <a:t> </a:t>
            </a:r>
          </a:p>
          <a:p>
            <a:r>
              <a:rPr lang="en-US" sz="900" kern="0" dirty="0">
                <a:solidFill>
                  <a:sysClr val="windowText" lastClr="000000"/>
                </a:solidFill>
                <a:latin typeface="Segoe UI Light" panose="020B0502040204020203" pitchFamily="34" charset="0"/>
              </a:rPr>
              <a:t>**** estimations basing on local HR/JOB websites analysis.</a:t>
            </a:r>
          </a:p>
          <a:p>
            <a:r>
              <a:rPr lang="en-US" sz="900" kern="0" dirty="0">
                <a:solidFill>
                  <a:sysClr val="windowText" lastClr="000000"/>
                </a:solidFill>
                <a:latin typeface="Segoe UI Light" panose="020B0502040204020203" pitchFamily="34" charset="0"/>
              </a:rPr>
              <a:t>****** </a:t>
            </a:r>
            <a:r>
              <a:rPr lang="en-US" sz="900" kern="0" dirty="0">
                <a:solidFill>
                  <a:sysClr val="windowText" lastClr="000000"/>
                </a:solidFill>
                <a:latin typeface="Segoe UI Light" panose="020B0502040204020203" pitchFamily="34" charset="0"/>
                <a:hlinkClick r:id="rId7"/>
              </a:rPr>
              <a:t>http://www.kpmg.com/mm/en/issuesandinsights/articlespublications/documents/banking-and-financial-services-sector-in-myanmar-kpmg-publication.pdf</a:t>
            </a:r>
            <a:r>
              <a:rPr lang="en-US" sz="900" kern="0" dirty="0">
                <a:solidFill>
                  <a:sysClr val="windowText" lastClr="000000"/>
                </a:solidFill>
                <a:latin typeface="Segoe UI Light" panose="020B0502040204020203" pitchFamily="34" charset="0"/>
              </a:rPr>
              <a:t> </a:t>
            </a:r>
          </a:p>
        </p:txBody>
      </p:sp>
    </p:spTree>
    <p:extLst>
      <p:ext uri="{BB962C8B-B14F-4D97-AF65-F5344CB8AC3E}">
        <p14:creationId xmlns:p14="http://schemas.microsoft.com/office/powerpoint/2010/main" val="149298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73873" y="5690935"/>
            <a:ext cx="1286042" cy="1286042"/>
          </a:xfrm>
          <a:prstGeom prst="rect">
            <a:avLst/>
          </a:prstGeom>
        </p:spPr>
      </p:pic>
      <p:cxnSp>
        <p:nvCxnSpPr>
          <p:cNvPr id="7" name="Прямая соединительная линия 6"/>
          <p:cNvCxnSpPr/>
          <p:nvPr/>
        </p:nvCxnSpPr>
        <p:spPr>
          <a:xfrm>
            <a:off x="368968" y="303782"/>
            <a:ext cx="0" cy="3600000"/>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1264" y="415569"/>
            <a:ext cx="10852482" cy="1323439"/>
          </a:xfrm>
          <a:prstGeom prst="rect">
            <a:avLst/>
          </a:prstGeom>
          <a:noFill/>
        </p:spPr>
        <p:txBody>
          <a:bodyPr wrap="square" rtlCol="0">
            <a:spAutoFit/>
          </a:bodyPr>
          <a:lstStyle/>
          <a:p>
            <a:r>
              <a:rPr lang="en-US" sz="4000" dirty="0">
                <a:latin typeface="Segoe UI Semibold" panose="020B0702040204020203" pitchFamily="34" charset="0"/>
                <a:ea typeface="Helvetica" charset="0"/>
                <a:cs typeface="Helvetica" charset="0"/>
              </a:rPr>
              <a:t>Yangon, and other 4 big cities - </a:t>
            </a:r>
          </a:p>
          <a:p>
            <a:r>
              <a:rPr lang="en-US" sz="4000" dirty="0">
                <a:latin typeface="Segoe UI Semibold" panose="020B0702040204020203" pitchFamily="34" charset="0"/>
                <a:ea typeface="Helvetica" charset="0"/>
                <a:cs typeface="Helvetica" charset="0"/>
              </a:rPr>
              <a:t>the most suitable for our lending model as:</a:t>
            </a:r>
          </a:p>
        </p:txBody>
      </p:sp>
      <p:cxnSp>
        <p:nvCxnSpPr>
          <p:cNvPr id="12" name="Прямая соединительная линия 6"/>
          <p:cNvCxnSpPr/>
          <p:nvPr/>
        </p:nvCxnSpPr>
        <p:spPr>
          <a:xfrm rot="16200000">
            <a:off x="2225844" y="-1429696"/>
            <a:ext cx="0" cy="3600000"/>
          </a:xfrm>
          <a:prstGeom prst="line">
            <a:avLst/>
          </a:prstGeom>
          <a:ln w="123825">
            <a:gradFill>
              <a:gsLst>
                <a:gs pos="0">
                  <a:srgbClr val="2172BD"/>
                </a:gs>
                <a:gs pos="100000">
                  <a:srgbClr val="40A8EE"/>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1103149" y="1997118"/>
            <a:ext cx="1358844" cy="1358844"/>
          </a:xfrm>
          <a:prstGeom prst="rect">
            <a:avLst/>
          </a:prstGeom>
        </p:spPr>
      </p:pic>
      <p:sp>
        <p:nvSpPr>
          <p:cNvPr id="4" name="Rectangle 3"/>
          <p:cNvSpPr/>
          <p:nvPr/>
        </p:nvSpPr>
        <p:spPr>
          <a:xfrm>
            <a:off x="2718170" y="2591850"/>
            <a:ext cx="5485797" cy="461665"/>
          </a:xfrm>
          <a:prstGeom prst="rect">
            <a:avLst/>
          </a:prstGeom>
        </p:spPr>
        <p:txBody>
          <a:bodyPr wrap="none">
            <a:spAutoFit/>
          </a:bodyPr>
          <a:lstStyle/>
          <a:p>
            <a:r>
              <a:rPr lang="en-US" sz="2400" kern="0" dirty="0">
                <a:solidFill>
                  <a:srgbClr val="40A8EE"/>
                </a:solidFill>
                <a:latin typeface="Segoe UI Semibold" panose="020B0702040204020203" pitchFamily="34" charset="0"/>
              </a:rPr>
              <a:t>Around 20% of population </a:t>
            </a:r>
            <a:r>
              <a:rPr lang="en-US" sz="2400" kern="0" dirty="0">
                <a:solidFill>
                  <a:sysClr val="windowText" lastClr="000000"/>
                </a:solidFill>
                <a:latin typeface="Segoe UI Semibold" panose="020B0702040204020203" pitchFamily="34" charset="0"/>
              </a:rPr>
              <a:t>lives there </a:t>
            </a:r>
          </a:p>
        </p:txBody>
      </p:sp>
      <p:pic>
        <p:nvPicPr>
          <p:cNvPr id="6" name="Picture 5"/>
          <p:cNvPicPr>
            <a:picLocks noChangeAspect="1"/>
          </p:cNvPicPr>
          <p:nvPr/>
        </p:nvPicPr>
        <p:blipFill>
          <a:blip r:embed="rId4"/>
          <a:stretch>
            <a:fillRect/>
          </a:stretch>
        </p:blipFill>
        <p:spPr>
          <a:xfrm>
            <a:off x="1214543" y="3614072"/>
            <a:ext cx="1136056" cy="1136056"/>
          </a:xfrm>
          <a:prstGeom prst="rect">
            <a:avLst/>
          </a:prstGeom>
        </p:spPr>
      </p:pic>
      <p:sp>
        <p:nvSpPr>
          <p:cNvPr id="13" name="Rectangle 12"/>
          <p:cNvSpPr/>
          <p:nvPr/>
        </p:nvSpPr>
        <p:spPr>
          <a:xfrm>
            <a:off x="2718170" y="3804705"/>
            <a:ext cx="9062302" cy="830997"/>
          </a:xfrm>
          <a:prstGeom prst="rect">
            <a:avLst/>
          </a:prstGeom>
        </p:spPr>
        <p:txBody>
          <a:bodyPr wrap="square">
            <a:spAutoFit/>
          </a:bodyPr>
          <a:lstStyle/>
          <a:p>
            <a:pPr algn="just"/>
            <a:r>
              <a:rPr lang="en-US" sz="2400" kern="0" dirty="0">
                <a:solidFill>
                  <a:sysClr val="windowText" lastClr="000000"/>
                </a:solidFill>
                <a:latin typeface="Segoe UI Semibold" panose="020B0702040204020203" pitchFamily="34" charset="0"/>
              </a:rPr>
              <a:t>Average salary - at least </a:t>
            </a:r>
            <a:r>
              <a:rPr lang="en-US" sz="2400" kern="0" dirty="0">
                <a:solidFill>
                  <a:srgbClr val="40A8EE"/>
                </a:solidFill>
                <a:latin typeface="Segoe UI Semibold" panose="020B0702040204020203" pitchFamily="34" charset="0"/>
              </a:rPr>
              <a:t>3 times higher </a:t>
            </a:r>
            <a:r>
              <a:rPr lang="en-US" sz="2400" kern="0" dirty="0">
                <a:solidFill>
                  <a:sysClr val="windowText" lastClr="000000"/>
                </a:solidFill>
                <a:latin typeface="Segoe UI Semibold" panose="020B0702040204020203" pitchFamily="34" charset="0"/>
              </a:rPr>
              <a:t>than in overall country, </a:t>
            </a:r>
            <a:r>
              <a:rPr lang="en-US" sz="2400" kern="0" dirty="0">
                <a:solidFill>
                  <a:srgbClr val="40A8EE"/>
                </a:solidFill>
                <a:latin typeface="Segoe UI Semibold" panose="020B0702040204020203" pitchFamily="34" charset="0"/>
              </a:rPr>
              <a:t>38% of country GDP </a:t>
            </a:r>
            <a:r>
              <a:rPr lang="en-US" sz="2400" kern="0" dirty="0">
                <a:solidFill>
                  <a:sysClr val="windowText" lastClr="000000"/>
                </a:solidFill>
                <a:latin typeface="Segoe UI Semibold" panose="020B0702040204020203" pitchFamily="34" charset="0"/>
              </a:rPr>
              <a:t>is produced only in Yangon.</a:t>
            </a:r>
          </a:p>
        </p:txBody>
      </p:sp>
      <p:sp>
        <p:nvSpPr>
          <p:cNvPr id="14" name="Rectangle 13"/>
          <p:cNvSpPr/>
          <p:nvPr/>
        </p:nvSpPr>
        <p:spPr>
          <a:xfrm>
            <a:off x="2718170" y="5342039"/>
            <a:ext cx="8883036" cy="830997"/>
          </a:xfrm>
          <a:prstGeom prst="rect">
            <a:avLst/>
          </a:prstGeom>
        </p:spPr>
        <p:txBody>
          <a:bodyPr wrap="square">
            <a:spAutoFit/>
          </a:bodyPr>
          <a:lstStyle/>
          <a:p>
            <a:r>
              <a:rPr lang="en-US" sz="2400" kern="0" dirty="0">
                <a:solidFill>
                  <a:sysClr val="windowText" lastClr="000000"/>
                </a:solidFill>
                <a:latin typeface="Segoe UI Semibold" panose="020B0702040204020203" pitchFamily="34" charset="0"/>
              </a:rPr>
              <a:t>Smartphone penetration </a:t>
            </a:r>
            <a:r>
              <a:rPr lang="en-US" sz="2400" kern="0" dirty="0">
                <a:solidFill>
                  <a:srgbClr val="40A8EE"/>
                </a:solidFill>
                <a:latin typeface="Segoe UI Semibold" panose="020B0702040204020203" pitchFamily="34" charset="0"/>
              </a:rPr>
              <a:t>on 40% higher</a:t>
            </a:r>
            <a:r>
              <a:rPr lang="en-US" sz="2400" kern="0" dirty="0">
                <a:solidFill>
                  <a:sysClr val="windowText" lastClr="000000"/>
                </a:solidFill>
                <a:latin typeface="Segoe UI Semibold" panose="020B0702040204020203" pitchFamily="34" charset="0"/>
              </a:rPr>
              <a:t> than in country average, drastically increasing e-wallet penetration</a:t>
            </a:r>
          </a:p>
        </p:txBody>
      </p:sp>
      <p:pic>
        <p:nvPicPr>
          <p:cNvPr id="15" name="Picture 14"/>
          <p:cNvPicPr>
            <a:picLocks noChangeAspect="1"/>
          </p:cNvPicPr>
          <p:nvPr/>
        </p:nvPicPr>
        <p:blipFill>
          <a:blip r:embed="rId5"/>
          <a:stretch>
            <a:fillRect/>
          </a:stretch>
        </p:blipFill>
        <p:spPr>
          <a:xfrm>
            <a:off x="1055364" y="5008238"/>
            <a:ext cx="1498600" cy="1498600"/>
          </a:xfrm>
          <a:prstGeom prst="rect">
            <a:avLst/>
          </a:prstGeom>
        </p:spPr>
      </p:pic>
      <p:sp>
        <p:nvSpPr>
          <p:cNvPr id="16" name="Rectangle 15"/>
          <p:cNvSpPr/>
          <p:nvPr/>
        </p:nvSpPr>
        <p:spPr>
          <a:xfrm>
            <a:off x="2718170" y="6344174"/>
            <a:ext cx="6096000" cy="461665"/>
          </a:xfrm>
          <a:prstGeom prst="rect">
            <a:avLst/>
          </a:prstGeom>
        </p:spPr>
        <p:txBody>
          <a:bodyPr>
            <a:spAutoFit/>
          </a:bodyPr>
          <a:lstStyle/>
          <a:p>
            <a:r>
              <a:rPr lang="en-US" sz="1200" kern="0" dirty="0">
                <a:solidFill>
                  <a:sysClr val="windowText" lastClr="000000"/>
                </a:solidFill>
                <a:latin typeface="Segoe UI Light" panose="020B0502040204020203" pitchFamily="34" charset="0"/>
              </a:rPr>
              <a:t>March 2016 - Regulation on Mobile Financial Services</a:t>
            </a:r>
            <a:r>
              <a:rPr lang="ru-RU" sz="1200" kern="0" dirty="0">
                <a:solidFill>
                  <a:sysClr val="windowText" lastClr="000000"/>
                </a:solidFill>
                <a:latin typeface="Segoe UI Light" panose="020B0502040204020203" pitchFamily="34" charset="0"/>
              </a:rPr>
              <a:t> </a:t>
            </a:r>
            <a:r>
              <a:rPr lang="en-US" sz="1200" kern="0" dirty="0">
                <a:solidFill>
                  <a:sysClr val="windowText" lastClr="000000"/>
                </a:solidFill>
                <a:latin typeface="Segoe UI Light" panose="020B0502040204020203" pitchFamily="34" charset="0"/>
              </a:rPr>
              <a:t>was introduced and government start issuing the licenses for payment systems</a:t>
            </a:r>
            <a:r>
              <a:rPr lang="ru-RU" sz="1200" kern="0" dirty="0">
                <a:solidFill>
                  <a:sysClr val="windowText" lastClr="000000"/>
                </a:solidFill>
                <a:latin typeface="Segoe UI Light" panose="020B0502040204020203" pitchFamily="34" charset="0"/>
              </a:rPr>
              <a:t>)</a:t>
            </a:r>
            <a:endParaRPr lang="en-US" sz="1200" dirty="0">
              <a:latin typeface="Segoe UI Light" panose="020B0502040204020203" pitchFamily="34" charset="0"/>
            </a:endParaRPr>
          </a:p>
        </p:txBody>
      </p:sp>
    </p:spTree>
    <p:extLst>
      <p:ext uri="{BB962C8B-B14F-4D97-AF65-F5344CB8AC3E}">
        <p14:creationId xmlns:p14="http://schemas.microsoft.com/office/powerpoint/2010/main" val="3185700540"/>
      </p:ext>
    </p:extLst>
  </p:cSld>
  <p:clrMapOvr>
    <a:masterClrMapping/>
  </p:clrMapOvr>
</p:sld>
</file>

<file path=ppt/theme/theme1.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5163</TotalTime>
  <Words>11261</Words>
  <Application>Microsoft Office PowerPoint</Application>
  <PresentationFormat>Widescreen</PresentationFormat>
  <Paragraphs>3461</Paragraphs>
  <Slides>76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76</vt:i4>
      </vt:variant>
    </vt:vector>
  </HeadingPairs>
  <TitlesOfParts>
    <vt:vector size="91" baseType="lpstr">
      <vt:lpstr>Arial</vt:lpstr>
      <vt:lpstr>Avenir LT Com 35 Light</vt:lpstr>
      <vt:lpstr>Avenir LT Com 55 Roman</vt:lpstr>
      <vt:lpstr>Calibri</vt:lpstr>
      <vt:lpstr>Calibri Light</vt:lpstr>
      <vt:lpstr>DengXian</vt:lpstr>
      <vt:lpstr>Helvetica</vt:lpstr>
      <vt:lpstr>Helvetica Light</vt:lpstr>
      <vt:lpstr>Segoe UI</vt:lpstr>
      <vt:lpstr>Segoe UI Light</vt:lpstr>
      <vt:lpstr>Segoe UI Semibold</vt:lpstr>
      <vt:lpstr>Segoe UI Symbol</vt:lpstr>
      <vt:lpstr>Times New Roman</vt:lpstr>
      <vt:lpstr>Wingdings</vt:lpstr>
      <vt:lpstr>Тема Office</vt:lpstr>
      <vt:lpstr>Business Plan of PDL business in Myanmar prepared by APAC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Yulia Smirnova</dc:creator>
  <cp:lastModifiedBy>Yulia Smirnova</cp:lastModifiedBy>
  <cp:revision>95</cp:revision>
  <dcterms:created xsi:type="dcterms:W3CDTF">2017-08-06T09:14:48Z</dcterms:created>
  <dcterms:modified xsi:type="dcterms:W3CDTF">2017-08-13T08:47:19Z</dcterms:modified>
</cp:coreProperties>
</file>